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63" r:id="rId11"/>
    <p:sldId id="296" r:id="rId12"/>
    <p:sldId id="297" r:id="rId13"/>
    <p:sldId id="298" r:id="rId14"/>
    <p:sldId id="312" r:id="rId15"/>
    <p:sldId id="299" r:id="rId16"/>
    <p:sldId id="304" r:id="rId17"/>
    <p:sldId id="313" r:id="rId18"/>
    <p:sldId id="305" r:id="rId19"/>
    <p:sldId id="310" r:id="rId20"/>
    <p:sldId id="311" r:id="rId21"/>
    <p:sldId id="308" r:id="rId22"/>
    <p:sldId id="31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8" autoAdjust="0"/>
    <p:restoredTop sz="96327"/>
  </p:normalViewPr>
  <p:slideViewPr>
    <p:cSldViewPr snapToGrid="0" snapToObjects="1">
      <p:cViewPr>
        <p:scale>
          <a:sx n="68" d="100"/>
          <a:sy n="68" d="100"/>
        </p:scale>
        <p:origin x="10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19/01/2022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19/01/2022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20.png"/><Relationship Id="rId5" Type="http://schemas.openxmlformats.org/officeDocument/2006/relationships/image" Target="../media/image26.png"/><Relationship Id="rId10" Type="http://schemas.openxmlformats.org/officeDocument/2006/relationships/image" Target="../media/image170.png"/><Relationship Id="rId9" Type="http://schemas.openxmlformats.org/officeDocument/2006/relationships/image" Target="../media/image1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30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5.png"/><Relationship Id="rId5" Type="http://schemas.openxmlformats.org/officeDocument/2006/relationships/image" Target="../media/image31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0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6.png"/><Relationship Id="rId5" Type="http://schemas.openxmlformats.org/officeDocument/2006/relationships/image" Target="../media/image150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35" y="1351584"/>
            <a:ext cx="7456523" cy="5098574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2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3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636" y="1031729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>
            <a:off x="7929249" y="1968469"/>
            <a:ext cx="108815" cy="3080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H="1" flipV="1">
            <a:off x="7388785" y="1822036"/>
            <a:ext cx="540463" cy="1464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504" y="1351585"/>
            <a:ext cx="922921" cy="7934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713" y="2455266"/>
            <a:ext cx="1074865" cy="7934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7299" y="5004469"/>
            <a:ext cx="714701" cy="7934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4848" y="4033420"/>
            <a:ext cx="2369204" cy="7934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4FC01A-8108-4253-8249-2429E1D823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1"/>
            <a:ext cx="9144000" cy="88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4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6,324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27790"/>
              </p:ext>
            </p:extLst>
          </p:nvPr>
        </p:nvGraphicFramePr>
        <p:xfrm>
          <a:off x="1299148" y="1287721"/>
          <a:ext cx="34128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7546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6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5493" y="4040908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93" y="4040908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59791" y="854662"/>
            <a:ext cx="21223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 – try this one in your books. Do you notice anything as you do it?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03975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975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79422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6,324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97070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25267" y="336098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96984" y="337529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419" y="336542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7935" y="33698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5323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323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950670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6,324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9857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25267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85103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07569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28406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71223" y="4051999"/>
            <a:ext cx="402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25267" y="479520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5966" y="435470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89004" y="478051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16843" y="405199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70654" y="478428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25128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67006" y="47855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678" y="480484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51506" y="444744"/>
            <a:ext cx="180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208,692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10330" y="3688376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548036" y="3854724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819891" y="3679850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74855" y="3365425"/>
            <a:ext cx="351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869970" y="3860799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000779" y="4518588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282772" y="4337091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1319156" y="4527477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38211" y="47903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81849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41299" y="537758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191992" y="2027789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7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1" grpId="1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39" grpId="1"/>
      <p:bldP spid="41" grpId="0"/>
      <p:bldP spid="42" grpId="0"/>
      <p:bldP spid="45" grpId="0"/>
      <p:bldP spid="47" grpId="0"/>
      <p:bldP spid="48" grpId="0"/>
      <p:bldP spid="49" grpId="0"/>
      <p:bldP spid="50" grpId="0" animBg="1"/>
      <p:bldP spid="5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4,145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31106"/>
              </p:ext>
            </p:extLst>
          </p:nvPr>
        </p:nvGraphicFramePr>
        <p:xfrm>
          <a:off x="1451555" y="1287721"/>
          <a:ext cx="34128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688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8213" y="413050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3" y="4130501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59446" y="854662"/>
            <a:ext cx="2095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 – try this one in your books as well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32931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931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008378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4,145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26026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89392" y="339585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61106" y="3410173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80267" y="340030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72746" y="340474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54279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279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079626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4,145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8813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89392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49225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83417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10560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7853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89392" y="479520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75508" y="434479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53126" y="478051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75109" y="403222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46502" y="478428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76288" y="53485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31134" y="4785570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72944" y="480484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75609" y="475313"/>
            <a:ext cx="1805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215,540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71753" y="3699764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709459" y="3866112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110321" y="4508678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97982" y="4344767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1434366" y="4517567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96470" y="47903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45977" y="5338067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19974" y="435323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2554787" y="4517118"/>
            <a:ext cx="292015" cy="1537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2765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5" grpId="0"/>
      <p:bldP spid="47" grpId="0"/>
      <p:bldP spid="48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320952"/>
              </p:ext>
            </p:extLst>
          </p:nvPr>
        </p:nvGraphicFramePr>
        <p:xfrm>
          <a:off x="1346056" y="1595147"/>
          <a:ext cx="301272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120">
                  <a:extLst>
                    <a:ext uri="{9D8B030D-6E8A-4147-A177-3AD203B41FA5}">
                      <a16:colId xmlns:a16="http://schemas.microsoft.com/office/drawing/2014/main" val="4254962752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021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endParaRPr lang="en-GB" sz="2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055" y="3186442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5" y="3186442"/>
                <a:ext cx="127614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055" y="4408291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5" y="4408291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2472" y="3834520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472" y="3834520"/>
                <a:ext cx="3241963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87919" y="379100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5,402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5567" y="379738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68711" y="37221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3717" y="43808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33820" y="4544588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820" y="4544588"/>
                <a:ext cx="3241963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56492" y="4511959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5,402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8354" y="4493341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71816" y="372210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09015" y="5095806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27277" y="439363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21713" y="4406657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15680" y="441562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14272" y="406924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629" y="397912"/>
            <a:ext cx="6870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Can you spot the three errors?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2635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84283" y="440829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22382" y="440096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91735" y="4069242"/>
            <a:ext cx="5594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1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429441" y="4235590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900576" y="4386301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37660" y="507955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942492" y="4238599"/>
            <a:ext cx="292015" cy="1537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0" name="Rounded Rectangle 39"/>
          <p:cNvSpPr/>
          <p:nvPr/>
        </p:nvSpPr>
        <p:spPr>
          <a:xfrm rot="19457912">
            <a:off x="3652247" y="2262996"/>
            <a:ext cx="397276" cy="145802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3385964" y="3759305"/>
            <a:ext cx="397276" cy="48884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2920797" y="4430357"/>
            <a:ext cx="397276" cy="488845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3409739" y="2409825"/>
            <a:ext cx="397276" cy="114092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2393397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920488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99604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917130" y="5078818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85062" y="5083620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962274" y="5099869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33474" y="5091744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22256" y="5087682"/>
            <a:ext cx="5594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/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31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-0.05521 0.0011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9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05677 -4.07407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7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022E-16 L -0.05816 -0.0009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46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0592 0.0018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9" y="9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05365 0.0011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  <p:bldP spid="18" grpId="1"/>
      <p:bldP spid="18" grpId="2"/>
      <p:bldP spid="20" grpId="0"/>
      <p:bldP spid="20" grpId="1"/>
      <p:bldP spid="21" grpId="0"/>
      <p:bldP spid="21" grpId="1"/>
      <p:bldP spid="25" grpId="0"/>
      <p:bldP spid="26" grpId="0"/>
      <p:bldP spid="26" grpId="1"/>
      <p:bldP spid="28" grpId="0"/>
      <p:bldP spid="34" grpId="0"/>
      <p:bldP spid="34" grpId="1"/>
      <p:bldP spid="35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6" grpId="0"/>
      <p:bldP spid="47" grpId="0"/>
      <p:bldP spid="48" grpId="0"/>
      <p:bldP spid="53" grpId="0"/>
      <p:bldP spid="54" grpId="0"/>
      <p:bldP spid="55" grpId="0"/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7290-1394-4C40-A5C1-35265893D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the questions on the worksheet – copy them into your book</a:t>
            </a:r>
          </a:p>
        </p:txBody>
      </p:sp>
    </p:spTree>
    <p:extLst>
      <p:ext uri="{BB962C8B-B14F-4D97-AF65-F5344CB8AC3E}">
        <p14:creationId xmlns:p14="http://schemas.microsoft.com/office/powerpoint/2010/main" val="68150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927" y="1770317"/>
            <a:ext cx="6376969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201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4322" y="5371960"/>
            <a:ext cx="30444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415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200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+ 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415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 415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201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49848" y="312122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6419" y="1599708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41,500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0134" y="2897441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83,000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69101" y="4168235"/>
            <a:ext cx="119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83,415</a:t>
            </a:r>
          </a:p>
        </p:txBody>
      </p:sp>
      <p:sp>
        <p:nvSpPr>
          <p:cNvPr id="9" name="Oval 8"/>
          <p:cNvSpPr/>
          <p:nvPr/>
        </p:nvSpPr>
        <p:spPr>
          <a:xfrm>
            <a:off x="2152650" y="5371960"/>
            <a:ext cx="633883" cy="492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946095" y="5394614"/>
            <a:ext cx="297659" cy="492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cxnSpLocks/>
            <a:endCxn id="9" idx="0"/>
          </p:cNvCxnSpPr>
          <p:nvPr/>
        </p:nvCxnSpPr>
        <p:spPr>
          <a:xfrm flipH="1">
            <a:off x="2469592" y="4597909"/>
            <a:ext cx="502210" cy="7740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endCxn id="10" idx="1"/>
          </p:cNvCxnSpPr>
          <p:nvPr/>
        </p:nvCxnSpPr>
        <p:spPr>
          <a:xfrm>
            <a:off x="3228545" y="4604355"/>
            <a:ext cx="761141" cy="8623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813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13368"/>
              </p:ext>
            </p:extLst>
          </p:nvPr>
        </p:nvGraphicFramePr>
        <p:xfrm>
          <a:off x="1420738" y="1287721"/>
          <a:ext cx="26331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02" y="71197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59446" y="8546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266843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4491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8133" y="33921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596522" y="2050439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078956" y="33827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9779" y="337807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60602" y="338748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ounded Rectangle 15">
            <a:extLst>
              <a:ext uri="{FF2B5EF4-FFF2-40B4-BE49-F238E27FC236}">
                <a16:creationId xmlns:a16="http://schemas.microsoft.com/office/drawing/2014/main" id="{175D0DA3-E3E6-4B47-9BD2-E3650BB6E8DB}"/>
              </a:ext>
            </a:extLst>
          </p:cNvPr>
          <p:cNvSpPr/>
          <p:nvPr/>
        </p:nvSpPr>
        <p:spPr>
          <a:xfrm rot="19441089">
            <a:off x="3334193" y="2061055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15">
            <a:extLst>
              <a:ext uri="{FF2B5EF4-FFF2-40B4-BE49-F238E27FC236}">
                <a16:creationId xmlns:a16="http://schemas.microsoft.com/office/drawing/2014/main" id="{AA8EBCE9-A92D-48B9-B9EE-E53D7289B64B}"/>
              </a:ext>
            </a:extLst>
          </p:cNvPr>
          <p:cNvSpPr/>
          <p:nvPr/>
        </p:nvSpPr>
        <p:spPr>
          <a:xfrm rot="18223714">
            <a:off x="3081823" y="1831686"/>
            <a:ext cx="397276" cy="168686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15">
            <a:extLst>
              <a:ext uri="{FF2B5EF4-FFF2-40B4-BE49-F238E27FC236}">
                <a16:creationId xmlns:a16="http://schemas.microsoft.com/office/drawing/2014/main" id="{67252C92-DE96-49E3-B77C-802596A3FC99}"/>
              </a:ext>
            </a:extLst>
          </p:cNvPr>
          <p:cNvSpPr/>
          <p:nvPr/>
        </p:nvSpPr>
        <p:spPr>
          <a:xfrm rot="17602084">
            <a:off x="2829108" y="1624298"/>
            <a:ext cx="397276" cy="2124459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 animBg="1"/>
      <p:bldP spid="16" grpId="1" animBg="1"/>
      <p:bldP spid="17" grpId="0"/>
      <p:bldP spid="18" grpId="0"/>
      <p:bldP spid="19" grpId="0"/>
      <p:bldP spid="39" grpId="0" animBg="1"/>
      <p:bldP spid="39" grpId="1" animBg="1"/>
      <p:bldP spid="40" grpId="0" animBg="1"/>
      <p:bldP spid="40" grpId="1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164" y="481142"/>
                <a:ext cx="2294176" cy="523220"/>
              </a:xfrm>
              <a:prstGeom prst="rect">
                <a:avLst/>
              </a:prstGeom>
              <a:blipFill>
                <a:blip r:embed="rId5"/>
                <a:stretch>
                  <a:fillRect l="-5319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20738" y="1287721"/>
          <a:ext cx="2633100" cy="413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20">
                  <a:extLst>
                    <a:ext uri="{9D8B030D-6E8A-4147-A177-3AD203B41FA5}">
                      <a16:colId xmlns:a16="http://schemas.microsoft.com/office/drawing/2014/main" val="61861444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2503118494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52662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3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300" dirty="0">
                        <a:latin typeface="+mn-lt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9147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8510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53" y="2753607"/>
                <a:ext cx="12761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43" y="4111753"/>
                <a:ext cx="127614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96" y="3401685"/>
                <a:ext cx="3241963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266843" y="335816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4491" y="3364547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8133" y="339218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047907" y="2042752"/>
            <a:ext cx="397276" cy="122638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078956" y="33827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9779" y="337807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60602" y="338748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3200" dirty="0"/>
                  <a:t>_____ 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__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dirty="0"/>
                      <m:t>_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744" y="4111753"/>
                <a:ext cx="3241963" cy="584775"/>
              </a:xfrm>
              <a:prstGeom prst="rect">
                <a:avLst/>
              </a:prstGeom>
              <a:blipFill>
                <a:blip r:embed="rId10"/>
                <a:stretch>
                  <a:fillRect t="-12632" b="-3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338091" y="4095342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2,313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17278" y="4060506"/>
            <a:ext cx="1357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29993" y="406050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79266" y="406050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33455" y="407616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78348" y="4076166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95219" y="406050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00853" y="4776387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7835" y="53530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79581" y="4789461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53160" y="535303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58309" y="4802535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08627" y="5353038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37036" y="4815609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15763" y="4828682"/>
            <a:ext cx="55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2429" y="480240"/>
            <a:ext cx="1357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74,016</a:t>
            </a:r>
          </a:p>
        </p:txBody>
      </p:sp>
      <p:sp>
        <p:nvSpPr>
          <p:cNvPr id="39" name="Rounded Rectangle 15">
            <a:extLst>
              <a:ext uri="{FF2B5EF4-FFF2-40B4-BE49-F238E27FC236}">
                <a16:creationId xmlns:a16="http://schemas.microsoft.com/office/drawing/2014/main" id="{175D0DA3-E3E6-4B47-9BD2-E3650BB6E8DB}"/>
              </a:ext>
            </a:extLst>
          </p:cNvPr>
          <p:cNvSpPr/>
          <p:nvPr/>
        </p:nvSpPr>
        <p:spPr>
          <a:xfrm rot="2158911" flipH="1">
            <a:off x="3322378" y="1967069"/>
            <a:ext cx="397276" cy="136117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15">
            <a:extLst>
              <a:ext uri="{FF2B5EF4-FFF2-40B4-BE49-F238E27FC236}">
                <a16:creationId xmlns:a16="http://schemas.microsoft.com/office/drawing/2014/main" id="{AA8EBCE9-A92D-48B9-B9EE-E53D7289B64B}"/>
              </a:ext>
            </a:extLst>
          </p:cNvPr>
          <p:cNvSpPr/>
          <p:nvPr/>
        </p:nvSpPr>
        <p:spPr>
          <a:xfrm rot="18223714">
            <a:off x="2533208" y="1823999"/>
            <a:ext cx="397276" cy="168686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15">
            <a:extLst>
              <a:ext uri="{FF2B5EF4-FFF2-40B4-BE49-F238E27FC236}">
                <a16:creationId xmlns:a16="http://schemas.microsoft.com/office/drawing/2014/main" id="{67252C92-DE96-49E3-B77C-802596A3FC99}"/>
              </a:ext>
            </a:extLst>
          </p:cNvPr>
          <p:cNvSpPr/>
          <p:nvPr/>
        </p:nvSpPr>
        <p:spPr>
          <a:xfrm rot="19438217">
            <a:off x="2786289" y="1954302"/>
            <a:ext cx="397276" cy="1388161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62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54028"/>
              </p:ext>
            </p:extLst>
          </p:nvPr>
        </p:nvGraphicFramePr>
        <p:xfrm>
          <a:off x="1497955" y="1053122"/>
          <a:ext cx="5793600" cy="3297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77456479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48494299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91264882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54134127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810781982"/>
                    </a:ext>
                  </a:extLst>
                </a:gridCol>
              </a:tblGrid>
              <a:tr h="634488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31362"/>
                  </a:ext>
                </a:extLst>
              </a:tr>
              <a:tr h="1331677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19914"/>
                  </a:ext>
                </a:extLst>
              </a:tr>
              <a:tr h="1331677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0842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25846" y="1127363"/>
            <a:ext cx="127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2,000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50885" y="1109481"/>
            <a:ext cx="77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2359" y="2099561"/>
            <a:ext cx="778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72925" y="3377717"/>
            <a:ext cx="470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701" y="2099561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60,000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838180" y="5167047"/>
            <a:ext cx="146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74,016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138" y="4674604"/>
            <a:ext cx="8161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/>
              <a:t>60,000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9,000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4,000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600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300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90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20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6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73026" y="1140796"/>
                <a:ext cx="4108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026" y="1140796"/>
                <a:ext cx="41087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99385" y="334776"/>
                <a:ext cx="229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2,313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32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385" y="334776"/>
                <a:ext cx="2294176" cy="523220"/>
              </a:xfrm>
              <a:prstGeom prst="rect">
                <a:avLst/>
              </a:prstGeom>
              <a:blipFill>
                <a:blip r:embed="rId6"/>
                <a:stretch>
                  <a:fillRect l="-5305" t="-1511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650046" y="1113323"/>
            <a:ext cx="80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245474" y="1109481"/>
            <a:ext cx="77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3768" y="2099561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9,000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937240" y="2099561"/>
            <a:ext cx="799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300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231829" y="2093980"/>
            <a:ext cx="799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90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133701" y="3377717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4,000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423768" y="3377717"/>
            <a:ext cx="1260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600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027189" y="3396448"/>
            <a:ext cx="61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321778" y="3377717"/>
            <a:ext cx="61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FF03D8-1137-49DE-B0CA-64205CCE6106}"/>
              </a:ext>
            </a:extLst>
          </p:cNvPr>
          <p:cNvSpPr txBox="1"/>
          <p:nvPr/>
        </p:nvSpPr>
        <p:spPr>
          <a:xfrm>
            <a:off x="978757" y="174885"/>
            <a:ext cx="666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Let’s consider what that calculation would look like using the area method.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614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6.7|6.4|5|7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1.1|1.2|5.7|2.3|1.3|0.5|3.5|2.2|0.3|2.7|1.5|0.3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|3.1|4.7|6.1|1.1|0.3|4|0.9|0.3|3.2|1|0.5|5.6|3|1.7|3.8|2.6|2.1|1.8|1.4|1.1|2.1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2|8.4|9.7|5.1|2.9|10.9|2.9|2.2|2.3|2.7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7|10.2|4.2|15|4|3.4|12.5|1.7|7.9|9.8|1.7|2.1|1.7|3.7|10.6|2.4|2.8|6.2|4.3|4.7|2.1|0.1|3.9|1.9|0.9|1.4|0.7|1|0.7|1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2.6|2.2|11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4.1|3.2|2.7|4.2|1|2|3|2.5|5.6|3.3|0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F9B04-E9C5-4F7C-9D69-91ADB56E6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419</Words>
  <Application>Microsoft Office PowerPoint</Application>
  <PresentationFormat>On-screen Show (4:3)</PresentationFormat>
  <Paragraphs>244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 – copy them into your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239</cp:revision>
  <dcterms:created xsi:type="dcterms:W3CDTF">2019-07-05T11:02:13Z</dcterms:created>
  <dcterms:modified xsi:type="dcterms:W3CDTF">2022-01-19T18:56:50Z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