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2" r:id="rId2"/>
    <p:sldId id="257" r:id="rId3"/>
    <p:sldId id="279" r:id="rId4"/>
    <p:sldId id="280" r:id="rId5"/>
    <p:sldId id="281" r:id="rId6"/>
    <p:sldId id="283" r:id="rId7"/>
    <p:sldId id="282" r:id="rId8"/>
    <p:sldId id="284" r:id="rId9"/>
    <p:sldId id="285" r:id="rId10"/>
    <p:sldId id="292" r:id="rId11"/>
    <p:sldId id="293" r:id="rId12"/>
    <p:sldId id="294" r:id="rId13"/>
    <p:sldId id="291"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p:scale>
          <a:sx n="57" d="100"/>
          <a:sy n="57" d="100"/>
        </p:scale>
        <p:origin x="1260" y="414"/>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6/30/2021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6/30/2021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6/30/2021</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dirty="0"/>
              <a:t>Add a footer</a:t>
            </a:r>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6/30/2021</a:t>
            </a:fld>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commons.wikimedia.org/wiki/File:2020_Summer_Olympics_text_logo.sv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2020_Summer_Olympics_text_logo.svg"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2020_Summer_Olympics_text_logo.svg" TargetMode="External"/><Relationship Id="rId7"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Gymnastics Champion Max Whitlock talks to NR - CBBC Newsround">
            <a:extLst>
              <a:ext uri="{FF2B5EF4-FFF2-40B4-BE49-F238E27FC236}">
                <a16:creationId xmlns:a16="http://schemas.microsoft.com/office/drawing/2014/main" id="{C23AEF04-6CB8-4354-8971-38ACDFBE7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5" y="3212856"/>
            <a:ext cx="4046675" cy="2266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ssica Gadirova (@JessicaGadirova) | Twitter">
            <a:extLst>
              <a:ext uri="{FF2B5EF4-FFF2-40B4-BE49-F238E27FC236}">
                <a16:creationId xmlns:a16="http://schemas.microsoft.com/office/drawing/2014/main" id="{C74DF4A1-CD5E-41D3-8900-362EA22AD8F6}"/>
              </a:ext>
            </a:extLst>
          </p:cNvPr>
          <p:cNvPicPr>
            <a:picLocks noGrp="1" noChangeAspect="1" noChangeArrowheads="1"/>
          </p:cNvPicPr>
          <p:nvPr>
            <p:ph type="pic" idx="10"/>
          </p:nvPr>
        </p:nvPicPr>
        <p:blipFill>
          <a:blip r:embed="rId3">
            <a:extLst>
              <a:ext uri="{28A0092B-C50C-407E-A947-70E740481C1C}">
                <a14:useLocalDpi xmlns:a14="http://schemas.microsoft.com/office/drawing/2010/main" val="0"/>
              </a:ext>
            </a:extLst>
          </a:blip>
          <a:srcRect l="7611" r="7611"/>
          <a:stretch>
            <a:fillRect/>
          </a:stretch>
        </p:blipFill>
        <p:spPr bwMode="auto">
          <a:xfrm>
            <a:off x="533400" y="27233"/>
            <a:ext cx="2700721" cy="31856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F4B41B-242C-4159-B08E-C5C862FF985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94402" y="4803183"/>
            <a:ext cx="3577057" cy="1942229"/>
          </a:xfrm>
          <a:prstGeom prst="rect">
            <a:avLst/>
          </a:prstGeom>
          <a:solidFill>
            <a:schemeClr val="bg1"/>
          </a:solidFill>
        </p:spPr>
      </p:pic>
      <p:pic>
        <p:nvPicPr>
          <p:cNvPr id="1030" name="Picture 6" descr="Team GB 2020: who are the British athletes competing in the Tokyo 2021  Olympics?">
            <a:extLst>
              <a:ext uri="{FF2B5EF4-FFF2-40B4-BE49-F238E27FC236}">
                <a16:creationId xmlns:a16="http://schemas.microsoft.com/office/drawing/2014/main" id="{BF929F4E-19A0-4A32-B354-3F8A0F1BFF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7680" y="3231269"/>
            <a:ext cx="4068845" cy="25430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raint Thomas in the 2020 World Championships">
            <a:extLst>
              <a:ext uri="{FF2B5EF4-FFF2-40B4-BE49-F238E27FC236}">
                <a16:creationId xmlns:a16="http://schemas.microsoft.com/office/drawing/2014/main" id="{5DA60F31-E824-4496-B73B-D0D52F07C55A}"/>
              </a:ext>
            </a:extLst>
          </p:cNvPr>
          <p:cNvPicPr>
            <a:picLocks noGrp="1" noChangeAspect="1" noChangeArrowheads="1"/>
          </p:cNvPicPr>
          <p:nvPr>
            <p:ph type="pic" idx="11"/>
          </p:nvPr>
        </p:nvPicPr>
        <p:blipFill>
          <a:blip r:embed="rId7">
            <a:extLst>
              <a:ext uri="{28A0092B-C50C-407E-A947-70E740481C1C}">
                <a14:useLocalDpi xmlns:a14="http://schemas.microsoft.com/office/drawing/2010/main" val="0"/>
              </a:ext>
            </a:extLst>
          </a:blip>
          <a:srcRect l="25936" r="25936"/>
          <a:stretch>
            <a:fillRect/>
          </a:stretch>
        </p:blipFill>
        <p:spPr bwMode="auto">
          <a:xfrm>
            <a:off x="8791741" y="0"/>
            <a:ext cx="2739419" cy="32312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mages-na.ssl-images-amazon.com/images/I/51ZaRQfNX4S._SX375_BO1,204,203,200_.jpg">
            <a:extLst>
              <a:ext uri="{FF2B5EF4-FFF2-40B4-BE49-F238E27FC236}">
                <a16:creationId xmlns:a16="http://schemas.microsoft.com/office/drawing/2014/main" id="{E31478DA-56B8-4371-833C-5C280532B2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6460" y="112588"/>
            <a:ext cx="3199189" cy="423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ages-na.ssl-images-amazon.com/images/I/91UOfxuQfXL.jpg">
            <a:extLst>
              <a:ext uri="{FF2B5EF4-FFF2-40B4-BE49-F238E27FC236}">
                <a16:creationId xmlns:a16="http://schemas.microsoft.com/office/drawing/2014/main" id="{2BC2B1C6-0796-4239-9745-EF95084D8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0"/>
            <a:ext cx="985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0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images-na.ssl-images-amazon.com/images/I/81sv1tUuujL.jpg">
            <a:extLst>
              <a:ext uri="{FF2B5EF4-FFF2-40B4-BE49-F238E27FC236}">
                <a16:creationId xmlns:a16="http://schemas.microsoft.com/office/drawing/2014/main" id="{20612728-3D49-41CE-90DC-A391B43F4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0"/>
            <a:ext cx="985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ages-na.ssl-images-amazon.com/images/I/81DJm4veZGL.jpg">
            <a:extLst>
              <a:ext uri="{FF2B5EF4-FFF2-40B4-BE49-F238E27FC236}">
                <a16:creationId xmlns:a16="http://schemas.microsoft.com/office/drawing/2014/main" id="{E193CDA9-1C49-4602-8750-E286E5DA7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0"/>
            <a:ext cx="985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22360-8D69-41CB-B339-2F1452D0607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21466" y="5409672"/>
            <a:ext cx="1682694" cy="913650"/>
          </a:xfrm>
          <a:prstGeom prst="rect">
            <a:avLst/>
          </a:prstGeom>
          <a:solidFill>
            <a:schemeClr val="bg1"/>
          </a:solidFill>
        </p:spPr>
      </p:pic>
      <p:pic>
        <p:nvPicPr>
          <p:cNvPr id="4" name="Picture 3">
            <a:extLst>
              <a:ext uri="{FF2B5EF4-FFF2-40B4-BE49-F238E27FC236}">
                <a16:creationId xmlns:a16="http://schemas.microsoft.com/office/drawing/2014/main" id="{DF520AAE-9926-4696-B2A9-F36F90BE71A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28961" y="5409672"/>
            <a:ext cx="1682694" cy="913650"/>
          </a:xfrm>
          <a:prstGeom prst="rect">
            <a:avLst/>
          </a:prstGeom>
          <a:solidFill>
            <a:schemeClr val="bg1"/>
          </a:solidFill>
        </p:spPr>
      </p:pic>
      <p:pic>
        <p:nvPicPr>
          <p:cNvPr id="5" name="Picture 4">
            <a:extLst>
              <a:ext uri="{FF2B5EF4-FFF2-40B4-BE49-F238E27FC236}">
                <a16:creationId xmlns:a16="http://schemas.microsoft.com/office/drawing/2014/main" id="{74A90E10-EC20-4126-9B01-7E014A8C31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78886" y="5409672"/>
            <a:ext cx="1682694" cy="913650"/>
          </a:xfrm>
          <a:prstGeom prst="rect">
            <a:avLst/>
          </a:prstGeom>
          <a:solidFill>
            <a:schemeClr val="bg1"/>
          </a:solidFill>
        </p:spPr>
      </p:pic>
      <p:pic>
        <p:nvPicPr>
          <p:cNvPr id="6" name="Picture 5">
            <a:extLst>
              <a:ext uri="{FF2B5EF4-FFF2-40B4-BE49-F238E27FC236}">
                <a16:creationId xmlns:a16="http://schemas.microsoft.com/office/drawing/2014/main" id="{D6367AD4-2DEE-4CC9-9057-08E2E5B53F6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8911" y="5409672"/>
            <a:ext cx="1682694" cy="913650"/>
          </a:xfrm>
          <a:prstGeom prst="rect">
            <a:avLst/>
          </a:prstGeom>
          <a:solidFill>
            <a:schemeClr val="bg1"/>
          </a:solidFill>
        </p:spPr>
      </p:pic>
      <p:pic>
        <p:nvPicPr>
          <p:cNvPr id="7" name="Picture 6">
            <a:extLst>
              <a:ext uri="{FF2B5EF4-FFF2-40B4-BE49-F238E27FC236}">
                <a16:creationId xmlns:a16="http://schemas.microsoft.com/office/drawing/2014/main" id="{53973624-32BF-4DBE-9591-7E57C4F729E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78936" y="5409672"/>
            <a:ext cx="1682694" cy="913650"/>
          </a:xfrm>
          <a:prstGeom prst="rect">
            <a:avLst/>
          </a:prstGeom>
          <a:solidFill>
            <a:schemeClr val="bg1"/>
          </a:solidFill>
        </p:spPr>
      </p:pic>
      <p:pic>
        <p:nvPicPr>
          <p:cNvPr id="8" name="Picture 7">
            <a:extLst>
              <a:ext uri="{FF2B5EF4-FFF2-40B4-BE49-F238E27FC236}">
                <a16:creationId xmlns:a16="http://schemas.microsoft.com/office/drawing/2014/main" id="{107848B4-BB94-4A3F-9D4E-86EF433859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1491" y="5409672"/>
            <a:ext cx="1682694" cy="913650"/>
          </a:xfrm>
          <a:prstGeom prst="rect">
            <a:avLst/>
          </a:prstGeom>
          <a:solidFill>
            <a:schemeClr val="bg1"/>
          </a:solidFill>
        </p:spPr>
      </p:pic>
      <p:pic>
        <p:nvPicPr>
          <p:cNvPr id="13314" name="Picture 2" descr="https://images-na.ssl-images-amazon.com/images/I/81+Fyh7fP2S.jpg">
            <a:extLst>
              <a:ext uri="{FF2B5EF4-FFF2-40B4-BE49-F238E27FC236}">
                <a16:creationId xmlns:a16="http://schemas.microsoft.com/office/drawing/2014/main" id="{2DEDDA6B-CBBC-4C85-9566-49C94006B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3366" y="993056"/>
            <a:ext cx="1682695" cy="22291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BEA467-0A5B-44FB-9561-F06660F3EB93}"/>
              </a:ext>
            </a:extLst>
          </p:cNvPr>
          <p:cNvSpPr txBox="1"/>
          <p:nvPr/>
        </p:nvSpPr>
        <p:spPr>
          <a:xfrm>
            <a:off x="171491" y="534678"/>
            <a:ext cx="11195204" cy="4708981"/>
          </a:xfrm>
          <a:prstGeom prst="rect">
            <a:avLst/>
          </a:prstGeom>
          <a:noFill/>
        </p:spPr>
        <p:txBody>
          <a:bodyPr wrap="square" rtlCol="0">
            <a:spAutoFit/>
          </a:bodyPr>
          <a:lstStyle/>
          <a:p>
            <a:r>
              <a:rPr lang="en-GB" sz="3000" dirty="0">
                <a:solidFill>
                  <a:schemeClr val="tx2"/>
                </a:solidFill>
                <a:latin typeface="Comic Sans MS" panose="030F0702030302020204" pitchFamily="66" charset="0"/>
              </a:rPr>
              <a:t>Hopefully, these pages have inspired you to think about your fact page. </a:t>
            </a:r>
          </a:p>
          <a:p>
            <a:r>
              <a:rPr lang="en-GB" sz="3000" dirty="0">
                <a:solidFill>
                  <a:schemeClr val="tx2"/>
                </a:solidFill>
                <a:latin typeface="Comic Sans MS" panose="030F0702030302020204" pitchFamily="66" charset="0"/>
              </a:rPr>
              <a:t>You can work independently or with a partner. </a:t>
            </a:r>
          </a:p>
          <a:p>
            <a:r>
              <a:rPr lang="en-GB" sz="3000" dirty="0">
                <a:solidFill>
                  <a:schemeClr val="tx2"/>
                </a:solidFill>
                <a:latin typeface="Comic Sans MS" panose="030F0702030302020204" pitchFamily="66" charset="0"/>
              </a:rPr>
              <a:t>You must verify your facts (check that they are true).</a:t>
            </a:r>
          </a:p>
          <a:p>
            <a:r>
              <a:rPr lang="en-GB" sz="3000" dirty="0">
                <a:solidFill>
                  <a:schemeClr val="tx2"/>
                </a:solidFill>
                <a:latin typeface="Comic Sans MS" panose="030F0702030302020204" pitchFamily="66" charset="0"/>
              </a:rPr>
              <a:t>Try to link at least 4 facts, but you can do more.</a:t>
            </a:r>
          </a:p>
          <a:p>
            <a:r>
              <a:rPr lang="en-GB" sz="3000" dirty="0">
                <a:solidFill>
                  <a:schemeClr val="tx2"/>
                </a:solidFill>
                <a:latin typeface="Comic Sans MS" panose="030F0702030302020204" pitchFamily="66" charset="0"/>
              </a:rPr>
              <a:t>Once you have linked facts, you then need to think of the presentation of these facts. What illustrations are you going to include?  This is an ongoing task. We will have this session and then you can complete it whenever you have time this week. Let’s see if we can make a class ‘Factopia’ book.</a:t>
            </a:r>
          </a:p>
        </p:txBody>
      </p:sp>
    </p:spTree>
    <p:extLst>
      <p:ext uri="{BB962C8B-B14F-4D97-AF65-F5344CB8AC3E}">
        <p14:creationId xmlns:p14="http://schemas.microsoft.com/office/powerpoint/2010/main" val="31644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 name="Picture 9">
            <a:extLst>
              <a:ext uri="{FF2B5EF4-FFF2-40B4-BE49-F238E27FC236}">
                <a16:creationId xmlns:a16="http://schemas.microsoft.com/office/drawing/2014/main" id="{22A8EF16-3683-423A-87D1-2FA963A6D75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07471" y="1083702"/>
            <a:ext cx="3577057" cy="1942229"/>
          </a:xfrm>
          <a:prstGeom prst="rect">
            <a:avLst/>
          </a:prstGeom>
          <a:solidFill>
            <a:schemeClr val="bg1"/>
          </a:solidFill>
        </p:spPr>
      </p:pic>
      <p:pic>
        <p:nvPicPr>
          <p:cNvPr id="1026" name="Picture 2" descr="Gymnastics Champion Max Whitlock talks to NR - CBBC Newsround">
            <a:extLst>
              <a:ext uri="{FF2B5EF4-FFF2-40B4-BE49-F238E27FC236}">
                <a16:creationId xmlns:a16="http://schemas.microsoft.com/office/drawing/2014/main" id="{C23AEF04-6CB8-4354-8971-38ACDFBE7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5" y="3212856"/>
            <a:ext cx="4046675" cy="2266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ssica Gadirova (@JessicaGadirova) | Twitter">
            <a:extLst>
              <a:ext uri="{FF2B5EF4-FFF2-40B4-BE49-F238E27FC236}">
                <a16:creationId xmlns:a16="http://schemas.microsoft.com/office/drawing/2014/main" id="{C74DF4A1-CD5E-41D3-8900-362EA22AD8F6}"/>
              </a:ext>
            </a:extLst>
          </p:cNvPr>
          <p:cNvPicPr>
            <a:picLocks noGrp="1" noChangeAspect="1" noChangeArrowheads="1"/>
          </p:cNvPicPr>
          <p:nvPr>
            <p:ph type="pic" idx="10"/>
          </p:nvPr>
        </p:nvPicPr>
        <p:blipFill>
          <a:blip r:embed="rId5">
            <a:extLst>
              <a:ext uri="{28A0092B-C50C-407E-A947-70E740481C1C}">
                <a14:useLocalDpi xmlns:a14="http://schemas.microsoft.com/office/drawing/2010/main" val="0"/>
              </a:ext>
            </a:extLst>
          </a:blip>
          <a:srcRect l="7611" r="7611"/>
          <a:stretch>
            <a:fillRect/>
          </a:stretch>
        </p:blipFill>
        <p:spPr bwMode="auto">
          <a:xfrm>
            <a:off x="533400" y="27233"/>
            <a:ext cx="2700721" cy="31856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F4B41B-242C-4159-B08E-C5C862FF985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4402" y="4803183"/>
            <a:ext cx="3577057" cy="1942229"/>
          </a:xfrm>
          <a:prstGeom prst="rect">
            <a:avLst/>
          </a:prstGeom>
          <a:solidFill>
            <a:schemeClr val="bg1"/>
          </a:solidFill>
        </p:spPr>
      </p:pic>
      <p:pic>
        <p:nvPicPr>
          <p:cNvPr id="1030" name="Picture 6" descr="Team GB 2020: who are the British athletes competing in the Tokyo 2021  Olympics?">
            <a:extLst>
              <a:ext uri="{FF2B5EF4-FFF2-40B4-BE49-F238E27FC236}">
                <a16:creationId xmlns:a16="http://schemas.microsoft.com/office/drawing/2014/main" id="{BF929F4E-19A0-4A32-B354-3F8A0F1BFF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7680" y="3231269"/>
            <a:ext cx="4068845" cy="25430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raint Thomas in the 2020 World Championships">
            <a:extLst>
              <a:ext uri="{FF2B5EF4-FFF2-40B4-BE49-F238E27FC236}">
                <a16:creationId xmlns:a16="http://schemas.microsoft.com/office/drawing/2014/main" id="{5DA60F31-E824-4496-B73B-D0D52F07C55A}"/>
              </a:ext>
            </a:extLst>
          </p:cNvPr>
          <p:cNvPicPr>
            <a:picLocks noGrp="1" noChangeAspect="1" noChangeArrowheads="1"/>
          </p:cNvPicPr>
          <p:nvPr>
            <p:ph type="pic" idx="11"/>
          </p:nvPr>
        </p:nvPicPr>
        <p:blipFill>
          <a:blip r:embed="rId7">
            <a:extLst>
              <a:ext uri="{28A0092B-C50C-407E-A947-70E740481C1C}">
                <a14:useLocalDpi xmlns:a14="http://schemas.microsoft.com/office/drawing/2010/main" val="0"/>
              </a:ext>
            </a:extLst>
          </a:blip>
          <a:srcRect l="25936" r="25936"/>
          <a:stretch>
            <a:fillRect/>
          </a:stretch>
        </p:blipFill>
        <p:spPr bwMode="auto">
          <a:xfrm>
            <a:off x="8791741" y="0"/>
            <a:ext cx="2739419" cy="323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ZaRQfNX4S._SX375_BO1,204,203,200_.jpg">
            <a:extLst>
              <a:ext uri="{FF2B5EF4-FFF2-40B4-BE49-F238E27FC236}">
                <a16:creationId xmlns:a16="http://schemas.microsoft.com/office/drawing/2014/main" id="{3864A1E1-7BD7-43A5-B9E2-B353E2BA54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618" y="351597"/>
            <a:ext cx="4122320" cy="5456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evenstories.org.uk/_assets/media/editor/2021_archive1/Kate%20Hale%20photo.png?width=800">
            <a:extLst>
              <a:ext uri="{FF2B5EF4-FFF2-40B4-BE49-F238E27FC236}">
                <a16:creationId xmlns:a16="http://schemas.microsoft.com/office/drawing/2014/main" id="{4C8AB8E4-7D37-44B1-8A31-0B15C086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249" y="205823"/>
            <a:ext cx="2790825"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732E37-A66D-4858-8BCF-BF663504842E}"/>
              </a:ext>
            </a:extLst>
          </p:cNvPr>
          <p:cNvSpPr txBox="1"/>
          <p:nvPr/>
        </p:nvSpPr>
        <p:spPr>
          <a:xfrm>
            <a:off x="5049078" y="4333047"/>
            <a:ext cx="5910470" cy="1754326"/>
          </a:xfrm>
          <a:prstGeom prst="rect">
            <a:avLst/>
          </a:prstGeom>
          <a:noFill/>
        </p:spPr>
        <p:txBody>
          <a:bodyPr wrap="square" rtlCol="0">
            <a:spAutoFit/>
          </a:bodyPr>
          <a:lstStyle/>
          <a:p>
            <a:r>
              <a:rPr lang="en-GB" sz="3600" dirty="0">
                <a:solidFill>
                  <a:schemeClr val="tx2"/>
                </a:solidFill>
                <a:latin typeface="Comic Sans MS" panose="030F0702030302020204" pitchFamily="66" charset="0"/>
              </a:rPr>
              <a:t>Can you remember the name of the author who wrote this book?</a:t>
            </a:r>
          </a:p>
        </p:txBody>
      </p:sp>
      <p:sp>
        <p:nvSpPr>
          <p:cNvPr id="5" name="TextBox 4">
            <a:extLst>
              <a:ext uri="{FF2B5EF4-FFF2-40B4-BE49-F238E27FC236}">
                <a16:creationId xmlns:a16="http://schemas.microsoft.com/office/drawing/2014/main" id="{A990EE94-D9BD-4D8E-9286-5CC2594BFB59}"/>
              </a:ext>
            </a:extLst>
          </p:cNvPr>
          <p:cNvSpPr txBox="1"/>
          <p:nvPr/>
        </p:nvSpPr>
        <p:spPr>
          <a:xfrm>
            <a:off x="2411896" y="4333047"/>
            <a:ext cx="1033669" cy="424483"/>
          </a:xfrm>
          <a:prstGeom prst="rect">
            <a:avLst/>
          </a:prstGeom>
          <a:solidFill>
            <a:schemeClr val="accent2"/>
          </a:solidFill>
        </p:spPr>
        <p:txBody>
          <a:bodyPr wrap="square" rtlCol="0">
            <a:spAutoFit/>
          </a:bodyPr>
          <a:lstStyle/>
          <a:p>
            <a:endParaRPr lang="en-GB"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ages-na.ssl-images-amazon.com/images/I/51ZaRQfNX4S._SX375_BO1,204,203,200_.jpg">
            <a:extLst>
              <a:ext uri="{FF2B5EF4-FFF2-40B4-BE49-F238E27FC236}">
                <a16:creationId xmlns:a16="http://schemas.microsoft.com/office/drawing/2014/main" id="{F9634125-8F37-4F78-B583-4056707FF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7740" y="0"/>
            <a:ext cx="5063224" cy="67017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467CA3D-0B23-44E8-A951-A8E7D1F18D52}"/>
              </a:ext>
            </a:extLst>
          </p:cNvPr>
          <p:cNvCxnSpPr/>
          <p:nvPr/>
        </p:nvCxnSpPr>
        <p:spPr>
          <a:xfrm flipH="1">
            <a:off x="4770783" y="2425148"/>
            <a:ext cx="4479234" cy="2690191"/>
          </a:xfrm>
          <a:prstGeom prst="straightConnector1">
            <a:avLst/>
          </a:prstGeom>
          <a:ln cmpd="sng">
            <a:solidFill>
              <a:schemeClr val="tx2"/>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D97128-3824-49ED-8AD8-AFDF4C0CCF61}"/>
              </a:ext>
            </a:extLst>
          </p:cNvPr>
          <p:cNvSpPr txBox="1"/>
          <p:nvPr/>
        </p:nvSpPr>
        <p:spPr>
          <a:xfrm>
            <a:off x="8440615" y="3207434"/>
            <a:ext cx="3516923" cy="707886"/>
          </a:xfrm>
          <a:prstGeom prst="rect">
            <a:avLst/>
          </a:prstGeom>
          <a:noFill/>
        </p:spPr>
        <p:txBody>
          <a:bodyPr wrap="square" rtlCol="0">
            <a:spAutoFit/>
          </a:bodyPr>
          <a:lstStyle/>
          <a:p>
            <a:r>
              <a:rPr lang="en-GB" sz="4000" dirty="0">
                <a:latin typeface="Comic Sans MS" panose="030F0702030302020204" pitchFamily="66" charset="0"/>
              </a:rPr>
              <a:t>Kate Hale</a:t>
            </a:r>
          </a:p>
        </p:txBody>
      </p:sp>
    </p:spTree>
    <p:extLst>
      <p:ext uri="{BB962C8B-B14F-4D97-AF65-F5344CB8AC3E}">
        <p14:creationId xmlns:p14="http://schemas.microsoft.com/office/powerpoint/2010/main" val="420690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9169A-79E0-4E39-9CE3-A367EC946942}"/>
              </a:ext>
            </a:extLst>
          </p:cNvPr>
          <p:cNvSpPr>
            <a:spLocks noGrp="1"/>
          </p:cNvSpPr>
          <p:nvPr>
            <p:ph idx="1"/>
          </p:nvPr>
        </p:nvSpPr>
        <p:spPr/>
        <p:txBody>
          <a:bodyPr>
            <a:normAutofit/>
          </a:bodyPr>
          <a:lstStyle/>
          <a:p>
            <a:pPr marL="45720" indent="0">
              <a:buNone/>
            </a:pPr>
            <a:r>
              <a:rPr lang="en-GB" sz="3600" dirty="0">
                <a:latin typeface="Comic Sans MS" panose="030F0702030302020204" pitchFamily="66" charset="0"/>
              </a:rPr>
              <a:t>        </a:t>
            </a:r>
            <a:r>
              <a:rPr lang="en-GB" sz="3600" dirty="0">
                <a:solidFill>
                  <a:schemeClr val="tx2"/>
                </a:solidFill>
                <a:latin typeface="Comic Sans MS" panose="030F0702030302020204" pitchFamily="66" charset="0"/>
              </a:rPr>
              <a:t>During the workshop last Tuesday, </a:t>
            </a:r>
          </a:p>
          <a:p>
            <a:pPr marL="45720" indent="0">
              <a:buNone/>
            </a:pPr>
            <a:r>
              <a:rPr lang="en-GB" sz="3600" dirty="0">
                <a:solidFill>
                  <a:schemeClr val="tx2"/>
                </a:solidFill>
                <a:latin typeface="Comic Sans MS" panose="030F0702030302020204" pitchFamily="66" charset="0"/>
              </a:rPr>
              <a:t>        Kate spoke about how she was </a:t>
            </a:r>
          </a:p>
          <a:p>
            <a:pPr marL="45720" indent="0">
              <a:buNone/>
            </a:pPr>
            <a:r>
              <a:rPr lang="en-GB" sz="3600" dirty="0">
                <a:solidFill>
                  <a:schemeClr val="tx2"/>
                </a:solidFill>
                <a:latin typeface="Comic Sans MS" panose="030F0702030302020204" pitchFamily="66" charset="0"/>
              </a:rPr>
              <a:t>inspired to find out facts and then link one fact to another.</a:t>
            </a:r>
          </a:p>
          <a:p>
            <a:pPr marL="45720" indent="0">
              <a:buNone/>
            </a:pPr>
            <a:r>
              <a:rPr lang="en-GB" sz="3600" dirty="0">
                <a:solidFill>
                  <a:schemeClr val="tx2"/>
                </a:solidFill>
                <a:latin typeface="Comic Sans MS" panose="030F0702030302020204" pitchFamily="66" charset="0"/>
              </a:rPr>
              <a:t>It was fascinating to hear how she linked giraffes, to the Eiffel Tower to glitter.</a:t>
            </a:r>
          </a:p>
        </p:txBody>
      </p:sp>
      <p:pic>
        <p:nvPicPr>
          <p:cNvPr id="5" name="Picture 2" descr="https://images-na.ssl-images-amazon.com/images/I/51ZaRQfNX4S._SX375_BO1,204,203,200_.jpg">
            <a:extLst>
              <a:ext uri="{FF2B5EF4-FFF2-40B4-BE49-F238E27FC236}">
                <a16:creationId xmlns:a16="http://schemas.microsoft.com/office/drawing/2014/main" id="{37F5B82C-8757-4DB5-976E-77B99862D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8" y="351597"/>
            <a:ext cx="1945050" cy="257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7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ages-na.ssl-images-amazon.com/images/I/51ZaRQfNX4S._SX375_BO1,204,203,200_.jpg">
            <a:extLst>
              <a:ext uri="{FF2B5EF4-FFF2-40B4-BE49-F238E27FC236}">
                <a16:creationId xmlns:a16="http://schemas.microsoft.com/office/drawing/2014/main" id="{CF906440-9792-4329-AA29-7F5B57520F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2811" y="1786501"/>
            <a:ext cx="3199189" cy="4234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FD2870-C93D-4694-A1EF-FB7B15769CAA}"/>
              </a:ext>
            </a:extLst>
          </p:cNvPr>
          <p:cNvSpPr txBox="1"/>
          <p:nvPr/>
        </p:nvSpPr>
        <p:spPr>
          <a:xfrm>
            <a:off x="323557" y="520505"/>
            <a:ext cx="7835705" cy="6186309"/>
          </a:xfrm>
          <a:prstGeom prst="rect">
            <a:avLst/>
          </a:prstGeom>
          <a:noFill/>
        </p:spPr>
        <p:txBody>
          <a:bodyPr wrap="square" rtlCol="0">
            <a:spAutoFit/>
          </a:bodyPr>
          <a:lstStyle/>
          <a:p>
            <a:r>
              <a:rPr lang="en-GB" sz="3600" dirty="0">
                <a:solidFill>
                  <a:schemeClr val="tx2"/>
                </a:solidFill>
                <a:latin typeface="Comic Sans MS" panose="030F0702030302020204" pitchFamily="66" charset="0"/>
              </a:rPr>
              <a:t>As you probably know by now the Tokyo Olympics start on Friday 23</a:t>
            </a:r>
            <a:r>
              <a:rPr lang="en-GB" sz="3600" baseline="30000" dirty="0">
                <a:solidFill>
                  <a:schemeClr val="tx2"/>
                </a:solidFill>
                <a:latin typeface="Comic Sans MS" panose="030F0702030302020204" pitchFamily="66" charset="0"/>
              </a:rPr>
              <a:t>rd</a:t>
            </a:r>
            <a:r>
              <a:rPr lang="en-GB" sz="3600" dirty="0">
                <a:solidFill>
                  <a:schemeClr val="tx2"/>
                </a:solidFill>
                <a:latin typeface="Comic Sans MS" panose="030F0702030302020204" pitchFamily="66" charset="0"/>
              </a:rPr>
              <a:t> July.</a:t>
            </a:r>
          </a:p>
          <a:p>
            <a:endParaRPr lang="en-GB" sz="3600" dirty="0">
              <a:solidFill>
                <a:schemeClr val="tx2"/>
              </a:solidFill>
              <a:latin typeface="Comic Sans MS" panose="030F0702030302020204" pitchFamily="66" charset="0"/>
            </a:endParaRPr>
          </a:p>
          <a:p>
            <a:r>
              <a:rPr lang="en-GB" sz="3600" dirty="0">
                <a:solidFill>
                  <a:schemeClr val="tx2"/>
                </a:solidFill>
                <a:latin typeface="Comic Sans MS" panose="030F0702030302020204" pitchFamily="66" charset="0"/>
              </a:rPr>
              <a:t>This enrichment week is all about the Olympics. As we are learning so many facts about the Olympics (past and present), I thought it would be a good idea to try and create some fact pages that include an Olympic fact.</a:t>
            </a:r>
          </a:p>
        </p:txBody>
      </p:sp>
    </p:spTree>
    <p:extLst>
      <p:ext uri="{BB962C8B-B14F-4D97-AF65-F5344CB8AC3E}">
        <p14:creationId xmlns:p14="http://schemas.microsoft.com/office/powerpoint/2010/main" val="167789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939C3-190E-41D6-92A7-732BB25A7B0C}"/>
              </a:ext>
            </a:extLst>
          </p:cNvPr>
          <p:cNvSpPr txBox="1"/>
          <p:nvPr/>
        </p:nvSpPr>
        <p:spPr>
          <a:xfrm>
            <a:off x="1195754" y="801858"/>
            <a:ext cx="9692640" cy="3416320"/>
          </a:xfrm>
          <a:prstGeom prst="rect">
            <a:avLst/>
          </a:prstGeom>
          <a:noFill/>
        </p:spPr>
        <p:txBody>
          <a:bodyPr wrap="square" rtlCol="0">
            <a:spAutoFit/>
          </a:bodyPr>
          <a:lstStyle/>
          <a:p>
            <a:r>
              <a:rPr lang="en-GB" sz="3600" dirty="0">
                <a:solidFill>
                  <a:schemeClr val="tx2"/>
                </a:solidFill>
                <a:latin typeface="Comic Sans MS" panose="030F0702030302020204" pitchFamily="66" charset="0"/>
              </a:rPr>
              <a:t>Here are some pages from Kate’s book. Look how she connected one fact to another.</a:t>
            </a:r>
          </a:p>
          <a:p>
            <a:endParaRPr lang="en-GB" sz="3600" dirty="0">
              <a:solidFill>
                <a:schemeClr val="tx2"/>
              </a:solidFill>
              <a:latin typeface="Comic Sans MS" panose="030F0702030302020204" pitchFamily="66" charset="0"/>
            </a:endParaRPr>
          </a:p>
          <a:p>
            <a:r>
              <a:rPr lang="en-GB" sz="3600" dirty="0">
                <a:solidFill>
                  <a:schemeClr val="tx2"/>
                </a:solidFill>
                <a:latin typeface="Comic Sans MS" panose="030F0702030302020204" pitchFamily="66" charset="0"/>
              </a:rPr>
              <a:t>Your page could start with an Olympic fact, or have an Olympic fact in the middle or even as the last fact on the page!</a:t>
            </a:r>
          </a:p>
        </p:txBody>
      </p:sp>
      <p:pic>
        <p:nvPicPr>
          <p:cNvPr id="4" name="Picture 2" descr="https://images-na.ssl-images-amazon.com/images/I/51ZaRQfNX4S._SX375_BO1,204,203,200_.jpg">
            <a:extLst>
              <a:ext uri="{FF2B5EF4-FFF2-40B4-BE49-F238E27FC236}">
                <a16:creationId xmlns:a16="http://schemas.microsoft.com/office/drawing/2014/main" id="{7F44C035-8533-4809-B4B2-32EA950EF8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9311" y="3277771"/>
            <a:ext cx="2442977" cy="323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na.ssl-images-amazon.com/images/I/81dLXut9maL.jpg">
            <a:extLst>
              <a:ext uri="{FF2B5EF4-FFF2-40B4-BE49-F238E27FC236}">
                <a16:creationId xmlns:a16="http://schemas.microsoft.com/office/drawing/2014/main" id="{908C5780-E2D6-48DC-B739-BE877D590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0"/>
            <a:ext cx="9858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1C74830-B68B-4562-9E74-58C0247EE5C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1027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s-na.ssl-images-amazon.com/images/I/81uvpm0wsLL.jpg">
            <a:extLst>
              <a:ext uri="{FF2B5EF4-FFF2-40B4-BE49-F238E27FC236}">
                <a16:creationId xmlns:a16="http://schemas.microsoft.com/office/drawing/2014/main" id="{27DE91B8-E588-4BDC-868B-58CD78D4E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0"/>
            <a:ext cx="985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s-na.ssl-images-amazon.com/images/I/81JxcLtsaoL.jpg">
            <a:extLst>
              <a:ext uri="{FF2B5EF4-FFF2-40B4-BE49-F238E27FC236}">
                <a16:creationId xmlns:a16="http://schemas.microsoft.com/office/drawing/2014/main" id="{9F8E430E-F462-46C0-BAE8-F416A8847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0"/>
            <a:ext cx="985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61</TotalTime>
  <Words>275</Words>
  <Application>Microsoft Office PowerPoint</Application>
  <PresentationFormat>Widescreen</PresentationFormat>
  <Paragraphs>17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Health Fitness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Wall</dc:creator>
  <cp:lastModifiedBy>Hayley Wall</cp:lastModifiedBy>
  <cp:revision>8</cp:revision>
  <dcterms:created xsi:type="dcterms:W3CDTF">2021-06-27T16:38:52Z</dcterms:created>
  <dcterms:modified xsi:type="dcterms:W3CDTF">2021-06-30T07:49:45Z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