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4" r:id="rId4"/>
    <p:sldId id="265" r:id="rId5"/>
    <p:sldId id="261" r:id="rId6"/>
    <p:sldId id="266" r:id="rId7"/>
    <p:sldId id="269"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19" autoAdjust="0"/>
    <p:restoredTop sz="94660"/>
  </p:normalViewPr>
  <p:slideViewPr>
    <p:cSldViewPr snapToGrid="0">
      <p:cViewPr varScale="1">
        <p:scale>
          <a:sx n="34" d="100"/>
          <a:sy n="34" d="100"/>
        </p:scale>
        <p:origin x="90" y="4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FCA67-09FF-495A-885C-644863DCB5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68F12EE-4BCF-4493-88A1-24C8CA9273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B9B438E-DEAD-4A1C-8B35-2339BE3C8523}"/>
              </a:ext>
            </a:extLst>
          </p:cNvPr>
          <p:cNvSpPr>
            <a:spLocks noGrp="1"/>
          </p:cNvSpPr>
          <p:nvPr>
            <p:ph type="dt" sz="half" idx="10"/>
          </p:nvPr>
        </p:nvSpPr>
        <p:spPr/>
        <p:txBody>
          <a:bodyPr/>
          <a:lstStyle/>
          <a:p>
            <a:fld id="{E3A1EF8D-9D78-4CE2-B9A0-ABB3654F9DD3}" type="datetimeFigureOut">
              <a:rPr lang="en-GB" smtClean="0"/>
              <a:t>30/01/2022</a:t>
            </a:fld>
            <a:endParaRPr lang="en-GB"/>
          </a:p>
        </p:txBody>
      </p:sp>
      <p:sp>
        <p:nvSpPr>
          <p:cNvPr id="5" name="Footer Placeholder 4">
            <a:extLst>
              <a:ext uri="{FF2B5EF4-FFF2-40B4-BE49-F238E27FC236}">
                <a16:creationId xmlns:a16="http://schemas.microsoft.com/office/drawing/2014/main" id="{072C66B3-B3E9-43FA-9A8A-1AB3F216A8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B724F8-6318-421F-B019-EC6BE29411ED}"/>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1662461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E657A-2AB3-4652-AC83-26EA0F76A38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7C74EFB-1CA3-463E-A751-0C6C82E1B19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96F8DE-A69A-46AD-88D7-699D8AD683CC}"/>
              </a:ext>
            </a:extLst>
          </p:cNvPr>
          <p:cNvSpPr>
            <a:spLocks noGrp="1"/>
          </p:cNvSpPr>
          <p:nvPr>
            <p:ph type="dt" sz="half" idx="10"/>
          </p:nvPr>
        </p:nvSpPr>
        <p:spPr/>
        <p:txBody>
          <a:bodyPr/>
          <a:lstStyle/>
          <a:p>
            <a:fld id="{E3A1EF8D-9D78-4CE2-B9A0-ABB3654F9DD3}" type="datetimeFigureOut">
              <a:rPr lang="en-GB" smtClean="0"/>
              <a:t>30/01/2022</a:t>
            </a:fld>
            <a:endParaRPr lang="en-GB"/>
          </a:p>
        </p:txBody>
      </p:sp>
      <p:sp>
        <p:nvSpPr>
          <p:cNvPr id="5" name="Footer Placeholder 4">
            <a:extLst>
              <a:ext uri="{FF2B5EF4-FFF2-40B4-BE49-F238E27FC236}">
                <a16:creationId xmlns:a16="http://schemas.microsoft.com/office/drawing/2014/main" id="{1FE68A75-94B0-41DC-AEA8-DAA2ECE71F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9E42AC-C514-4597-A642-618C314F6300}"/>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3130403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D33E73-9F74-4D75-BBEB-A70C9A136EC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C089827-DBEE-4402-9633-774A3E04FC7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305DF2-DC37-44AE-A0AC-BD4BF2442404}"/>
              </a:ext>
            </a:extLst>
          </p:cNvPr>
          <p:cNvSpPr>
            <a:spLocks noGrp="1"/>
          </p:cNvSpPr>
          <p:nvPr>
            <p:ph type="dt" sz="half" idx="10"/>
          </p:nvPr>
        </p:nvSpPr>
        <p:spPr/>
        <p:txBody>
          <a:bodyPr/>
          <a:lstStyle/>
          <a:p>
            <a:fld id="{E3A1EF8D-9D78-4CE2-B9A0-ABB3654F9DD3}" type="datetimeFigureOut">
              <a:rPr lang="en-GB" smtClean="0"/>
              <a:t>30/01/2022</a:t>
            </a:fld>
            <a:endParaRPr lang="en-GB"/>
          </a:p>
        </p:txBody>
      </p:sp>
      <p:sp>
        <p:nvSpPr>
          <p:cNvPr id="5" name="Footer Placeholder 4">
            <a:extLst>
              <a:ext uri="{FF2B5EF4-FFF2-40B4-BE49-F238E27FC236}">
                <a16:creationId xmlns:a16="http://schemas.microsoft.com/office/drawing/2014/main" id="{9BD4969D-7B0E-4ADA-9319-1CE2A86E62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D3D417-BCF7-44DF-9107-22EE2027F53F}"/>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2514066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AB3C3-AF81-417C-B430-E3B4386055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E05C03-A91C-44FD-829F-7A05BF3400A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4753DA-A714-499D-9DAC-671FD9CB4887}"/>
              </a:ext>
            </a:extLst>
          </p:cNvPr>
          <p:cNvSpPr>
            <a:spLocks noGrp="1"/>
          </p:cNvSpPr>
          <p:nvPr>
            <p:ph type="dt" sz="half" idx="10"/>
          </p:nvPr>
        </p:nvSpPr>
        <p:spPr/>
        <p:txBody>
          <a:bodyPr/>
          <a:lstStyle/>
          <a:p>
            <a:fld id="{E3A1EF8D-9D78-4CE2-B9A0-ABB3654F9DD3}" type="datetimeFigureOut">
              <a:rPr lang="en-GB" smtClean="0"/>
              <a:t>30/01/2022</a:t>
            </a:fld>
            <a:endParaRPr lang="en-GB"/>
          </a:p>
        </p:txBody>
      </p:sp>
      <p:sp>
        <p:nvSpPr>
          <p:cNvPr id="5" name="Footer Placeholder 4">
            <a:extLst>
              <a:ext uri="{FF2B5EF4-FFF2-40B4-BE49-F238E27FC236}">
                <a16:creationId xmlns:a16="http://schemas.microsoft.com/office/drawing/2014/main" id="{42937AE3-3392-4C2B-924B-9F3D38440D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0FA022-3D9B-4B9F-B3EA-410F6521C6E6}"/>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344232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492F8-58DB-46B2-8C6E-742BB8E10F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9FA512A-6278-45EB-90B8-F46951174D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152EAA6-4AA6-4FFC-8532-108B48651ED9}"/>
              </a:ext>
            </a:extLst>
          </p:cNvPr>
          <p:cNvSpPr>
            <a:spLocks noGrp="1"/>
          </p:cNvSpPr>
          <p:nvPr>
            <p:ph type="dt" sz="half" idx="10"/>
          </p:nvPr>
        </p:nvSpPr>
        <p:spPr/>
        <p:txBody>
          <a:bodyPr/>
          <a:lstStyle/>
          <a:p>
            <a:fld id="{E3A1EF8D-9D78-4CE2-B9A0-ABB3654F9DD3}" type="datetimeFigureOut">
              <a:rPr lang="en-GB" smtClean="0"/>
              <a:t>30/01/2022</a:t>
            </a:fld>
            <a:endParaRPr lang="en-GB"/>
          </a:p>
        </p:txBody>
      </p:sp>
      <p:sp>
        <p:nvSpPr>
          <p:cNvPr id="5" name="Footer Placeholder 4">
            <a:extLst>
              <a:ext uri="{FF2B5EF4-FFF2-40B4-BE49-F238E27FC236}">
                <a16:creationId xmlns:a16="http://schemas.microsoft.com/office/drawing/2014/main" id="{DA5A8AF4-567C-4564-80A0-843C55E2E0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5B53CE-E99A-4ED1-8C39-0FC483287EE6}"/>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1218767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85E8C-5416-45E8-8DCB-DBB22AE414E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002F707-49A6-4DBC-AE30-971C38FBF2D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51AB972-2CC9-4C1C-8C03-5A427814AA9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954F420-4196-47F9-8C40-11982C451BFC}"/>
              </a:ext>
            </a:extLst>
          </p:cNvPr>
          <p:cNvSpPr>
            <a:spLocks noGrp="1"/>
          </p:cNvSpPr>
          <p:nvPr>
            <p:ph type="dt" sz="half" idx="10"/>
          </p:nvPr>
        </p:nvSpPr>
        <p:spPr/>
        <p:txBody>
          <a:bodyPr/>
          <a:lstStyle/>
          <a:p>
            <a:fld id="{E3A1EF8D-9D78-4CE2-B9A0-ABB3654F9DD3}" type="datetimeFigureOut">
              <a:rPr lang="en-GB" smtClean="0"/>
              <a:t>30/01/2022</a:t>
            </a:fld>
            <a:endParaRPr lang="en-GB"/>
          </a:p>
        </p:txBody>
      </p:sp>
      <p:sp>
        <p:nvSpPr>
          <p:cNvPr id="6" name="Footer Placeholder 5">
            <a:extLst>
              <a:ext uri="{FF2B5EF4-FFF2-40B4-BE49-F238E27FC236}">
                <a16:creationId xmlns:a16="http://schemas.microsoft.com/office/drawing/2014/main" id="{DA345231-751C-41B3-AEE6-A0E83724A04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81FDF6-AE1A-49AD-B6AF-20743873AAB3}"/>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1111868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9015A-7502-4129-B115-0130A3704A8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FABDAA7-31C4-4608-87BF-C46D6E08E6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EAD2D37-F535-4536-865D-218A37D1963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C1A869B-DFC3-4F30-B0CA-6047D01EEE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E240DCD-EBD5-4F97-A1AB-FF21A44CCDD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B3532B9-5AD4-4CB3-BB52-F90A22F4E0F2}"/>
              </a:ext>
            </a:extLst>
          </p:cNvPr>
          <p:cNvSpPr>
            <a:spLocks noGrp="1"/>
          </p:cNvSpPr>
          <p:nvPr>
            <p:ph type="dt" sz="half" idx="10"/>
          </p:nvPr>
        </p:nvSpPr>
        <p:spPr/>
        <p:txBody>
          <a:bodyPr/>
          <a:lstStyle/>
          <a:p>
            <a:fld id="{E3A1EF8D-9D78-4CE2-B9A0-ABB3654F9DD3}" type="datetimeFigureOut">
              <a:rPr lang="en-GB" smtClean="0"/>
              <a:t>30/01/2022</a:t>
            </a:fld>
            <a:endParaRPr lang="en-GB"/>
          </a:p>
        </p:txBody>
      </p:sp>
      <p:sp>
        <p:nvSpPr>
          <p:cNvPr id="8" name="Footer Placeholder 7">
            <a:extLst>
              <a:ext uri="{FF2B5EF4-FFF2-40B4-BE49-F238E27FC236}">
                <a16:creationId xmlns:a16="http://schemas.microsoft.com/office/drawing/2014/main" id="{59BDB5C4-3012-4486-AF9F-C1FB66B9ADC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A7CEC2F-B9EE-4DB4-9294-DDC40617F9CA}"/>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4110433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8C163-5295-466F-B29B-071B07FEF5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75E2B85-9667-4ECC-AE4D-CFA244B6A4FF}"/>
              </a:ext>
            </a:extLst>
          </p:cNvPr>
          <p:cNvSpPr>
            <a:spLocks noGrp="1"/>
          </p:cNvSpPr>
          <p:nvPr>
            <p:ph type="dt" sz="half" idx="10"/>
          </p:nvPr>
        </p:nvSpPr>
        <p:spPr/>
        <p:txBody>
          <a:bodyPr/>
          <a:lstStyle/>
          <a:p>
            <a:fld id="{E3A1EF8D-9D78-4CE2-B9A0-ABB3654F9DD3}" type="datetimeFigureOut">
              <a:rPr lang="en-GB" smtClean="0"/>
              <a:t>30/01/2022</a:t>
            </a:fld>
            <a:endParaRPr lang="en-GB"/>
          </a:p>
        </p:txBody>
      </p:sp>
      <p:sp>
        <p:nvSpPr>
          <p:cNvPr id="4" name="Footer Placeholder 3">
            <a:extLst>
              <a:ext uri="{FF2B5EF4-FFF2-40B4-BE49-F238E27FC236}">
                <a16:creationId xmlns:a16="http://schemas.microsoft.com/office/drawing/2014/main" id="{405936B4-B821-4005-9FFD-6F0442EBD13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E9BC434-D823-4982-8CB0-9D6B997FD718}"/>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118698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E318CA-5900-4A99-97D8-7ADE5CEE5495}"/>
              </a:ext>
            </a:extLst>
          </p:cNvPr>
          <p:cNvSpPr>
            <a:spLocks noGrp="1"/>
          </p:cNvSpPr>
          <p:nvPr>
            <p:ph type="dt" sz="half" idx="10"/>
          </p:nvPr>
        </p:nvSpPr>
        <p:spPr/>
        <p:txBody>
          <a:bodyPr/>
          <a:lstStyle/>
          <a:p>
            <a:fld id="{E3A1EF8D-9D78-4CE2-B9A0-ABB3654F9DD3}" type="datetimeFigureOut">
              <a:rPr lang="en-GB" smtClean="0"/>
              <a:t>30/01/2022</a:t>
            </a:fld>
            <a:endParaRPr lang="en-GB"/>
          </a:p>
        </p:txBody>
      </p:sp>
      <p:sp>
        <p:nvSpPr>
          <p:cNvPr id="3" name="Footer Placeholder 2">
            <a:extLst>
              <a:ext uri="{FF2B5EF4-FFF2-40B4-BE49-F238E27FC236}">
                <a16:creationId xmlns:a16="http://schemas.microsoft.com/office/drawing/2014/main" id="{B9A5FDD5-7DAD-4CA2-B480-353391BBE66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95A896A-57A1-4912-B236-32AA54374BF3}"/>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2043607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814E3-4402-463A-B4E1-676B0FE89F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C44A19E-18CE-4A2A-A928-D9805A97C6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4BAC81D-202A-4DBD-9CF6-4000C93321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E76ECB-24A8-4E67-9CAD-301E4F6370C4}"/>
              </a:ext>
            </a:extLst>
          </p:cNvPr>
          <p:cNvSpPr>
            <a:spLocks noGrp="1"/>
          </p:cNvSpPr>
          <p:nvPr>
            <p:ph type="dt" sz="half" idx="10"/>
          </p:nvPr>
        </p:nvSpPr>
        <p:spPr/>
        <p:txBody>
          <a:bodyPr/>
          <a:lstStyle/>
          <a:p>
            <a:fld id="{E3A1EF8D-9D78-4CE2-B9A0-ABB3654F9DD3}" type="datetimeFigureOut">
              <a:rPr lang="en-GB" smtClean="0"/>
              <a:t>30/01/2022</a:t>
            </a:fld>
            <a:endParaRPr lang="en-GB"/>
          </a:p>
        </p:txBody>
      </p:sp>
      <p:sp>
        <p:nvSpPr>
          <p:cNvPr id="6" name="Footer Placeholder 5">
            <a:extLst>
              <a:ext uri="{FF2B5EF4-FFF2-40B4-BE49-F238E27FC236}">
                <a16:creationId xmlns:a16="http://schemas.microsoft.com/office/drawing/2014/main" id="{8AA1D7C4-426E-4C1C-844F-757EF5F69F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240304-EDC3-4A48-932F-195BECD1A635}"/>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1497381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E081A-0A2A-432C-BA04-56C86FCC37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16E5C76-CB0E-4586-917E-F15D4855BC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9D69707-C83E-4B4B-A6BF-DF2E974BA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188D8A7-0C65-43B3-8FC3-18551651B84B}"/>
              </a:ext>
            </a:extLst>
          </p:cNvPr>
          <p:cNvSpPr>
            <a:spLocks noGrp="1"/>
          </p:cNvSpPr>
          <p:nvPr>
            <p:ph type="dt" sz="half" idx="10"/>
          </p:nvPr>
        </p:nvSpPr>
        <p:spPr/>
        <p:txBody>
          <a:bodyPr/>
          <a:lstStyle/>
          <a:p>
            <a:fld id="{E3A1EF8D-9D78-4CE2-B9A0-ABB3654F9DD3}" type="datetimeFigureOut">
              <a:rPr lang="en-GB" smtClean="0"/>
              <a:t>30/01/2022</a:t>
            </a:fld>
            <a:endParaRPr lang="en-GB"/>
          </a:p>
        </p:txBody>
      </p:sp>
      <p:sp>
        <p:nvSpPr>
          <p:cNvPr id="6" name="Footer Placeholder 5">
            <a:extLst>
              <a:ext uri="{FF2B5EF4-FFF2-40B4-BE49-F238E27FC236}">
                <a16:creationId xmlns:a16="http://schemas.microsoft.com/office/drawing/2014/main" id="{B20E7D25-7D4F-4B71-9303-F57C4D5CA6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C92C88-9358-4815-8B82-63D70AB55829}"/>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2992172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F262DB-8305-4B5E-B876-B06B952983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B955A4E-558C-4B87-9D7E-0F06E784FD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ECD3FD-D440-47E1-AF8A-976CF856E1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A1EF8D-9D78-4CE2-B9A0-ABB3654F9DD3}" type="datetimeFigureOut">
              <a:rPr lang="en-GB" smtClean="0"/>
              <a:t>30/01/2022</a:t>
            </a:fld>
            <a:endParaRPr lang="en-GB"/>
          </a:p>
        </p:txBody>
      </p:sp>
      <p:sp>
        <p:nvSpPr>
          <p:cNvPr id="5" name="Footer Placeholder 4">
            <a:extLst>
              <a:ext uri="{FF2B5EF4-FFF2-40B4-BE49-F238E27FC236}">
                <a16:creationId xmlns:a16="http://schemas.microsoft.com/office/drawing/2014/main" id="{9431EFBC-832C-4BB8-8AC9-5479F81799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F01AD81-1B76-4BE1-AAAB-C335714F9C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5C2C4E-EC6F-4022-A80A-5E5CBB1A802E}" type="slidenum">
              <a:rPr lang="en-GB" smtClean="0"/>
              <a:t>‹#›</a:t>
            </a:fld>
            <a:endParaRPr lang="en-GB"/>
          </a:p>
        </p:txBody>
      </p:sp>
    </p:spTree>
    <p:extLst>
      <p:ext uri="{BB962C8B-B14F-4D97-AF65-F5344CB8AC3E}">
        <p14:creationId xmlns:p14="http://schemas.microsoft.com/office/powerpoint/2010/main" val="1783261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 Id="rId9" Type="http://schemas.microsoft.com/office/2007/relationships/hdphoto" Target="../media/hdphoto4.wdp"/></Relationships>
</file>

<file path=ppt/slides/_rels/slide3.xml.rels><?xml version="1.0" encoding="UTF-8" standalone="yes"?>
<Relationships xmlns="http://schemas.openxmlformats.org/package/2006/relationships"><Relationship Id="rId2" Type="http://schemas.openxmlformats.org/officeDocument/2006/relationships/hyperlink" Target="https://www.bbc.co.uk/cbeebies/watch/chinese-new-yea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bbc.co.uk/cbeebies/watch/chinese-new-yea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bbc.co.uk/cbeebies/watch/chinese-new-yea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chroniclelive.co.uk/whats-on/whats-on-news/gallery/30-fabulous-photos-chinese-new-17638356"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E61AB91D-AF43-4F42-A615-1F4471C14A6B}"/>
              </a:ext>
            </a:extLst>
          </p:cNvPr>
          <p:cNvSpPr>
            <a:spLocks noChangeArrowheads="1"/>
          </p:cNvSpPr>
          <p:nvPr/>
        </p:nvSpPr>
        <p:spPr bwMode="auto">
          <a:xfrm>
            <a:off x="874643" y="549760"/>
            <a:ext cx="10734261"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sng"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Thought for the Day </a:t>
            </a:r>
            <a:r>
              <a:rPr kumimoji="0" lang="en-GB" altLang="en-US" sz="1600" b="0" i="0"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1600" b="0" i="0"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Background information for Adults.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Collective worship in schools aims to provide the opportunity for pupils to worship God, to consider spiritual and moral issues and to explore their own beliefs; to encourage participation and response, whether through active involvement in the presentation of worship or through listening to and joining in the worship offered; and to develop community spirit, promote a common ethos and shared values, and reinforce positive attitudes.  Collective worship allows time for personal reflection and prayer.</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Acts of collective worship may include exploring an idea or theme, hearing quotes from an individual or a story about someone</a:t>
            </a:r>
            <a:r>
              <a:rPr kumimoji="0" lang="en-GB"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16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s life and their impact in the world, for example.  It gives opportunities for pupils to reflect on a diverse range of world views, religious and otherwise.  Collective acts of worship can contain some elements which relate specifically to the Christian religion, and, where appropriate, address the special status accorded to Jesus, but when such material is shared with non-Christian pupils it is shared in a spirit and in a manner which is educational in intent.  In other words, pupils are informed that Christians believe that Jesus is the Son of God.  Christians who attend the act of collective worship might be afforded an opportunity to worship him.   However, whilst non-Christian pupils will not be required to worship Jesus, they shall be invited, to encourage the feeling of community, to reflect in silence on what they have heard.</a:t>
            </a:r>
            <a:endParaRPr kumimoji="0" lang="en-GB"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6">
            <a:extLst>
              <a:ext uri="{FF2B5EF4-FFF2-40B4-BE49-F238E27FC236}">
                <a16:creationId xmlns:a16="http://schemas.microsoft.com/office/drawing/2014/main" id="{C788C439-8A78-46A4-AA52-898F6BD0976D}"/>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7">
            <a:extLst>
              <a:ext uri="{FF2B5EF4-FFF2-40B4-BE49-F238E27FC236}">
                <a16:creationId xmlns:a16="http://schemas.microsoft.com/office/drawing/2014/main" id="{32207DF9-6F56-4842-8B3C-C1152A03AEE4}"/>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8">
            <a:extLst>
              <a:ext uri="{FF2B5EF4-FFF2-40B4-BE49-F238E27FC236}">
                <a16:creationId xmlns:a16="http://schemas.microsoft.com/office/drawing/2014/main" id="{36D398BD-1069-46D5-9BA7-2E1141059549}"/>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129579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633B4062-8621-41EA-925A-2E9118F1BD6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10747" t="23891" r="31114" b="8830"/>
          <a:stretch>
            <a:fillRect/>
          </a:stretch>
        </p:blipFill>
        <p:spPr bwMode="auto">
          <a:xfrm>
            <a:off x="6700362" y="682482"/>
            <a:ext cx="4634312" cy="30148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3506A51F-1716-4849-AF91-366357F5FD7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l="12070" t="25621" r="30898" b="9625"/>
          <a:stretch>
            <a:fillRect/>
          </a:stretch>
        </p:blipFill>
        <p:spPr bwMode="auto">
          <a:xfrm>
            <a:off x="6700362" y="3875602"/>
            <a:ext cx="4634311" cy="28857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157D8962-4FBB-444E-9143-EC128677887D}"/>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l="10423" t="29625" r="30792" b="15138"/>
          <a:stretch>
            <a:fillRect/>
          </a:stretch>
        </p:blipFill>
        <p:spPr bwMode="auto">
          <a:xfrm>
            <a:off x="1094742" y="4047723"/>
            <a:ext cx="5001258" cy="26404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a:extLst>
              <a:ext uri="{FF2B5EF4-FFF2-40B4-BE49-F238E27FC236}">
                <a16:creationId xmlns:a16="http://schemas.microsoft.com/office/drawing/2014/main" id="{4712DF1F-FF66-441D-94EF-ABF8D75B35B7}"/>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val="0"/>
              </a:ext>
            </a:extLst>
          </a:blip>
          <a:srcRect l="11391" t="24274" r="31329" b="10934"/>
          <a:stretch>
            <a:fillRect/>
          </a:stretch>
        </p:blipFill>
        <p:spPr bwMode="auto">
          <a:xfrm>
            <a:off x="857327" y="543339"/>
            <a:ext cx="5238673" cy="33322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E54599F-F8CD-4DBF-B8FF-8C5CF72F041A}"/>
              </a:ext>
            </a:extLst>
          </p:cNvPr>
          <p:cNvSpPr txBox="1"/>
          <p:nvPr/>
        </p:nvSpPr>
        <p:spPr>
          <a:xfrm>
            <a:off x="9677914" y="199895"/>
            <a:ext cx="1946367" cy="215444"/>
          </a:xfrm>
          <a:prstGeom prst="rect">
            <a:avLst/>
          </a:prstGeom>
          <a:noFill/>
        </p:spPr>
        <p:txBody>
          <a:bodyPr wrap="none" rtlCol="0">
            <a:spAutoFit/>
          </a:bodyPr>
          <a:lstStyle/>
          <a:p>
            <a:r>
              <a:rPr lang="en-GB" sz="800" dirty="0"/>
              <a:t>Taken from a Save the Children Document</a:t>
            </a:r>
          </a:p>
        </p:txBody>
      </p:sp>
    </p:spTree>
    <p:extLst>
      <p:ext uri="{BB962C8B-B14F-4D97-AF65-F5344CB8AC3E}">
        <p14:creationId xmlns:p14="http://schemas.microsoft.com/office/powerpoint/2010/main" val="1618621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3FD102-83C3-4B34-ABE6-2A22E3120221}"/>
              </a:ext>
            </a:extLst>
          </p:cNvPr>
          <p:cNvSpPr txBox="1"/>
          <p:nvPr/>
        </p:nvSpPr>
        <p:spPr>
          <a:xfrm>
            <a:off x="980661" y="993913"/>
            <a:ext cx="7506222" cy="2523768"/>
          </a:xfrm>
          <a:prstGeom prst="rect">
            <a:avLst/>
          </a:prstGeom>
          <a:noFill/>
        </p:spPr>
        <p:txBody>
          <a:bodyPr wrap="none" rtlCol="0">
            <a:spAutoFit/>
          </a:bodyPr>
          <a:lstStyle/>
          <a:p>
            <a:r>
              <a:rPr lang="en-GB" sz="3200" dirty="0"/>
              <a:t>Monday</a:t>
            </a:r>
          </a:p>
          <a:p>
            <a:endParaRPr lang="en-GB" dirty="0"/>
          </a:p>
          <a:p>
            <a:r>
              <a:rPr lang="en-GB" dirty="0"/>
              <a:t>This year, Chinese New Year will be celebrated tomorrow, the first of February.</a:t>
            </a:r>
          </a:p>
          <a:p>
            <a:endParaRPr lang="en-GB" dirty="0"/>
          </a:p>
          <a:p>
            <a:r>
              <a:rPr lang="en-GB" dirty="0">
                <a:hlinkClick r:id="rId2"/>
              </a:rPr>
              <a:t>https://www.bbc.co.uk/cbeebies/watch/chinese-new-year</a:t>
            </a:r>
            <a:endParaRPr lang="en-GB" dirty="0"/>
          </a:p>
          <a:p>
            <a:endParaRPr lang="en-GB" dirty="0"/>
          </a:p>
          <a:p>
            <a:r>
              <a:rPr lang="en-GB" dirty="0"/>
              <a:t>Watch -Preparing for Chinese and Lunar New Year</a:t>
            </a:r>
          </a:p>
          <a:p>
            <a:endParaRPr lang="en-GB" dirty="0"/>
          </a:p>
        </p:txBody>
      </p:sp>
      <p:sp>
        <p:nvSpPr>
          <p:cNvPr id="5" name="TextBox 4">
            <a:extLst>
              <a:ext uri="{FF2B5EF4-FFF2-40B4-BE49-F238E27FC236}">
                <a16:creationId xmlns:a16="http://schemas.microsoft.com/office/drawing/2014/main" id="{BE223C03-2563-42E3-997A-686DCC298420}"/>
              </a:ext>
            </a:extLst>
          </p:cNvPr>
          <p:cNvSpPr txBox="1"/>
          <p:nvPr/>
        </p:nvSpPr>
        <p:spPr>
          <a:xfrm>
            <a:off x="7262191" y="675860"/>
            <a:ext cx="4187365" cy="646331"/>
          </a:xfrm>
          <a:prstGeom prst="rect">
            <a:avLst/>
          </a:prstGeom>
          <a:noFill/>
        </p:spPr>
        <p:txBody>
          <a:bodyPr wrap="none" rtlCol="0">
            <a:spAutoFit/>
          </a:bodyPr>
          <a:lstStyle/>
          <a:p>
            <a:r>
              <a:rPr lang="en-GB" sz="3600" u="sng" dirty="0">
                <a:latin typeface="Comic Sans MS" panose="030F0702030302020204" pitchFamily="66" charset="0"/>
              </a:rPr>
              <a:t>Chinese New Year </a:t>
            </a:r>
          </a:p>
        </p:txBody>
      </p:sp>
    </p:spTree>
    <p:extLst>
      <p:ext uri="{BB962C8B-B14F-4D97-AF65-F5344CB8AC3E}">
        <p14:creationId xmlns:p14="http://schemas.microsoft.com/office/powerpoint/2010/main" val="21959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F37A3A-9959-4BD0-AC95-5C93D9B216FD}"/>
              </a:ext>
            </a:extLst>
          </p:cNvPr>
          <p:cNvSpPr txBox="1"/>
          <p:nvPr/>
        </p:nvSpPr>
        <p:spPr>
          <a:xfrm>
            <a:off x="980661" y="993913"/>
            <a:ext cx="7093096" cy="2523768"/>
          </a:xfrm>
          <a:prstGeom prst="rect">
            <a:avLst/>
          </a:prstGeom>
          <a:noFill/>
        </p:spPr>
        <p:txBody>
          <a:bodyPr wrap="none" rtlCol="0">
            <a:spAutoFit/>
          </a:bodyPr>
          <a:lstStyle/>
          <a:p>
            <a:r>
              <a:rPr lang="en-GB" sz="3200" dirty="0"/>
              <a:t>Tuesday</a:t>
            </a:r>
          </a:p>
          <a:p>
            <a:endParaRPr lang="en-GB" dirty="0"/>
          </a:p>
          <a:p>
            <a:r>
              <a:rPr lang="en-GB" dirty="0"/>
              <a:t>This year, Chinese New Year will be celebrated today, the first of February.</a:t>
            </a:r>
          </a:p>
          <a:p>
            <a:endParaRPr lang="en-GB" dirty="0"/>
          </a:p>
          <a:p>
            <a:r>
              <a:rPr lang="en-GB" dirty="0">
                <a:hlinkClick r:id="rId2"/>
              </a:rPr>
              <a:t>https://www.bbc.co.uk/cbeebies/watch/chinese-new-year</a:t>
            </a:r>
            <a:endParaRPr lang="en-GB" dirty="0"/>
          </a:p>
          <a:p>
            <a:endParaRPr lang="en-GB" dirty="0"/>
          </a:p>
          <a:p>
            <a:r>
              <a:rPr lang="en-GB" dirty="0"/>
              <a:t>Watch -Celebrating Chinese and Lunar New Year</a:t>
            </a:r>
          </a:p>
          <a:p>
            <a:endParaRPr lang="en-GB" dirty="0"/>
          </a:p>
        </p:txBody>
      </p:sp>
      <p:sp>
        <p:nvSpPr>
          <p:cNvPr id="5" name="TextBox 4">
            <a:extLst>
              <a:ext uri="{FF2B5EF4-FFF2-40B4-BE49-F238E27FC236}">
                <a16:creationId xmlns:a16="http://schemas.microsoft.com/office/drawing/2014/main" id="{8A555F7C-A737-41E1-ACFC-3B2CBCD797BC}"/>
              </a:ext>
            </a:extLst>
          </p:cNvPr>
          <p:cNvSpPr txBox="1"/>
          <p:nvPr/>
        </p:nvSpPr>
        <p:spPr>
          <a:xfrm>
            <a:off x="7262191" y="675860"/>
            <a:ext cx="4187365" cy="646331"/>
          </a:xfrm>
          <a:prstGeom prst="rect">
            <a:avLst/>
          </a:prstGeom>
          <a:noFill/>
        </p:spPr>
        <p:txBody>
          <a:bodyPr wrap="none" rtlCol="0">
            <a:spAutoFit/>
          </a:bodyPr>
          <a:lstStyle/>
          <a:p>
            <a:r>
              <a:rPr lang="en-GB" sz="3600" u="sng" dirty="0">
                <a:latin typeface="Comic Sans MS" panose="030F0702030302020204" pitchFamily="66" charset="0"/>
              </a:rPr>
              <a:t>Chinese New Year </a:t>
            </a:r>
          </a:p>
        </p:txBody>
      </p:sp>
    </p:spTree>
    <p:extLst>
      <p:ext uri="{BB962C8B-B14F-4D97-AF65-F5344CB8AC3E}">
        <p14:creationId xmlns:p14="http://schemas.microsoft.com/office/powerpoint/2010/main" val="3489204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2EFB91-F89D-4083-B0F9-8C05A36AB6BA}"/>
              </a:ext>
            </a:extLst>
          </p:cNvPr>
          <p:cNvSpPr txBox="1"/>
          <p:nvPr/>
        </p:nvSpPr>
        <p:spPr>
          <a:xfrm>
            <a:off x="1550504" y="834887"/>
            <a:ext cx="2707793" cy="646331"/>
          </a:xfrm>
          <a:prstGeom prst="rect">
            <a:avLst/>
          </a:prstGeom>
          <a:noFill/>
        </p:spPr>
        <p:txBody>
          <a:bodyPr wrap="none" rtlCol="0">
            <a:spAutoFit/>
          </a:bodyPr>
          <a:lstStyle/>
          <a:p>
            <a:r>
              <a:rPr lang="en-GB" sz="3600" u="sng" dirty="0">
                <a:latin typeface="Comic Sans MS" panose="030F0702030302020204" pitchFamily="66" charset="0"/>
              </a:rPr>
              <a:t>Wednesday</a:t>
            </a:r>
            <a:r>
              <a:rPr lang="en-GB" dirty="0"/>
              <a:t> </a:t>
            </a:r>
          </a:p>
        </p:txBody>
      </p:sp>
      <p:sp>
        <p:nvSpPr>
          <p:cNvPr id="6" name="TextBox 5">
            <a:extLst>
              <a:ext uri="{FF2B5EF4-FFF2-40B4-BE49-F238E27FC236}">
                <a16:creationId xmlns:a16="http://schemas.microsoft.com/office/drawing/2014/main" id="{0DCC4376-87DC-4740-9879-96E34AFE066B}"/>
              </a:ext>
            </a:extLst>
          </p:cNvPr>
          <p:cNvSpPr txBox="1"/>
          <p:nvPr/>
        </p:nvSpPr>
        <p:spPr>
          <a:xfrm>
            <a:off x="7262191" y="675860"/>
            <a:ext cx="4187365" cy="646331"/>
          </a:xfrm>
          <a:prstGeom prst="rect">
            <a:avLst/>
          </a:prstGeom>
          <a:noFill/>
        </p:spPr>
        <p:txBody>
          <a:bodyPr wrap="none" rtlCol="0">
            <a:spAutoFit/>
          </a:bodyPr>
          <a:lstStyle/>
          <a:p>
            <a:r>
              <a:rPr lang="en-GB" sz="3600" u="sng" dirty="0">
                <a:latin typeface="Comic Sans MS" panose="030F0702030302020204" pitchFamily="66" charset="0"/>
              </a:rPr>
              <a:t>Chinese New Year </a:t>
            </a:r>
          </a:p>
        </p:txBody>
      </p:sp>
      <p:sp>
        <p:nvSpPr>
          <p:cNvPr id="7" name="TextBox 6">
            <a:extLst>
              <a:ext uri="{FF2B5EF4-FFF2-40B4-BE49-F238E27FC236}">
                <a16:creationId xmlns:a16="http://schemas.microsoft.com/office/drawing/2014/main" id="{C494034F-F1F2-449A-A4CD-7341519D1C2B}"/>
              </a:ext>
            </a:extLst>
          </p:cNvPr>
          <p:cNvSpPr txBox="1"/>
          <p:nvPr/>
        </p:nvSpPr>
        <p:spPr>
          <a:xfrm>
            <a:off x="711749" y="1722783"/>
            <a:ext cx="5668988" cy="1754326"/>
          </a:xfrm>
          <a:prstGeom prst="rect">
            <a:avLst/>
          </a:prstGeom>
          <a:noFill/>
        </p:spPr>
        <p:txBody>
          <a:bodyPr wrap="none" rtlCol="0">
            <a:spAutoFit/>
          </a:bodyPr>
          <a:lstStyle/>
          <a:p>
            <a:endParaRPr lang="en-GB" dirty="0"/>
          </a:p>
          <a:p>
            <a:endParaRPr lang="en-GB" dirty="0"/>
          </a:p>
          <a:p>
            <a:r>
              <a:rPr lang="en-GB" dirty="0">
                <a:hlinkClick r:id="rId2"/>
              </a:rPr>
              <a:t>https://www.bbc.co.uk/cbeebies/watch/chinese-new-year</a:t>
            </a:r>
            <a:endParaRPr lang="en-GB" dirty="0"/>
          </a:p>
          <a:p>
            <a:endParaRPr lang="en-GB" dirty="0"/>
          </a:p>
          <a:p>
            <a:r>
              <a:rPr lang="en-GB" dirty="0"/>
              <a:t>Watch -Chinese and Lunar New Year Story</a:t>
            </a:r>
          </a:p>
          <a:p>
            <a:endParaRPr lang="en-GB" dirty="0"/>
          </a:p>
        </p:txBody>
      </p:sp>
    </p:spTree>
    <p:extLst>
      <p:ext uri="{BB962C8B-B14F-4D97-AF65-F5344CB8AC3E}">
        <p14:creationId xmlns:p14="http://schemas.microsoft.com/office/powerpoint/2010/main" val="1390704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9254EDE-427E-4DAD-8712-B72960E0BA8E}"/>
              </a:ext>
            </a:extLst>
          </p:cNvPr>
          <p:cNvSpPr txBox="1"/>
          <p:nvPr/>
        </p:nvSpPr>
        <p:spPr>
          <a:xfrm>
            <a:off x="1550504" y="834887"/>
            <a:ext cx="2250937" cy="646331"/>
          </a:xfrm>
          <a:prstGeom prst="rect">
            <a:avLst/>
          </a:prstGeom>
          <a:noFill/>
        </p:spPr>
        <p:txBody>
          <a:bodyPr wrap="none" rtlCol="0">
            <a:spAutoFit/>
          </a:bodyPr>
          <a:lstStyle/>
          <a:p>
            <a:r>
              <a:rPr lang="en-GB" sz="3600" u="sng" dirty="0">
                <a:latin typeface="Comic Sans MS" panose="030F0702030302020204" pitchFamily="66" charset="0"/>
              </a:rPr>
              <a:t>Thursday</a:t>
            </a:r>
            <a:r>
              <a:rPr lang="en-GB" dirty="0"/>
              <a:t> </a:t>
            </a:r>
          </a:p>
        </p:txBody>
      </p:sp>
      <p:sp>
        <p:nvSpPr>
          <p:cNvPr id="5" name="TextBox 4">
            <a:extLst>
              <a:ext uri="{FF2B5EF4-FFF2-40B4-BE49-F238E27FC236}">
                <a16:creationId xmlns:a16="http://schemas.microsoft.com/office/drawing/2014/main" id="{8BF70C00-4E5D-4F5A-A09E-D6037CECBA9E}"/>
              </a:ext>
            </a:extLst>
          </p:cNvPr>
          <p:cNvSpPr txBox="1"/>
          <p:nvPr/>
        </p:nvSpPr>
        <p:spPr>
          <a:xfrm>
            <a:off x="7262191" y="675860"/>
            <a:ext cx="4187365" cy="646331"/>
          </a:xfrm>
          <a:prstGeom prst="rect">
            <a:avLst/>
          </a:prstGeom>
          <a:noFill/>
        </p:spPr>
        <p:txBody>
          <a:bodyPr wrap="none" rtlCol="0">
            <a:spAutoFit/>
          </a:bodyPr>
          <a:lstStyle/>
          <a:p>
            <a:r>
              <a:rPr lang="en-GB" sz="3600" u="sng" dirty="0">
                <a:latin typeface="Comic Sans MS" panose="030F0702030302020204" pitchFamily="66" charset="0"/>
              </a:rPr>
              <a:t>Chinese New Year </a:t>
            </a:r>
          </a:p>
        </p:txBody>
      </p:sp>
      <p:sp>
        <p:nvSpPr>
          <p:cNvPr id="6" name="Rectangle 5">
            <a:extLst>
              <a:ext uri="{FF2B5EF4-FFF2-40B4-BE49-F238E27FC236}">
                <a16:creationId xmlns:a16="http://schemas.microsoft.com/office/drawing/2014/main" id="{A41137A5-A906-4AC5-BA21-A404C7EA88EB}"/>
              </a:ext>
            </a:extLst>
          </p:cNvPr>
          <p:cNvSpPr/>
          <p:nvPr/>
        </p:nvSpPr>
        <p:spPr>
          <a:xfrm>
            <a:off x="1179443" y="1952895"/>
            <a:ext cx="9395792" cy="2308324"/>
          </a:xfrm>
          <a:prstGeom prst="rect">
            <a:avLst/>
          </a:prstGeom>
        </p:spPr>
        <p:txBody>
          <a:bodyPr wrap="square">
            <a:spAutoFit/>
          </a:bodyPr>
          <a:lstStyle/>
          <a:p>
            <a:r>
              <a:rPr lang="en-GB" dirty="0">
                <a:hlinkClick r:id="rId2"/>
              </a:rPr>
              <a:t>https://www.chroniclelive.co.uk/whats-on/whats-on-news/gallery/30-fabulous-photos-chinese-new-17638356</a:t>
            </a:r>
            <a:endParaRPr lang="en-GB" dirty="0"/>
          </a:p>
          <a:p>
            <a:endParaRPr lang="en-GB" dirty="0"/>
          </a:p>
          <a:p>
            <a:endParaRPr lang="en-GB" dirty="0"/>
          </a:p>
          <a:p>
            <a:r>
              <a:rPr lang="en-GB" dirty="0"/>
              <a:t>Look at photographs of the Chinese New Year celebrations 2020 – The Year of the Rat – held in Newcastle.</a:t>
            </a:r>
          </a:p>
          <a:p>
            <a:endParaRPr lang="en-GB" dirty="0"/>
          </a:p>
          <a:p>
            <a:endParaRPr lang="en-GB" dirty="0"/>
          </a:p>
        </p:txBody>
      </p:sp>
    </p:spTree>
    <p:extLst>
      <p:ext uri="{BB962C8B-B14F-4D97-AF65-F5344CB8AC3E}">
        <p14:creationId xmlns:p14="http://schemas.microsoft.com/office/powerpoint/2010/main" val="4148164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2EFB91-F89D-4083-B0F9-8C05A36AB6BA}"/>
              </a:ext>
            </a:extLst>
          </p:cNvPr>
          <p:cNvSpPr txBox="1"/>
          <p:nvPr/>
        </p:nvSpPr>
        <p:spPr>
          <a:xfrm>
            <a:off x="1550504" y="834887"/>
            <a:ext cx="1616148" cy="646331"/>
          </a:xfrm>
          <a:prstGeom prst="rect">
            <a:avLst/>
          </a:prstGeom>
          <a:noFill/>
        </p:spPr>
        <p:txBody>
          <a:bodyPr wrap="none" rtlCol="0">
            <a:spAutoFit/>
          </a:bodyPr>
          <a:lstStyle/>
          <a:p>
            <a:r>
              <a:rPr lang="en-GB" sz="3600" u="sng" dirty="0">
                <a:latin typeface="Comic Sans MS" panose="030F0702030302020204" pitchFamily="66" charset="0"/>
              </a:rPr>
              <a:t>Friday</a:t>
            </a:r>
            <a:r>
              <a:rPr lang="en-GB" dirty="0"/>
              <a:t> </a:t>
            </a:r>
          </a:p>
        </p:txBody>
      </p:sp>
      <p:sp>
        <p:nvSpPr>
          <p:cNvPr id="3" name="TextBox 2">
            <a:extLst>
              <a:ext uri="{FF2B5EF4-FFF2-40B4-BE49-F238E27FC236}">
                <a16:creationId xmlns:a16="http://schemas.microsoft.com/office/drawing/2014/main" id="{8461EB45-F4EA-4815-A7D0-A761A46E304B}"/>
              </a:ext>
            </a:extLst>
          </p:cNvPr>
          <p:cNvSpPr txBox="1"/>
          <p:nvPr/>
        </p:nvSpPr>
        <p:spPr>
          <a:xfrm>
            <a:off x="9568069" y="909799"/>
            <a:ext cx="2178866" cy="923330"/>
          </a:xfrm>
          <a:prstGeom prst="rect">
            <a:avLst/>
          </a:prstGeom>
          <a:noFill/>
          <a:ln>
            <a:solidFill>
              <a:srgbClr val="92D050"/>
            </a:solidFill>
          </a:ln>
        </p:spPr>
        <p:txBody>
          <a:bodyPr wrap="none" rtlCol="0">
            <a:spAutoFit/>
          </a:bodyPr>
          <a:lstStyle/>
          <a:p>
            <a:r>
              <a:rPr lang="en-GB" dirty="0"/>
              <a:t>Whole School Focus: </a:t>
            </a:r>
          </a:p>
          <a:p>
            <a:r>
              <a:rPr lang="en-GB" dirty="0"/>
              <a:t>Old and New, </a:t>
            </a:r>
          </a:p>
          <a:p>
            <a:r>
              <a:rPr lang="en-GB" dirty="0"/>
              <a:t>Chinese New Year</a:t>
            </a:r>
          </a:p>
        </p:txBody>
      </p:sp>
      <p:sp>
        <p:nvSpPr>
          <p:cNvPr id="2" name="TextBox 1">
            <a:extLst>
              <a:ext uri="{FF2B5EF4-FFF2-40B4-BE49-F238E27FC236}">
                <a16:creationId xmlns:a16="http://schemas.microsoft.com/office/drawing/2014/main" id="{85C9219C-786E-424A-9FEC-78F62016F2BE}"/>
              </a:ext>
            </a:extLst>
          </p:cNvPr>
          <p:cNvSpPr txBox="1"/>
          <p:nvPr/>
        </p:nvSpPr>
        <p:spPr>
          <a:xfrm>
            <a:off x="1338469" y="1833129"/>
            <a:ext cx="9284786" cy="2862322"/>
          </a:xfrm>
          <a:prstGeom prst="rect">
            <a:avLst/>
          </a:prstGeom>
          <a:noFill/>
        </p:spPr>
        <p:txBody>
          <a:bodyPr wrap="none" rtlCol="0">
            <a:spAutoFit/>
          </a:bodyPr>
          <a:lstStyle/>
          <a:p>
            <a:r>
              <a:rPr lang="en-GB" dirty="0"/>
              <a:t>What does the word ‘old’ mean?</a:t>
            </a:r>
          </a:p>
          <a:p>
            <a:endParaRPr lang="en-GB" dirty="0"/>
          </a:p>
          <a:p>
            <a:r>
              <a:rPr lang="en-GB" dirty="0"/>
              <a:t>Can you think of something that is ‘old’?</a:t>
            </a:r>
          </a:p>
          <a:p>
            <a:r>
              <a:rPr lang="en-GB" dirty="0"/>
              <a:t>(trees, hills, rivers, house, castle, an old book/toy/picture at home, War Medals, Grandparents….)</a:t>
            </a:r>
          </a:p>
          <a:p>
            <a:endParaRPr lang="en-GB" dirty="0"/>
          </a:p>
          <a:p>
            <a:endParaRPr lang="en-GB" dirty="0"/>
          </a:p>
          <a:p>
            <a:r>
              <a:rPr lang="en-GB" dirty="0"/>
              <a:t>What does the word ‘new’ mean?</a:t>
            </a:r>
          </a:p>
          <a:p>
            <a:endParaRPr lang="en-GB" dirty="0"/>
          </a:p>
          <a:p>
            <a:r>
              <a:rPr lang="en-GB" dirty="0"/>
              <a:t>Can you think of something ‘new’?</a:t>
            </a:r>
          </a:p>
          <a:p>
            <a:r>
              <a:rPr lang="en-GB" dirty="0"/>
              <a:t>(Snowdrops/flowers/annual plants, house, a new items at home- sofa, kitchen, toy, Puppy, baby…)</a:t>
            </a:r>
          </a:p>
        </p:txBody>
      </p:sp>
      <p:pic>
        <p:nvPicPr>
          <p:cNvPr id="5" name="Picture 4">
            <a:extLst>
              <a:ext uri="{FF2B5EF4-FFF2-40B4-BE49-F238E27FC236}">
                <a16:creationId xmlns:a16="http://schemas.microsoft.com/office/drawing/2014/main" id="{17C81255-5A28-421C-9DE9-AAB95E47A2DA}"/>
              </a:ext>
            </a:extLst>
          </p:cNvPr>
          <p:cNvPicPr>
            <a:picLocks noChangeAspect="1"/>
          </p:cNvPicPr>
          <p:nvPr/>
        </p:nvPicPr>
        <p:blipFill>
          <a:blip r:embed="rId2"/>
          <a:stretch>
            <a:fillRect/>
          </a:stretch>
        </p:blipFill>
        <p:spPr>
          <a:xfrm>
            <a:off x="1330024" y="5047362"/>
            <a:ext cx="2375701" cy="1319834"/>
          </a:xfrm>
          <a:prstGeom prst="rect">
            <a:avLst/>
          </a:prstGeom>
        </p:spPr>
      </p:pic>
      <p:pic>
        <p:nvPicPr>
          <p:cNvPr id="2050" name="Picture 2" descr="https://www.oddizzi.com/wp-content/uploads/2013/06/img-detachedhouse.jpg">
            <a:extLst>
              <a:ext uri="{FF2B5EF4-FFF2-40B4-BE49-F238E27FC236}">
                <a16:creationId xmlns:a16="http://schemas.microsoft.com/office/drawing/2014/main" id="{2C124454-7513-4B61-ABE0-53B9570E55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2345" y="5047362"/>
            <a:ext cx="2375701" cy="131983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s2982.pcdn.co/wp-content/uploads/2014/06/old-books.gif">
            <a:extLst>
              <a:ext uri="{FF2B5EF4-FFF2-40B4-BE49-F238E27FC236}">
                <a16:creationId xmlns:a16="http://schemas.microsoft.com/office/drawing/2014/main" id="{CC1E66F4-1991-4763-927A-F97E6B46F5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0445" y="4938446"/>
            <a:ext cx="1871663" cy="14287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ew book Images, Stock Photos &amp; Vectors | Shutterstock">
            <a:extLst>
              <a:ext uri="{FF2B5EF4-FFF2-40B4-BE49-F238E27FC236}">
                <a16:creationId xmlns:a16="http://schemas.microsoft.com/office/drawing/2014/main" id="{27D6473E-76C1-409C-8C12-5CBEEC1C58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68069" y="4904406"/>
            <a:ext cx="199273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C8EDCF0-4C06-42EF-88DB-DB6B64542A42}"/>
              </a:ext>
            </a:extLst>
          </p:cNvPr>
          <p:cNvPicPr>
            <a:picLocks noChangeAspect="1"/>
          </p:cNvPicPr>
          <p:nvPr/>
        </p:nvPicPr>
        <p:blipFill>
          <a:blip r:embed="rId6"/>
          <a:stretch>
            <a:fillRect/>
          </a:stretch>
        </p:blipFill>
        <p:spPr>
          <a:xfrm>
            <a:off x="4175608" y="272178"/>
            <a:ext cx="2062438" cy="1384995"/>
          </a:xfrm>
          <a:prstGeom prst="rect">
            <a:avLst/>
          </a:prstGeom>
        </p:spPr>
      </p:pic>
      <p:pic>
        <p:nvPicPr>
          <p:cNvPr id="2056" name="Picture 8" descr="https://m.media-amazon.com/images/I/61uoMoDdH-L._AC_SL1200_.jpg">
            <a:extLst>
              <a:ext uri="{FF2B5EF4-FFF2-40B4-BE49-F238E27FC236}">
                <a16:creationId xmlns:a16="http://schemas.microsoft.com/office/drawing/2014/main" id="{CBD1529F-D596-4EEF-9DBF-11238D7EE8F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98211" y="405173"/>
            <a:ext cx="1497581" cy="1514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47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2EFB91-F89D-4083-B0F9-8C05A36AB6BA}"/>
              </a:ext>
            </a:extLst>
          </p:cNvPr>
          <p:cNvSpPr txBox="1"/>
          <p:nvPr/>
        </p:nvSpPr>
        <p:spPr>
          <a:xfrm>
            <a:off x="1550504" y="834887"/>
            <a:ext cx="1616148" cy="646331"/>
          </a:xfrm>
          <a:prstGeom prst="rect">
            <a:avLst/>
          </a:prstGeom>
          <a:noFill/>
        </p:spPr>
        <p:txBody>
          <a:bodyPr wrap="none" rtlCol="0">
            <a:spAutoFit/>
          </a:bodyPr>
          <a:lstStyle/>
          <a:p>
            <a:r>
              <a:rPr lang="en-GB" sz="3600" u="sng" dirty="0">
                <a:latin typeface="Comic Sans MS" panose="030F0702030302020204" pitchFamily="66" charset="0"/>
              </a:rPr>
              <a:t>Friday</a:t>
            </a:r>
            <a:r>
              <a:rPr lang="en-GB" dirty="0"/>
              <a:t> </a:t>
            </a:r>
          </a:p>
        </p:txBody>
      </p:sp>
      <p:sp>
        <p:nvSpPr>
          <p:cNvPr id="3" name="TextBox 2">
            <a:extLst>
              <a:ext uri="{FF2B5EF4-FFF2-40B4-BE49-F238E27FC236}">
                <a16:creationId xmlns:a16="http://schemas.microsoft.com/office/drawing/2014/main" id="{086FD09B-ACAD-47C9-A952-E73508D34626}"/>
              </a:ext>
            </a:extLst>
          </p:cNvPr>
          <p:cNvSpPr txBox="1"/>
          <p:nvPr/>
        </p:nvSpPr>
        <p:spPr>
          <a:xfrm>
            <a:off x="843986" y="1762569"/>
            <a:ext cx="4261103" cy="3970318"/>
          </a:xfrm>
          <a:prstGeom prst="rect">
            <a:avLst/>
          </a:prstGeom>
          <a:noFill/>
          <a:ln w="76200">
            <a:solidFill>
              <a:schemeClr val="accent1"/>
            </a:solidFill>
          </a:ln>
        </p:spPr>
        <p:txBody>
          <a:bodyPr wrap="none" rtlCol="0">
            <a:spAutoFit/>
          </a:bodyPr>
          <a:lstStyle/>
          <a:p>
            <a:endParaRPr lang="en-GB" sz="2800" u="sng">
              <a:latin typeface="Comic Sans MS" panose="030F0702030302020204" pitchFamily="66" charset="0"/>
            </a:endParaRPr>
          </a:p>
          <a:p>
            <a:r>
              <a:rPr lang="en-GB" sz="2800" u="sng">
                <a:latin typeface="Comic Sans MS" panose="030F0702030302020204" pitchFamily="66" charset="0"/>
              </a:rPr>
              <a:t>Our </a:t>
            </a:r>
            <a:r>
              <a:rPr lang="en-GB" sz="2800" u="sng" dirty="0">
                <a:latin typeface="Comic Sans MS" panose="030F0702030302020204" pitchFamily="66" charset="0"/>
              </a:rPr>
              <a:t>School Prayer.</a:t>
            </a:r>
            <a:endParaRPr lang="en-GB" sz="2800" dirty="0">
              <a:latin typeface="Comic Sans MS" panose="030F0702030302020204" pitchFamily="66" charset="0"/>
            </a:endParaRPr>
          </a:p>
          <a:p>
            <a:endParaRPr lang="en-GB" sz="2800" dirty="0">
              <a:latin typeface="Comic Sans MS" panose="030F0702030302020204" pitchFamily="66" charset="0"/>
            </a:endParaRPr>
          </a:p>
          <a:p>
            <a:r>
              <a:rPr lang="en-GB" sz="2800" dirty="0">
                <a:latin typeface="Comic Sans MS" panose="030F0702030302020204" pitchFamily="66" charset="0"/>
              </a:rPr>
              <a:t>God bless our school.</a:t>
            </a:r>
          </a:p>
          <a:p>
            <a:r>
              <a:rPr lang="en-GB" sz="2800" dirty="0">
                <a:latin typeface="Comic Sans MS" panose="030F0702030302020204" pitchFamily="66" charset="0"/>
              </a:rPr>
              <a:t>Bless those who teach,</a:t>
            </a:r>
          </a:p>
          <a:p>
            <a:r>
              <a:rPr lang="en-GB" sz="2800" dirty="0">
                <a:latin typeface="Comic Sans MS" panose="030F0702030302020204" pitchFamily="66" charset="0"/>
              </a:rPr>
              <a:t>Bless those who learn,</a:t>
            </a:r>
          </a:p>
          <a:p>
            <a:r>
              <a:rPr lang="en-GB" sz="2800" dirty="0">
                <a:latin typeface="Comic Sans MS" panose="030F0702030302020204" pitchFamily="66" charset="0"/>
              </a:rPr>
              <a:t>Bless us with knowledge.</a:t>
            </a:r>
          </a:p>
          <a:p>
            <a:r>
              <a:rPr lang="en-GB" sz="2800" dirty="0">
                <a:latin typeface="Comic Sans MS" panose="030F0702030302020204" pitchFamily="66" charset="0"/>
              </a:rPr>
              <a:t>Amen.</a:t>
            </a:r>
          </a:p>
          <a:p>
            <a:endParaRPr lang="en-GB" sz="2800" dirty="0"/>
          </a:p>
        </p:txBody>
      </p:sp>
      <p:sp>
        <p:nvSpPr>
          <p:cNvPr id="2" name="TextBox 1">
            <a:extLst>
              <a:ext uri="{FF2B5EF4-FFF2-40B4-BE49-F238E27FC236}">
                <a16:creationId xmlns:a16="http://schemas.microsoft.com/office/drawing/2014/main" id="{D26DFE4F-3136-421C-8DB4-5197FC67F8FA}"/>
              </a:ext>
            </a:extLst>
          </p:cNvPr>
          <p:cNvSpPr txBox="1"/>
          <p:nvPr/>
        </p:nvSpPr>
        <p:spPr>
          <a:xfrm>
            <a:off x="5408470" y="891486"/>
            <a:ext cx="6242415" cy="5078313"/>
          </a:xfrm>
          <a:prstGeom prst="rect">
            <a:avLst/>
          </a:prstGeom>
          <a:noFill/>
        </p:spPr>
        <p:txBody>
          <a:bodyPr wrap="none" rtlCol="0">
            <a:spAutoFit/>
          </a:bodyPr>
          <a:lstStyle/>
          <a:p>
            <a:r>
              <a:rPr lang="en-GB" dirty="0">
                <a:latin typeface="Comic Sans MS" panose="030F0702030302020204" pitchFamily="66" charset="0"/>
              </a:rPr>
              <a:t>What do you like about working from home or at school?</a:t>
            </a:r>
          </a:p>
          <a:p>
            <a:endParaRPr lang="en-GB" dirty="0">
              <a:latin typeface="Comic Sans MS" panose="030F0702030302020204" pitchFamily="66" charset="0"/>
            </a:endParaRPr>
          </a:p>
          <a:p>
            <a:r>
              <a:rPr lang="en-GB" dirty="0">
                <a:latin typeface="Comic Sans MS" panose="030F0702030302020204" pitchFamily="66" charset="0"/>
              </a:rPr>
              <a:t>What have you learned this week?</a:t>
            </a:r>
          </a:p>
          <a:p>
            <a:endParaRPr lang="en-GB" dirty="0">
              <a:latin typeface="Comic Sans MS" panose="030F0702030302020204" pitchFamily="66" charset="0"/>
            </a:endParaRPr>
          </a:p>
          <a:p>
            <a:r>
              <a:rPr lang="en-GB" dirty="0">
                <a:latin typeface="Comic Sans MS" panose="030F0702030302020204" pitchFamily="66" charset="0"/>
              </a:rPr>
              <a:t>Have you helped someone else to learn? </a:t>
            </a:r>
          </a:p>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a:p>
            <a:r>
              <a:rPr lang="en-GB" dirty="0">
                <a:latin typeface="Comic Sans MS" panose="030F0702030302020204" pitchFamily="66" charset="0"/>
              </a:rPr>
              <a:t>Ask the children to listen to our school prayer.</a:t>
            </a:r>
          </a:p>
          <a:p>
            <a:r>
              <a:rPr lang="en-GB" dirty="0">
                <a:latin typeface="Comic Sans MS" panose="030F0702030302020204" pitchFamily="66" charset="0"/>
              </a:rPr>
              <a:t>You might like to change the word ‘school’ to ‘home’, </a:t>
            </a:r>
          </a:p>
          <a:p>
            <a:r>
              <a:rPr lang="en-GB" dirty="0">
                <a:latin typeface="Comic Sans MS" panose="030F0702030302020204" pitchFamily="66" charset="0"/>
              </a:rPr>
              <a:t>if you have been at home this week.</a:t>
            </a:r>
          </a:p>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a:p>
            <a:r>
              <a:rPr lang="en-GB" dirty="0">
                <a:latin typeface="Comic Sans MS" panose="030F0702030302020204" pitchFamily="66" charset="0"/>
              </a:rPr>
              <a:t>Remind the children that</a:t>
            </a:r>
          </a:p>
          <a:p>
            <a:r>
              <a:rPr lang="en-GB" dirty="0">
                <a:latin typeface="Comic Sans MS" panose="030F0702030302020204" pitchFamily="66" charset="0"/>
              </a:rPr>
              <a:t>Amen means- “I agree”</a:t>
            </a:r>
          </a:p>
          <a:p>
            <a:endParaRPr lang="en-GB" dirty="0">
              <a:latin typeface="Comic Sans MS" panose="030F0702030302020204" pitchFamily="66" charset="0"/>
            </a:endParaRPr>
          </a:p>
          <a:p>
            <a:r>
              <a:rPr lang="en-GB" dirty="0">
                <a:latin typeface="Comic Sans MS" panose="030F0702030302020204" pitchFamily="66" charset="0"/>
              </a:rPr>
              <a:t>The children might like to say “Amen” at the end.</a:t>
            </a:r>
          </a:p>
        </p:txBody>
      </p:sp>
    </p:spTree>
    <p:extLst>
      <p:ext uri="{BB962C8B-B14F-4D97-AF65-F5344CB8AC3E}">
        <p14:creationId xmlns:p14="http://schemas.microsoft.com/office/powerpoint/2010/main" val="26643644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482</TotalTime>
  <Words>641</Words>
  <Application>Microsoft Office PowerPoint</Application>
  <PresentationFormat>Widescreen</PresentationFormat>
  <Paragraphs>77</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Comic Sans MS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Jarvis</dc:creator>
  <cp:lastModifiedBy>Kate Jarvis</cp:lastModifiedBy>
  <cp:revision>69</cp:revision>
  <dcterms:created xsi:type="dcterms:W3CDTF">2020-10-09T09:50:19Z</dcterms:created>
  <dcterms:modified xsi:type="dcterms:W3CDTF">2022-01-30T18:41:05Z</dcterms:modified>
</cp:coreProperties>
</file>