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slideLayouts/slideLayout23.xml" ContentType="application/vnd.openxmlformats-officedocument.presentationml.slideLayout+xml"/>
  <Override PartName="/ppt/theme/theme1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12.xml" ContentType="application/vnd.openxmlformats-officedocument.theme+xml"/>
  <Override PartName="/ppt/slideLayouts/slideLayout26.xml" ContentType="application/vnd.openxmlformats-officedocument.presentationml.slideLayout+xml"/>
  <Override PartName="/ppt/theme/theme13.xml" ContentType="application/vnd.openxmlformats-officedocument.theme+xml"/>
  <Override PartName="/ppt/slideLayouts/slideLayout27.xml" ContentType="application/vnd.openxmlformats-officedocument.presentationml.slideLayout+xml"/>
  <Override PartName="/ppt/theme/theme1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4"/>
    <p:sldMasterId id="2147483681" r:id="rId5"/>
    <p:sldMasterId id="2147483683" r:id="rId6"/>
    <p:sldMasterId id="2147483685" r:id="rId7"/>
    <p:sldMasterId id="2147483687" r:id="rId8"/>
    <p:sldMasterId id="2147483689" r:id="rId9"/>
    <p:sldMasterId id="2147483692" r:id="rId10"/>
    <p:sldMasterId id="2147483650" r:id="rId11"/>
    <p:sldMasterId id="2147483652" r:id="rId12"/>
    <p:sldMasterId id="2147483654" r:id="rId13"/>
    <p:sldMasterId id="2147483666" r:id="rId14"/>
    <p:sldMasterId id="2147483668" r:id="rId15"/>
    <p:sldMasterId id="2147483671" r:id="rId16"/>
    <p:sldMasterId id="2147483673" r:id="rId17"/>
    <p:sldMasterId id="2147483675" r:id="rId18"/>
  </p:sldMasterIdLst>
  <p:notesMasterIdLst>
    <p:notesMasterId r:id="rId30"/>
  </p:notesMasterIdLst>
  <p:sldIdLst>
    <p:sldId id="352" r:id="rId19"/>
    <p:sldId id="359" r:id="rId20"/>
    <p:sldId id="364" r:id="rId21"/>
    <p:sldId id="339" r:id="rId22"/>
    <p:sldId id="363" r:id="rId23"/>
    <p:sldId id="365" r:id="rId24"/>
    <p:sldId id="366" r:id="rId25"/>
    <p:sldId id="367" r:id="rId26"/>
    <p:sldId id="347" r:id="rId27"/>
    <p:sldId id="361" r:id="rId28"/>
    <p:sldId id="36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  <p:cmAuthor id="2" name="Beth Smith" initials="BS" lastIdx="1" clrIdx="1">
    <p:extLst>
      <p:ext uri="{19B8F6BF-5375-455C-9EA6-DF929625EA0E}">
        <p15:presenceInfo xmlns:p15="http://schemas.microsoft.com/office/powerpoint/2012/main" userId="S-1-5-21-4068017444-3626633354-1663865159-3451" providerId="AD"/>
      </p:ext>
    </p:extLst>
  </p:cmAuthor>
  <p:cmAuthor id="3" name="Kat Lamb" initials="KL" lastIdx="1" clrIdx="2">
    <p:extLst>
      <p:ext uri="{19B8F6BF-5375-455C-9EA6-DF929625EA0E}">
        <p15:presenceInfo xmlns:p15="http://schemas.microsoft.com/office/powerpoint/2012/main" userId="S-1-5-21-3268192935-215115480-3321076537-11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slide" Target="slides/slide8.xml"/><Relationship Id="rId3" Type="http://schemas.openxmlformats.org/officeDocument/2006/relationships/customXml" Target="../customXml/item3.xml"/><Relationship Id="rId21" Type="http://schemas.openxmlformats.org/officeDocument/2006/relationships/slide" Target="slides/slide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7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1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1-11-11T16:11:36.470" idx="1">
    <p:pos x="4032" y="1951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E4B4D-D867-492E-97B2-A4C94167F287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3A521-224D-4C95-824A-3CEFF92EB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93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40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94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28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3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152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73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464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3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0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11/11/2021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31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26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296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4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46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71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718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637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9154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819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05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57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342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68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7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44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14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91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3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.jp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6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7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theme" Target="../theme/theme15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6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5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79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25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92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2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9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37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8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9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0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6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2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3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77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9227052-4782-47C4-8C52-8AADA9D7EB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7898"/>
            <a:ext cx="6602540" cy="22801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218B98-66A2-4430-B0DB-08F2A45228D3}"/>
              </a:ext>
            </a:extLst>
          </p:cNvPr>
          <p:cNvSpPr txBox="1"/>
          <p:nvPr/>
        </p:nvSpPr>
        <p:spPr>
          <a:xfrm>
            <a:off x="381723" y="172278"/>
            <a:ext cx="59634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17.11.21</a:t>
            </a:r>
          </a:p>
          <a:p>
            <a:endParaRPr lang="en-GB" sz="4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L.O. – I can find equivalent lengths</a:t>
            </a:r>
            <a:r>
              <a:rPr lang="en-GB" sz="4000" u="sng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2788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4296270" y="1804237"/>
            <a:ext cx="3099423" cy="3055146"/>
            <a:chOff x="268171" y="249049"/>
            <a:chExt cx="2498576" cy="2448272"/>
          </a:xfrm>
        </p:grpSpPr>
        <p:sp>
          <p:nvSpPr>
            <p:cNvPr id="34" name="Oval 33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35" name="Oval 34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sp>
          <p:nvSpPr>
            <p:cNvPr id="36" name="Oval 35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/>
            </a:p>
          </p:txBody>
        </p:sp>
        <p:cxnSp>
          <p:nvCxnSpPr>
            <p:cNvPr id="37" name="Straight Connector 36"/>
            <p:cNvCxnSpPr>
              <a:stCxn id="34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4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716158" y="1002950"/>
            <a:ext cx="2236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 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alibri" panose="020F0502020204030204" pitchFamily="34" charset="0"/>
              </a:rPr>
              <a:t> 100 cm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11898" y="1509700"/>
            <a:ext cx="40030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 m and 16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latin typeface="Calibri" panose="020F0502020204030204" pitchFamily="34" charset="0"/>
                <a:ea typeface="Cambria Math" panose="02040503050406030204" pitchFamily="18" charset="0"/>
              </a:rPr>
              <a:t>____</a:t>
            </a:r>
            <a:r>
              <a:rPr lang="en-GB" sz="2800" dirty="0">
                <a:latin typeface="Calibri" panose="020F0502020204030204" pitchFamily="34" charset="0"/>
              </a:rPr>
              <a:t> cm</a:t>
            </a:r>
          </a:p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61959" y="2113157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316 cm </a:t>
            </a:r>
            <a:endParaRPr lang="en-GB" sz="2800" dirty="0"/>
          </a:p>
        </p:txBody>
      </p:sp>
      <p:sp>
        <p:nvSpPr>
          <p:cNvPr id="42" name="Rectangle 41"/>
          <p:cNvSpPr/>
          <p:nvPr/>
        </p:nvSpPr>
        <p:spPr>
          <a:xfrm>
            <a:off x="4250669" y="4034390"/>
            <a:ext cx="1253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300 cm</a:t>
            </a:r>
            <a:endParaRPr lang="en-GB" sz="2800" dirty="0"/>
          </a:p>
        </p:txBody>
      </p:sp>
      <p:sp>
        <p:nvSpPr>
          <p:cNvPr id="43" name="Rectangle 42"/>
          <p:cNvSpPr/>
          <p:nvPr/>
        </p:nvSpPr>
        <p:spPr>
          <a:xfrm>
            <a:off x="6325081" y="4028875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16 cm</a:t>
            </a:r>
            <a:endParaRPr lang="en-GB" sz="2800" dirty="0"/>
          </a:p>
        </p:txBody>
      </p:sp>
      <p:sp>
        <p:nvSpPr>
          <p:cNvPr id="44" name="Rectangle 43"/>
          <p:cNvSpPr/>
          <p:nvPr/>
        </p:nvSpPr>
        <p:spPr>
          <a:xfrm>
            <a:off x="4509553" y="4034390"/>
            <a:ext cx="736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 m</a:t>
            </a:r>
            <a:endParaRPr lang="en-GB" sz="2800" dirty="0"/>
          </a:p>
        </p:txBody>
      </p:sp>
      <p:sp>
        <p:nvSpPr>
          <p:cNvPr id="45" name="Rectangle 44"/>
          <p:cNvSpPr/>
          <p:nvPr/>
        </p:nvSpPr>
        <p:spPr>
          <a:xfrm>
            <a:off x="3339960" y="1502385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alibri" panose="020F0502020204030204" pitchFamily="34" charset="0"/>
              </a:rPr>
              <a:t>316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257550" y="5166671"/>
            <a:ext cx="29209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300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16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823176"/>
              </p:ext>
            </p:extLst>
          </p:nvPr>
        </p:nvGraphicFramePr>
        <p:xfrm>
          <a:off x="932446" y="2771972"/>
          <a:ext cx="2785600" cy="128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92800">
                  <a:extLst>
                    <a:ext uri="{9D8B030D-6E8A-4147-A177-3AD203B41FA5}">
                      <a16:colId xmlns:a16="http://schemas.microsoft.com/office/drawing/2014/main" val="1294895469"/>
                    </a:ext>
                  </a:extLst>
                </a:gridCol>
                <a:gridCol w="1392800">
                  <a:extLst>
                    <a:ext uri="{9D8B030D-6E8A-4147-A177-3AD203B41FA5}">
                      <a16:colId xmlns:a16="http://schemas.microsoft.com/office/drawing/2014/main" val="1566089018"/>
                    </a:ext>
                  </a:extLst>
                </a:gridCol>
              </a:tblGrid>
              <a:tr h="625542">
                <a:tc gridSpan="2"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316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394167"/>
                  </a:ext>
                </a:extLst>
              </a:tr>
              <a:tr h="634231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16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8613784"/>
                  </a:ext>
                </a:extLst>
              </a:tr>
            </a:tbl>
          </a:graphicData>
        </a:graphic>
      </p:graphicFrame>
      <p:sp>
        <p:nvSpPr>
          <p:cNvPr id="48" name="Rectangle 47"/>
          <p:cNvSpPr/>
          <p:nvPr/>
        </p:nvSpPr>
        <p:spPr>
          <a:xfrm>
            <a:off x="5067219" y="5166671"/>
            <a:ext cx="1253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316 cm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601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4" grpId="1"/>
      <p:bldP spid="45" grpId="0"/>
      <p:bldP spid="46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CC3C38-511E-43FD-89FD-304C92EEE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933" y="2911666"/>
            <a:ext cx="4909227" cy="28265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DAD8ED-10FE-47D0-8536-631461A67B0D}"/>
              </a:ext>
            </a:extLst>
          </p:cNvPr>
          <p:cNvSpPr txBox="1"/>
          <p:nvPr/>
        </p:nvSpPr>
        <p:spPr>
          <a:xfrm>
            <a:off x="967409" y="728870"/>
            <a:ext cx="6440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Let’s work these out as a class.</a:t>
            </a:r>
          </a:p>
        </p:txBody>
      </p:sp>
    </p:spTree>
    <p:extLst>
      <p:ext uri="{BB962C8B-B14F-4D97-AF65-F5344CB8AC3E}">
        <p14:creationId xmlns:p14="http://schemas.microsoft.com/office/powerpoint/2010/main" val="89515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67513" y="553076"/>
            <a:ext cx="7065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>
                <a:latin typeface="Calibri" panose="020F0502020204030204" pitchFamily="34" charset="0"/>
              </a:rPr>
              <a:t>Complete the sequence.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      100, 200, 300, 400, _____, _____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513" y="1876195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2)   </a:t>
            </a:r>
            <a:r>
              <a:rPr lang="en-US" sz="2800" dirty="0">
                <a:latin typeface="Calibri" panose="020F0502020204030204" pitchFamily="34" charset="0"/>
              </a:rPr>
              <a:t>How many hundreds are in 870?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7513" y="3199314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3)	</a:t>
            </a:r>
            <a:r>
              <a:rPr lang="en-US" sz="2800" dirty="0">
                <a:latin typeface="Calibri" panose="020F0502020204030204" pitchFamily="34" charset="0"/>
              </a:rPr>
              <a:t>Complete the part-whole model.</a:t>
            </a:r>
            <a:endParaRPr lang="en-GB" sz="2800" dirty="0">
              <a:latin typeface="Calibri" panose="020F05020202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02" y="3721448"/>
            <a:ext cx="2530176" cy="253290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12203" y="4013716"/>
            <a:ext cx="117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490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48957" y="5418421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 tens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626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67513" y="553076"/>
            <a:ext cx="7065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>
                <a:latin typeface="Calibri" panose="020F0502020204030204" pitchFamily="34" charset="0"/>
              </a:rPr>
              <a:t>Complete the sequence.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      100, 200, 300, 400, _____, _____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513" y="1876195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2)   </a:t>
            </a:r>
            <a:r>
              <a:rPr lang="en-US" sz="2800" dirty="0">
                <a:latin typeface="Calibri" panose="020F0502020204030204" pitchFamily="34" charset="0"/>
              </a:rPr>
              <a:t>How many hundreds are in 870?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7513" y="3199314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3)	</a:t>
            </a:r>
            <a:r>
              <a:rPr lang="en-US" sz="2800" dirty="0">
                <a:latin typeface="Calibri" panose="020F0502020204030204" pitchFamily="34" charset="0"/>
              </a:rPr>
              <a:t>Complete the part-whole model.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2120" y="953026"/>
            <a:ext cx="7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40192" y="953026"/>
            <a:ext cx="7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600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62120" y="2398329"/>
            <a:ext cx="2352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8 hundreds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02" y="3721448"/>
            <a:ext cx="2530176" cy="25329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12203" y="4013716"/>
            <a:ext cx="117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490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48957" y="5418421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 tens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71319" y="5262752"/>
            <a:ext cx="2352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accent1"/>
                </a:solidFill>
                <a:latin typeface="Calibri" panose="020F0502020204030204" pitchFamily="34" charset="0"/>
              </a:rPr>
              <a:t>4 </a:t>
            </a:r>
          </a:p>
          <a:p>
            <a:pPr algn="ctr"/>
            <a:r>
              <a:rPr lang="en-GB" sz="2000" dirty="0">
                <a:solidFill>
                  <a:schemeClr val="accent1"/>
                </a:solidFill>
                <a:latin typeface="Calibri" panose="020F0502020204030204" pitchFamily="34" charset="0"/>
              </a:rPr>
              <a:t>hundreds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26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96627" y="2448365"/>
            <a:ext cx="7215607" cy="669261"/>
            <a:chOff x="850232" y="3272589"/>
            <a:chExt cx="7579894" cy="577516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40302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43096" y="3049031"/>
            <a:ext cx="95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1,000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09000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27074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200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448370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300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59951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400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85180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500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624642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600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21405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700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60867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58215" y="304903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61065" y="3675891"/>
            <a:ext cx="1707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centimetres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291378" y="3675891"/>
            <a:ext cx="1808239" cy="46166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693657" y="1259072"/>
            <a:ext cx="1707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metres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6291378" y="1252018"/>
            <a:ext cx="1808239" cy="46166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440302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547361" y="1996764"/>
            <a:ext cx="95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164812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895948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78754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329493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055732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57693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64995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7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190208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917473" y="1996764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768355" y="4663981"/>
            <a:ext cx="2347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0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0 cm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534316" y="4663981"/>
            <a:ext cx="281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100 cm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534316" y="4663981"/>
            <a:ext cx="281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2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200 cm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34316" y="4663981"/>
            <a:ext cx="281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3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300 cm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34316" y="4663981"/>
            <a:ext cx="281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4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400 cm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482219" y="4663981"/>
            <a:ext cx="2919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500 cm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5 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482219" y="4663981"/>
            <a:ext cx="2919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600 cm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6 m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482219" y="4663981"/>
            <a:ext cx="2919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700 cm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7 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482219" y="4663981"/>
            <a:ext cx="2919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8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800 cm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482219" y="4663981"/>
            <a:ext cx="2919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9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900 cm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190472" y="4663981"/>
            <a:ext cx="3502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1,000 cm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10 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0782" y="728798"/>
            <a:ext cx="3713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/>
                </a:solidFill>
              </a:rPr>
              <a:t>Equivalent</a:t>
            </a:r>
            <a:r>
              <a:rPr lang="en-GB" sz="2800" dirty="0"/>
              <a:t> lengths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278" y="1119073"/>
            <a:ext cx="3713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/>
                </a:solidFill>
              </a:rPr>
              <a:t>Equal</a:t>
            </a:r>
            <a:r>
              <a:rPr lang="en-GB" sz="2800" dirty="0"/>
              <a:t> lengths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004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2" grpId="0" animBg="1"/>
      <p:bldP spid="57" grpId="0"/>
      <p:bldP spid="58" grpId="0" animBg="1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1" grpId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072344" y="583315"/>
            <a:ext cx="2815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100 cm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72344" y="583314"/>
            <a:ext cx="1568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4 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12961" y="575678"/>
            <a:ext cx="15552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400 cm</a:t>
            </a:r>
            <a:endParaRPr lang="en-GB" sz="3600" dirty="0">
              <a:solidFill>
                <a:schemeClr val="accent1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24532"/>
              </p:ext>
            </p:extLst>
          </p:nvPr>
        </p:nvGraphicFramePr>
        <p:xfrm>
          <a:off x="1005192" y="3976510"/>
          <a:ext cx="3048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0871751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89793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08635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044498" y="4610339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100 cm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29192" y="4627103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100 cm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88255" y="3036706"/>
            <a:ext cx="2117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200 cm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33517" y="3964008"/>
            <a:ext cx="995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 m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40829" y="3957757"/>
            <a:ext cx="995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 m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13110" y="3027153"/>
            <a:ext cx="891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 m</a:t>
            </a:r>
            <a:endParaRPr lang="en-GB" sz="3600" dirty="0">
              <a:solidFill>
                <a:schemeClr val="accent1"/>
              </a:solidFill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663610"/>
              </p:ext>
            </p:extLst>
          </p:nvPr>
        </p:nvGraphicFramePr>
        <p:xfrm>
          <a:off x="1044498" y="1425745"/>
          <a:ext cx="158283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836">
                  <a:extLst>
                    <a:ext uri="{9D8B030D-6E8A-4147-A177-3AD203B41FA5}">
                      <a16:colId xmlns:a16="http://schemas.microsoft.com/office/drawing/2014/main" val="408717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100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0863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340425"/>
              </p:ext>
            </p:extLst>
          </p:nvPr>
        </p:nvGraphicFramePr>
        <p:xfrm>
          <a:off x="1044498" y="1425745"/>
          <a:ext cx="633134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836">
                  <a:extLst>
                    <a:ext uri="{9D8B030D-6E8A-4147-A177-3AD203B41FA5}">
                      <a16:colId xmlns:a16="http://schemas.microsoft.com/office/drawing/2014/main" val="408717510"/>
                    </a:ext>
                  </a:extLst>
                </a:gridCol>
                <a:gridCol w="1582836">
                  <a:extLst>
                    <a:ext uri="{9D8B030D-6E8A-4147-A177-3AD203B41FA5}">
                      <a16:colId xmlns:a16="http://schemas.microsoft.com/office/drawing/2014/main" val="3189793820"/>
                    </a:ext>
                  </a:extLst>
                </a:gridCol>
                <a:gridCol w="1582836">
                  <a:extLst>
                    <a:ext uri="{9D8B030D-6E8A-4147-A177-3AD203B41FA5}">
                      <a16:colId xmlns:a16="http://schemas.microsoft.com/office/drawing/2014/main" val="989383957"/>
                    </a:ext>
                  </a:extLst>
                </a:gridCol>
                <a:gridCol w="1582836">
                  <a:extLst>
                    <a:ext uri="{9D8B030D-6E8A-4147-A177-3AD203B41FA5}">
                      <a16:colId xmlns:a16="http://schemas.microsoft.com/office/drawing/2014/main" val="2068715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08635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65387" y="2072076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100 cm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31582" y="2087349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100 cm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96331" y="2059574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100 cm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5760" y="2059574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100 cm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77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6" grpId="0"/>
      <p:bldP spid="27" grpId="0"/>
      <p:bldP spid="28" grpId="0"/>
      <p:bldP spid="29" grpId="0"/>
      <p:bldP spid="30" grpId="0"/>
      <p:bldP spid="31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 rot="5400000">
            <a:off x="227048" y="2843712"/>
            <a:ext cx="4699158" cy="917599"/>
            <a:chOff x="850232" y="3272589"/>
            <a:chExt cx="7579894" cy="577516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1484177" y="5416285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500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31052" y="741862"/>
            <a:ext cx="95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600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494900" y="494636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510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94900" y="447645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520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11525" y="400653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530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17736" y="356275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540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523111" y="308147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11525" y="259675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560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523111" y="213923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570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17736" y="1681710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580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523111" y="121179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590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88084" y="5435539"/>
            <a:ext cx="57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826441" y="5435539"/>
            <a:ext cx="632437" cy="4424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035427" y="5388780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059611" y="4951339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10 cm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132" y="1892764"/>
            <a:ext cx="2530176" cy="2532908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5772938" y="2185032"/>
            <a:ext cx="143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510 cm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015333" y="3617592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500 cm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513934" y="3618536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 cm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48907" y="3617591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059611" y="4476453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20 cm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061225" y="4006535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30 cm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61225" y="3523396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40 cm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059610" y="3050994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50 cm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069293" y="2594713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60 cm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092978" y="2139232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70 cm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092978" y="1656093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80 cm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092978" y="1183691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 m 90 cm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092978" y="714381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 m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772938" y="2185032"/>
            <a:ext cx="143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520 cm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537619" y="3623724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20 cm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912089" y="5435539"/>
            <a:ext cx="1489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 and cm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3954240" y="5435539"/>
            <a:ext cx="1294667" cy="4424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264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1" grpId="0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4" grpId="2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B726E9-D752-487F-BF8E-C99FBE51E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31" y="980352"/>
            <a:ext cx="4077269" cy="44202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E5115B-6E88-4BAA-9A37-EC2D5471923F}"/>
              </a:ext>
            </a:extLst>
          </p:cNvPr>
          <p:cNvSpPr txBox="1"/>
          <p:nvPr/>
        </p:nvSpPr>
        <p:spPr>
          <a:xfrm>
            <a:off x="5261113" y="980352"/>
            <a:ext cx="29154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Complete question 1 on your worksheet.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If you finish, can you complete another bar model for your own distance?</a:t>
            </a:r>
          </a:p>
        </p:txBody>
      </p:sp>
    </p:spTree>
    <p:extLst>
      <p:ext uri="{BB962C8B-B14F-4D97-AF65-F5344CB8AC3E}">
        <p14:creationId xmlns:p14="http://schemas.microsoft.com/office/powerpoint/2010/main" val="152900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53D625-FD5A-4418-A137-01F03F1AA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391" y="2001468"/>
            <a:ext cx="4752832" cy="404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43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268632"/>
              </p:ext>
            </p:extLst>
          </p:nvPr>
        </p:nvGraphicFramePr>
        <p:xfrm>
          <a:off x="1252767" y="224069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17451139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9621122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12528932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39984995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5085435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77827962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44349053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26282551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4146708596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598363227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536739537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44863346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33700015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48755855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623633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373570457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49548359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48425217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8207956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142772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944398"/>
                  </a:ext>
                </a:extLst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>
          <a:xfrm>
            <a:off x="1252767" y="2532957"/>
            <a:ext cx="0" cy="3457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84717" y="2962186"/>
            <a:ext cx="736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0 m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4300766" y="2577764"/>
            <a:ext cx="0" cy="3457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68890" y="2931897"/>
            <a:ext cx="736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 m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7348764" y="2577764"/>
            <a:ext cx="0" cy="3457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942529" y="2931897"/>
            <a:ext cx="736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2 m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252767" y="2063493"/>
            <a:ext cx="2997200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53753" y="1268132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10 cm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252767" y="2792077"/>
            <a:ext cx="336550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214140" y="1504097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100 cm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86844" y="3986186"/>
            <a:ext cx="2050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100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latin typeface="Calibri" panose="020F0502020204030204" pitchFamily="34" charset="0"/>
              </a:rPr>
              <a:t> 10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199923" y="3986186"/>
            <a:ext cx="1420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alibri" panose="020F0502020204030204" pitchFamily="34" charset="0"/>
              </a:rPr>
              <a:t> 10 cm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387515" y="2669294"/>
            <a:ext cx="0" cy="52520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97763" y="3142607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70 cm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5207965" y="2654697"/>
            <a:ext cx="0" cy="5256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079491" y="3493633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Cambria Math" panose="02040503050406030204" pitchFamily="18" charset="0"/>
              </a:rPr>
              <a:t>1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>
                <a:latin typeface="Calibri" panose="020F0502020204030204" pitchFamily="34" charset="0"/>
              </a:rPr>
              <a:t>m and 30 cm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620505" y="3142607"/>
            <a:ext cx="1250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Cambria Math" panose="02040503050406030204" pitchFamily="18" charset="0"/>
              </a:rPr>
              <a:t>130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>
                <a:latin typeface="Calibri" panose="020F0502020204030204" pitchFamily="34" charset="0"/>
              </a:rPr>
              <a:t>cm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5363173" y="1719444"/>
            <a:ext cx="1" cy="47769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303679" y="1283486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ea typeface="Cambria Math" panose="02040503050406030204" pitchFamily="18" charset="0"/>
              </a:rPr>
              <a:t>1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>
                <a:latin typeface="Calibri" panose="020F0502020204030204" pitchFamily="34" charset="0"/>
              </a:rPr>
              <a:t>m and 35 cm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474511" y="1289605"/>
            <a:ext cx="1596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latin typeface="Calibri" panose="020F0502020204030204" pitchFamily="34" charset="0"/>
                <a:ea typeface="Cambria Math" panose="02040503050406030204" pitchFamily="18" charset="0"/>
              </a:rPr>
              <a:t>135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>
                <a:latin typeface="Calibri" panose="020F0502020204030204" pitchFamily="34" charset="0"/>
              </a:rPr>
              <a:t>cm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543694" y="1715492"/>
            <a:ext cx="0" cy="52520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9135" y="376884"/>
            <a:ext cx="777029" cy="777029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5912579" y="552812"/>
            <a:ext cx="1512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96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1" grpId="1"/>
      <p:bldP spid="32" grpId="0"/>
      <p:bldP spid="32" grpId="1"/>
      <p:bldP spid="33" grpId="0"/>
      <p:bldP spid="33" grpId="1"/>
      <p:bldP spid="36" grpId="0"/>
      <p:bldP spid="45" grpId="0"/>
      <p:bldP spid="46" grpId="0"/>
      <p:bldP spid="48" grpId="0"/>
      <p:bldP spid="49" grpId="0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1.8|13.2|1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.1|6.5|1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0.7|12.8|4.6|5.2|1.1|1|1|1|1.1|0.9|0.9|1|1|7|12.2|4|10|7.9|3.1|8.9|2|2.7|0.8|2.8|1.2|6.3|2|13.9|1.1|3.1|0.7|2.7|0.5|3.6|0.8|7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3.3|7|2.6|1.1|0.9|3.5|3.3|12.2|5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|14.5|8|16.1|22.4|0.5|8.2|5.4|15.8|4.3|3.5|10.2|5.8|1.1|1.3|1.3|1.4|1.1|7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|9.2|3.5|3.4|5.4|0.9|7.4|8.3|3.5|14.3|8.5|4.1|5|20.1|5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5.6|0.8|2.9|4.6|2.3|1.5|6.9"/>
</p:tagLst>
</file>

<file path=ppt/theme/theme1.xml><?xml version="1.0" encoding="utf-8"?>
<a:theme xmlns:a="http://schemas.openxmlformats.org/drawingml/2006/main" name="1_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7D550A-DAA5-482C-941F-748CCCC4BF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4334</TotalTime>
  <Words>384</Words>
  <Application>Microsoft Office PowerPoint</Application>
  <PresentationFormat>On-screen Show (4:3)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15</vt:i4>
      </vt:variant>
      <vt:variant>
        <vt:lpstr>Slide Titles</vt:lpstr>
      </vt:variant>
      <vt:variant>
        <vt:i4>11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Comic Sans MS</vt:lpstr>
      <vt:lpstr>1_Title slide</vt:lpstr>
      <vt:lpstr>1_Get ready title</vt:lpstr>
      <vt:lpstr>Get ready questions</vt:lpstr>
      <vt:lpstr>1_Let's learn title</vt:lpstr>
      <vt:lpstr>Let's learn slides</vt:lpstr>
      <vt:lpstr>1_Your turn</vt:lpstr>
      <vt:lpstr>Your turn activity lesson</vt:lpstr>
      <vt:lpstr>Custom Design</vt:lpstr>
      <vt:lpstr>1_Custom Design</vt:lpstr>
      <vt:lpstr>2_Custom Design</vt:lpstr>
      <vt:lpstr>3_Custom Design</vt:lpstr>
      <vt:lpstr>Title slide</vt:lpstr>
      <vt:lpstr>Get ready title</vt:lpstr>
      <vt:lpstr>Let's learn title</vt:lpstr>
      <vt:lpstr>Your turn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Kat Lamb</cp:lastModifiedBy>
  <cp:revision>493</cp:revision>
  <dcterms:created xsi:type="dcterms:W3CDTF">2019-07-05T11:02:13Z</dcterms:created>
  <dcterms:modified xsi:type="dcterms:W3CDTF">2021-11-11T16:12:12Z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