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56" r:id="rId3"/>
    <p:sldId id="258" r:id="rId4"/>
    <p:sldId id="260" r:id="rId5"/>
    <p:sldId id="257"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D3ADC43-ECCF-4D38-A62D-2B54835AAEA5}" type="datetimeFigureOut">
              <a:rPr lang="en-GB" smtClean="0"/>
              <a:pPr/>
              <a:t>11/01/2021</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BDE723D-F18C-4F0E-8F55-C874CA15218E}"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3ADC43-ECCF-4D38-A62D-2B54835AAEA5}" type="datetimeFigureOut">
              <a:rPr lang="en-GB" smtClean="0"/>
              <a:pPr/>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DE723D-F18C-4F0E-8F55-C874CA15218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3ADC43-ECCF-4D38-A62D-2B54835AAEA5}" type="datetimeFigureOut">
              <a:rPr lang="en-GB" smtClean="0"/>
              <a:pPr/>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DE723D-F18C-4F0E-8F55-C874CA15218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3ADC43-ECCF-4D38-A62D-2B54835AAEA5}" type="datetimeFigureOut">
              <a:rPr lang="en-GB" smtClean="0"/>
              <a:pPr/>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DE723D-F18C-4F0E-8F55-C874CA15218E}"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3ADC43-ECCF-4D38-A62D-2B54835AAEA5}" type="datetimeFigureOut">
              <a:rPr lang="en-GB" smtClean="0"/>
              <a:pPr/>
              <a:t>11/01/2021</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BDE723D-F18C-4F0E-8F55-C874CA15218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D3ADC43-ECCF-4D38-A62D-2B54835AAEA5}" type="datetimeFigureOut">
              <a:rPr lang="en-GB" smtClean="0"/>
              <a:pPr/>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DE723D-F18C-4F0E-8F55-C874CA15218E}"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3ADC43-ECCF-4D38-A62D-2B54835AAEA5}" type="datetimeFigureOut">
              <a:rPr lang="en-GB" smtClean="0"/>
              <a:pPr/>
              <a:t>11/01/2021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DE723D-F18C-4F0E-8F55-C874CA15218E}"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3ADC43-ECCF-4D38-A62D-2B54835AAEA5}" type="datetimeFigureOut">
              <a:rPr lang="en-GB" smtClean="0"/>
              <a:pPr/>
              <a:t>11/01/2021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DE723D-F18C-4F0E-8F55-C874CA15218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3ADC43-ECCF-4D38-A62D-2B54835AAEA5}" type="datetimeFigureOut">
              <a:rPr lang="en-GB" smtClean="0"/>
              <a:pPr/>
              <a:t>11/01/2021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DE723D-F18C-4F0E-8F55-C874CA15218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3ADC43-ECCF-4D38-A62D-2B54835AAEA5}" type="datetimeFigureOut">
              <a:rPr lang="en-GB" smtClean="0"/>
              <a:pPr/>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DE723D-F18C-4F0E-8F55-C874CA15218E}"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3ADC43-ECCF-4D38-A62D-2B54835AAEA5}" type="datetimeFigureOut">
              <a:rPr lang="en-GB" smtClean="0"/>
              <a:pPr/>
              <a:t>11/01/2021</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2BDE723D-F18C-4F0E-8F55-C874CA15218E}"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3ADC43-ECCF-4D38-A62D-2B54835AAEA5}" type="datetimeFigureOut">
              <a:rPr lang="en-GB" smtClean="0"/>
              <a:pPr/>
              <a:t>11/01/2021</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BDE723D-F18C-4F0E-8F55-C874CA15218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TuHHUDnFSO0" TargetMode="External"/><Relationship Id="rId2" Type="http://schemas.openxmlformats.org/officeDocument/2006/relationships/hyperlink" Target="https://www.youtube.com/watch?v=wPJPmHSxKFc" TargetMode="External"/><Relationship Id="rId1" Type="http://schemas.openxmlformats.org/officeDocument/2006/relationships/slideLayout" Target="../slideLayouts/slideLayout4.xml"/><Relationship Id="rId4" Type="http://schemas.openxmlformats.org/officeDocument/2006/relationships/hyperlink" Target="https://www.youtube.com/watch?v=UQ8pzZH6b9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TuHHUDnFSO0"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7772400" cy="3600400"/>
          </a:xfrm>
        </p:spPr>
        <p:txBody>
          <a:bodyPr>
            <a:normAutofit/>
          </a:bodyPr>
          <a:lstStyle/>
          <a:p>
            <a:r>
              <a:rPr lang="en-GB" sz="3600" u="sng" dirty="0" smtClean="0">
                <a:solidFill>
                  <a:schemeClr val="tx1"/>
                </a:solidFill>
                <a:latin typeface="Comic Sans MS" panose="030F0702030302020204" pitchFamily="66" charset="0"/>
              </a:rPr>
              <a:t>21</a:t>
            </a:r>
            <a:r>
              <a:rPr lang="en-GB" sz="3600" u="sng" dirty="0" smtClean="0">
                <a:solidFill>
                  <a:schemeClr val="tx1"/>
                </a:solidFill>
                <a:latin typeface="Comic Sans MS" panose="030F0702030302020204" pitchFamily="66" charset="0"/>
              </a:rPr>
              <a:t>.01.21</a:t>
            </a:r>
            <a:r>
              <a:rPr lang="en-GB" sz="3600" u="sng" dirty="0" smtClean="0">
                <a:solidFill>
                  <a:schemeClr val="tx1"/>
                </a:solidFill>
                <a:latin typeface="Comic Sans MS" panose="030F0702030302020204" pitchFamily="66" charset="0"/>
              </a:rPr>
              <a:t/>
            </a:r>
            <a:br>
              <a:rPr lang="en-GB" sz="3600" u="sng" dirty="0" smtClean="0">
                <a:solidFill>
                  <a:schemeClr val="tx1"/>
                </a:solidFill>
                <a:latin typeface="Comic Sans MS" panose="030F0702030302020204" pitchFamily="66" charset="0"/>
              </a:rPr>
            </a:br>
            <a:r>
              <a:rPr lang="en-GB" sz="3600" dirty="0">
                <a:solidFill>
                  <a:schemeClr val="tx1"/>
                </a:solidFill>
                <a:latin typeface="Comic Sans MS" panose="030F0702030302020204" pitchFamily="66" charset="0"/>
              </a:rPr>
              <a:t/>
            </a:r>
            <a:br>
              <a:rPr lang="en-GB" sz="3600" dirty="0">
                <a:solidFill>
                  <a:schemeClr val="tx1"/>
                </a:solidFill>
                <a:latin typeface="Comic Sans MS" panose="030F0702030302020204" pitchFamily="66" charset="0"/>
              </a:rPr>
            </a:br>
            <a:r>
              <a:rPr lang="en-GB" sz="3600" u="sng" dirty="0">
                <a:solidFill>
                  <a:schemeClr val="tx1"/>
                </a:solidFill>
                <a:latin typeface="Comic Sans MS" panose="030F0702030302020204" pitchFamily="66" charset="0"/>
              </a:rPr>
              <a:t>LO- I can understand how dynamics are used within music</a:t>
            </a:r>
            <a:r>
              <a:rPr lang="en-GB" sz="3600" u="sng" dirty="0" smtClean="0">
                <a:solidFill>
                  <a:schemeClr val="tx1"/>
                </a:solidFill>
                <a:latin typeface="Comic Sans MS" panose="030F0702030302020204" pitchFamily="66" charset="0"/>
              </a:rPr>
              <a:t>.</a:t>
            </a:r>
            <a:br>
              <a:rPr lang="en-GB" sz="3600" u="sng" dirty="0" smtClean="0">
                <a:solidFill>
                  <a:schemeClr val="tx1"/>
                </a:solidFill>
                <a:latin typeface="Comic Sans MS" panose="030F0702030302020204" pitchFamily="66" charset="0"/>
              </a:rPr>
            </a:br>
            <a:endParaRPr lang="en-GB" sz="16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2369776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15616" y="165729"/>
            <a:ext cx="7772400" cy="724942"/>
          </a:xfrm>
        </p:spPr>
        <p:txBody>
          <a:bodyPr>
            <a:normAutofit fontScale="90000"/>
          </a:bodyPr>
          <a:lstStyle/>
          <a:p>
            <a:r>
              <a:rPr lang="en-GB" dirty="0">
                <a:latin typeface="Baskerville Old Face" pitchFamily="18" charset="0"/>
              </a:rPr>
              <a:t>Match the definition to the element</a:t>
            </a:r>
          </a:p>
        </p:txBody>
      </p:sp>
      <p:sp>
        <p:nvSpPr>
          <p:cNvPr id="7" name="Title 3"/>
          <p:cNvSpPr txBox="1">
            <a:spLocks/>
          </p:cNvSpPr>
          <p:nvPr/>
        </p:nvSpPr>
        <p:spPr>
          <a:xfrm>
            <a:off x="539552" y="873224"/>
            <a:ext cx="2016224" cy="553690"/>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4000" b="0" i="0" u="none" strike="noStrike" kern="1200" cap="none" spc="0" normalizeH="0" baseline="0" noProof="0" dirty="0">
                <a:ln>
                  <a:noFill/>
                </a:ln>
                <a:solidFill>
                  <a:schemeClr val="tx2"/>
                </a:solidFill>
                <a:effectLst/>
                <a:uLnTx/>
                <a:uFillTx/>
                <a:latin typeface="Baskerville Old Face" pitchFamily="18" charset="0"/>
                <a:ea typeface="+mj-ea"/>
                <a:cs typeface="+mj-cs"/>
              </a:rPr>
              <a:t>Elements</a:t>
            </a:r>
          </a:p>
        </p:txBody>
      </p:sp>
      <p:sp>
        <p:nvSpPr>
          <p:cNvPr id="8" name="Title 3"/>
          <p:cNvSpPr txBox="1">
            <a:spLocks/>
          </p:cNvSpPr>
          <p:nvPr/>
        </p:nvSpPr>
        <p:spPr>
          <a:xfrm>
            <a:off x="3851920" y="873224"/>
            <a:ext cx="3096344" cy="553690"/>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4000" b="0" i="0" u="none" strike="noStrike" kern="1200" cap="none" spc="0" normalizeH="0" baseline="0" noProof="0" dirty="0">
                <a:ln>
                  <a:noFill/>
                </a:ln>
                <a:solidFill>
                  <a:schemeClr val="tx2"/>
                </a:solidFill>
                <a:effectLst/>
                <a:uLnTx/>
                <a:uFillTx/>
                <a:latin typeface="Baskerville Old Face" pitchFamily="18" charset="0"/>
                <a:ea typeface="+mj-ea"/>
                <a:cs typeface="+mj-cs"/>
              </a:rPr>
              <a:t>Descriptions</a:t>
            </a:r>
          </a:p>
        </p:txBody>
      </p:sp>
      <p:sp>
        <p:nvSpPr>
          <p:cNvPr id="9" name="Content Placeholder 4">
            <a:extLst>
              <a:ext uri="{FF2B5EF4-FFF2-40B4-BE49-F238E27FC236}">
                <a16:creationId xmlns:a16="http://schemas.microsoft.com/office/drawing/2014/main" id="{7968DF8E-B73F-4FBB-9991-FB0FDF1A248F}"/>
              </a:ext>
            </a:extLst>
          </p:cNvPr>
          <p:cNvSpPr>
            <a:spLocks noGrp="1"/>
          </p:cNvSpPr>
          <p:nvPr/>
        </p:nvSpPr>
        <p:spPr>
          <a:xfrm>
            <a:off x="593195" y="1589405"/>
            <a:ext cx="2145030" cy="5268595"/>
          </a:xfrm>
          <a:prstGeom prst="rect">
            <a:avLst/>
          </a:prstGeom>
        </p:spPr>
        <p:txBody>
          <a:bodyPr vert="horz">
            <a:noAutofit/>
          </a:bodyPr>
          <a:lstStyle/>
          <a:p>
            <a:pPr marL="342900" lvl="0" indent="-342900">
              <a:spcAft>
                <a:spcPts val="0"/>
              </a:spcAft>
              <a:buFont typeface="Wingdings 2" panose="05020102010507070707" pitchFamily="18" charset="2"/>
              <a:buChar char=""/>
              <a:tabLst>
                <a:tab pos="457200" algn="l"/>
              </a:tabLst>
            </a:pPr>
            <a:r>
              <a:rPr lang="en-GB" sz="1400" kern="12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Harmony</a:t>
            </a:r>
            <a:endParaRPr lang="en-GB" sz="1200" dirty="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400" dirty="0">
                <a:solidFill>
                  <a:srgbClr val="4472C4"/>
                </a:solidFill>
                <a:effectLst/>
                <a:latin typeface="Comic Sans MS" panose="030F0702030302020204" pitchFamily="66"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2" panose="05020102010507070707" pitchFamily="18" charset="2"/>
              <a:buChar char=""/>
              <a:tabLst>
                <a:tab pos="457200" algn="l"/>
              </a:tabLst>
            </a:pPr>
            <a:r>
              <a:rPr lang="en-GB" sz="1400" kern="12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Texture</a:t>
            </a:r>
            <a:endParaRPr lang="en-GB" sz="1200" dirty="0">
              <a:effectLst/>
              <a:latin typeface="Times New Roman" panose="02020603050405020304" pitchFamily="18" charset="0"/>
              <a:ea typeface="Times New Roman" panose="02020603050405020304" pitchFamily="18" charset="0"/>
            </a:endParaRPr>
          </a:p>
          <a:p>
            <a:pPr marL="457200">
              <a:spcAft>
                <a:spcPts val="0"/>
              </a:spcAft>
            </a:pPr>
            <a:r>
              <a:rPr lang="en-GB" sz="1400" dirty="0">
                <a:solidFill>
                  <a:srgbClr val="4472C4"/>
                </a:solidFill>
                <a:effectLst/>
                <a:latin typeface="Comic Sans MS" panose="030F0702030302020204" pitchFamily="66"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457200">
              <a:spcAft>
                <a:spcPts val="0"/>
              </a:spcAft>
            </a:pPr>
            <a:r>
              <a:rPr lang="en-GB" sz="1400" dirty="0">
                <a:solidFill>
                  <a:srgbClr val="4472C4"/>
                </a:solidFill>
                <a:effectLst/>
                <a:latin typeface="Comic Sans MS" panose="030F0702030302020204" pitchFamily="66"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342900" lvl="0" indent="-342900">
              <a:spcAft>
                <a:spcPts val="0"/>
              </a:spcAft>
              <a:buFont typeface="Wingdings 2" panose="05020102010507070707" pitchFamily="18" charset="2"/>
              <a:buChar char=""/>
              <a:tabLst>
                <a:tab pos="457200" algn="l"/>
              </a:tabLst>
            </a:pPr>
            <a:r>
              <a:rPr lang="en-GB" sz="1400" kern="12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Melody</a:t>
            </a:r>
            <a:endParaRPr lang="en-GB" sz="1200" dirty="0">
              <a:effectLst/>
              <a:latin typeface="Times New Roman" panose="02020603050405020304" pitchFamily="18" charset="0"/>
              <a:ea typeface="Times New Roman" panose="02020603050405020304" pitchFamily="18" charset="0"/>
            </a:endParaRPr>
          </a:p>
          <a:p>
            <a:pPr marL="457200">
              <a:spcAft>
                <a:spcPts val="0"/>
              </a:spcAft>
            </a:pPr>
            <a:r>
              <a:rPr lang="en-GB" sz="1400" dirty="0">
                <a:solidFill>
                  <a:srgbClr val="4472C4"/>
                </a:solidFill>
                <a:effectLst/>
                <a:latin typeface="Comic Sans MS" panose="030F0702030302020204" pitchFamily="66"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457200">
              <a:spcAft>
                <a:spcPts val="0"/>
              </a:spcAft>
            </a:pPr>
            <a:r>
              <a:rPr lang="en-GB" sz="1400" dirty="0">
                <a:solidFill>
                  <a:srgbClr val="4472C4"/>
                </a:solidFill>
                <a:effectLst/>
                <a:latin typeface="Comic Sans MS" panose="030F0702030302020204" pitchFamily="66"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342900" lvl="0" indent="-342900">
              <a:spcAft>
                <a:spcPts val="0"/>
              </a:spcAft>
              <a:buFont typeface="Wingdings 2" panose="05020102010507070707" pitchFamily="18" charset="2"/>
              <a:buChar char=""/>
              <a:tabLst>
                <a:tab pos="457200" algn="l"/>
              </a:tabLst>
            </a:pPr>
            <a:r>
              <a:rPr lang="en-GB" sz="1400" kern="12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Rhythm</a:t>
            </a:r>
            <a:endParaRPr lang="en-GB" sz="1200" dirty="0">
              <a:effectLst/>
              <a:latin typeface="Times New Roman" panose="02020603050405020304" pitchFamily="18" charset="0"/>
              <a:ea typeface="Times New Roman" panose="02020603050405020304" pitchFamily="18" charset="0"/>
            </a:endParaRPr>
          </a:p>
          <a:p>
            <a:pPr marL="457200">
              <a:spcAft>
                <a:spcPts val="0"/>
              </a:spcAft>
            </a:pPr>
            <a:r>
              <a:rPr lang="en-GB" sz="1400" dirty="0">
                <a:solidFill>
                  <a:srgbClr val="4472C4"/>
                </a:solidFill>
                <a:effectLst/>
                <a:latin typeface="Comic Sans MS" panose="030F0702030302020204" pitchFamily="66"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457200">
              <a:spcAft>
                <a:spcPts val="0"/>
              </a:spcAft>
            </a:pPr>
            <a:r>
              <a:rPr lang="en-GB" sz="1400" dirty="0">
                <a:solidFill>
                  <a:srgbClr val="4472C4"/>
                </a:solidFill>
                <a:effectLst/>
                <a:latin typeface="Comic Sans MS" panose="030F0702030302020204" pitchFamily="66"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342900" lvl="0" indent="-342900">
              <a:spcAft>
                <a:spcPts val="0"/>
              </a:spcAft>
              <a:buFont typeface="Wingdings 2" panose="05020102010507070707" pitchFamily="18" charset="2"/>
              <a:buChar char=""/>
              <a:tabLst>
                <a:tab pos="457200" algn="l"/>
              </a:tabLst>
            </a:pPr>
            <a:r>
              <a:rPr lang="en-GB" sz="1400" kern="12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Dynamics</a:t>
            </a:r>
            <a:endParaRPr lang="en-GB" sz="1200" dirty="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400" dirty="0">
                <a:solidFill>
                  <a:srgbClr val="4472C4"/>
                </a:solidFill>
                <a:effectLst/>
                <a:latin typeface="Comic Sans MS" panose="030F0702030302020204" pitchFamily="66"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2" panose="05020102010507070707" pitchFamily="18" charset="2"/>
              <a:buChar char=""/>
              <a:tabLst>
                <a:tab pos="457200" algn="l"/>
              </a:tabLst>
            </a:pPr>
            <a:r>
              <a:rPr lang="en-GB" sz="1400" kern="12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Structure</a:t>
            </a:r>
            <a:endParaRPr lang="en-GB" sz="1200" dirty="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400" dirty="0">
                <a:solidFill>
                  <a:srgbClr val="4472C4"/>
                </a:solidFill>
                <a:effectLst/>
                <a:latin typeface="Comic Sans MS" panose="030F0702030302020204" pitchFamily="66"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2" panose="05020102010507070707" pitchFamily="18" charset="2"/>
              <a:buChar char=""/>
              <a:tabLst>
                <a:tab pos="457200" algn="l"/>
              </a:tabLst>
            </a:pPr>
            <a:r>
              <a:rPr lang="en-GB" sz="1400" kern="12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Mood</a:t>
            </a:r>
            <a:endParaRPr lang="en-GB" sz="1200" dirty="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400" dirty="0">
                <a:solidFill>
                  <a:srgbClr val="4472C4"/>
                </a:solidFill>
                <a:effectLst/>
                <a:latin typeface="Comic Sans MS" panose="030F0702030302020204" pitchFamily="66"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2" panose="05020102010507070707" pitchFamily="18" charset="2"/>
              <a:buChar char=""/>
              <a:tabLst>
                <a:tab pos="457200" algn="l"/>
              </a:tabLst>
            </a:pPr>
            <a:r>
              <a:rPr lang="en-GB" sz="1400" kern="12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Tempo</a:t>
            </a:r>
            <a:r>
              <a:rPr lang="en-GB" sz="2600" kern="1200" dirty="0">
                <a:solidFill>
                  <a:srgbClr val="000000"/>
                </a:solidFill>
                <a:effectLst/>
                <a:latin typeface="Baskerville Old Face" panose="02020602080505020303" pitchFamily="18" charset="0"/>
                <a:ea typeface="Times New Roman" panose="02020603050405020304" pitchFamily="18" charset="0"/>
                <a:cs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p:txBody>
      </p:sp>
      <p:sp>
        <p:nvSpPr>
          <p:cNvPr id="12" name="Content Placeholder 5">
            <a:extLst>
              <a:ext uri="{FF2B5EF4-FFF2-40B4-BE49-F238E27FC236}">
                <a16:creationId xmlns:a16="http://schemas.microsoft.com/office/drawing/2014/main" id="{27359927-724B-4675-9E45-1C7A54DCCEFE}"/>
              </a:ext>
            </a:extLst>
          </p:cNvPr>
          <p:cNvSpPr>
            <a:spLocks noGrp="1"/>
          </p:cNvSpPr>
          <p:nvPr/>
        </p:nvSpPr>
        <p:spPr>
          <a:xfrm>
            <a:off x="2547620" y="1502409"/>
            <a:ext cx="6596380" cy="5442585"/>
          </a:xfrm>
          <a:prstGeom prst="rect">
            <a:avLst/>
          </a:prstGeom>
        </p:spPr>
        <p:txBody>
          <a:bodyPr vert="horz" wrap="square">
            <a:noAutofit/>
          </a:bodyPr>
          <a:lstStyle/>
          <a:p>
            <a:pPr marL="342900" lvl="0" indent="-342900">
              <a:spcAft>
                <a:spcPts val="0"/>
              </a:spcAft>
              <a:buFont typeface="Wingdings 2" panose="05020102010507070707" pitchFamily="18" charset="2"/>
              <a:buChar char=""/>
              <a:tabLst>
                <a:tab pos="457200" algn="l"/>
              </a:tabLst>
            </a:pPr>
            <a:r>
              <a:rPr lang="en-GB" sz="1400" kern="12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The general emotion of the piece – happy/sad/scary/relaxing etc.</a:t>
            </a:r>
            <a:endParaRPr lang="en-GB" sz="1200" dirty="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400" dirty="0">
                <a:solidFill>
                  <a:srgbClr val="4472C4"/>
                </a:solidFill>
                <a:effectLst/>
                <a:latin typeface="Comic Sans MS" panose="030F0702030302020204" pitchFamily="66"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2" panose="05020102010507070707" pitchFamily="18" charset="2"/>
              <a:buChar char=""/>
              <a:tabLst>
                <a:tab pos="457200" algn="l"/>
              </a:tabLst>
            </a:pPr>
            <a:r>
              <a:rPr lang="en-GB" sz="1400" kern="12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The volume – whether it’s loud or soft</a:t>
            </a:r>
            <a:endParaRPr lang="en-GB" sz="1200" dirty="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400" dirty="0">
                <a:solidFill>
                  <a:srgbClr val="4472C4"/>
                </a:solidFill>
                <a:effectLst/>
                <a:latin typeface="Comic Sans MS" panose="030F0702030302020204" pitchFamily="66"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2" panose="05020102010507070707" pitchFamily="18" charset="2"/>
              <a:buChar char=""/>
              <a:tabLst>
                <a:tab pos="457200" algn="l"/>
              </a:tabLst>
            </a:pPr>
            <a:r>
              <a:rPr lang="en-GB" sz="1400" kern="12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The overall form of the piece – intro/verse/chorus/verse/chorus/outro etc.</a:t>
            </a:r>
            <a:endParaRPr lang="en-GB" sz="1200" dirty="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400" dirty="0">
                <a:solidFill>
                  <a:srgbClr val="4472C4"/>
                </a:solidFill>
                <a:effectLst/>
                <a:latin typeface="Comic Sans MS" panose="030F0702030302020204" pitchFamily="66"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2" panose="05020102010507070707" pitchFamily="18" charset="2"/>
              <a:buChar char=""/>
              <a:tabLst>
                <a:tab pos="457200" algn="l"/>
              </a:tabLst>
            </a:pPr>
            <a:r>
              <a:rPr lang="en-GB" sz="1400" kern="12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 mixture of beats and silence (you can demonstrate this easier on percussion…)</a:t>
            </a:r>
            <a:endParaRPr lang="en-GB" sz="1200" dirty="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400" dirty="0">
                <a:solidFill>
                  <a:srgbClr val="4472C4"/>
                </a:solidFill>
                <a:effectLst/>
                <a:latin typeface="Comic Sans MS" panose="030F0702030302020204" pitchFamily="66"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2" panose="05020102010507070707" pitchFamily="18" charset="2"/>
              <a:buChar char=""/>
              <a:tabLst>
                <a:tab pos="457200" algn="l"/>
              </a:tabLst>
            </a:pPr>
            <a:r>
              <a:rPr lang="en-GB" sz="1400" kern="12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The main tune of the piece</a:t>
            </a:r>
            <a:endParaRPr lang="en-GB" sz="1200" dirty="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400" dirty="0">
                <a:solidFill>
                  <a:srgbClr val="4472C4"/>
                </a:solidFill>
                <a:effectLst/>
                <a:latin typeface="Comic Sans MS" panose="030F0702030302020204" pitchFamily="66"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2" panose="05020102010507070707" pitchFamily="18" charset="2"/>
              <a:buChar char=""/>
              <a:tabLst>
                <a:tab pos="457200" algn="l"/>
              </a:tabLst>
            </a:pPr>
            <a:r>
              <a:rPr lang="en-GB" sz="1400" kern="12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How many instruments are playing</a:t>
            </a:r>
            <a:endParaRPr lang="en-GB" sz="1200" dirty="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400" dirty="0">
                <a:solidFill>
                  <a:srgbClr val="4472C4"/>
                </a:solidFill>
                <a:effectLst/>
                <a:latin typeface="Comic Sans MS" panose="030F0702030302020204" pitchFamily="66"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2" panose="05020102010507070707" pitchFamily="18" charset="2"/>
              <a:buChar char=""/>
              <a:tabLst>
                <a:tab pos="457200" algn="l"/>
              </a:tabLst>
            </a:pPr>
            <a:r>
              <a:rPr lang="en-GB" sz="1400" kern="12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The chords/accompaniment part underneath</a:t>
            </a:r>
            <a:endParaRPr lang="en-GB" sz="1200" dirty="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400" dirty="0">
                <a:solidFill>
                  <a:srgbClr val="4472C4"/>
                </a:solidFill>
                <a:effectLst/>
                <a:latin typeface="Comic Sans MS" panose="030F0702030302020204" pitchFamily="66"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2" panose="05020102010507070707" pitchFamily="18" charset="2"/>
              <a:buChar char=""/>
              <a:tabLst>
                <a:tab pos="457200" algn="l"/>
              </a:tabLst>
            </a:pPr>
            <a:r>
              <a:rPr lang="en-GB" sz="1400" kern="12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Speed of the piece</a:t>
            </a:r>
            <a:endParaRPr lang="en-GB" sz="1200" dirty="0">
              <a:effectLst/>
              <a:latin typeface="Times New Roman" panose="02020603050405020304" pitchFamily="18" charset="0"/>
              <a:ea typeface="Times New Roman" panose="02020603050405020304" pitchFamily="18" charset="0"/>
            </a:endParaRPr>
          </a:p>
        </p:txBody>
      </p:sp>
      <p:cxnSp>
        <p:nvCxnSpPr>
          <p:cNvPr id="14" name="Straight Connector 13">
            <a:extLst>
              <a:ext uri="{FF2B5EF4-FFF2-40B4-BE49-F238E27FC236}">
                <a16:creationId xmlns:a16="http://schemas.microsoft.com/office/drawing/2014/main" id="{812466AE-0443-4E14-80B0-7987BFFB564A}"/>
              </a:ext>
            </a:extLst>
          </p:cNvPr>
          <p:cNvCxnSpPr>
            <a:cxnSpLocks/>
          </p:cNvCxnSpPr>
          <p:nvPr/>
        </p:nvCxnSpPr>
        <p:spPr>
          <a:xfrm>
            <a:off x="1835696" y="1772816"/>
            <a:ext cx="902529" cy="3888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6948836-CFC1-4C61-88A5-2D18B9E743E9}"/>
              </a:ext>
            </a:extLst>
          </p:cNvPr>
          <p:cNvCxnSpPr/>
          <p:nvPr/>
        </p:nvCxnSpPr>
        <p:spPr>
          <a:xfrm>
            <a:off x="1665710" y="2348880"/>
            <a:ext cx="1250106" cy="27363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42546D3-3BA2-491E-9A29-2BB503520F72}"/>
              </a:ext>
            </a:extLst>
          </p:cNvPr>
          <p:cNvCxnSpPr/>
          <p:nvPr/>
        </p:nvCxnSpPr>
        <p:spPr>
          <a:xfrm>
            <a:off x="1665710" y="2924944"/>
            <a:ext cx="1250106" cy="15121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B3E235C-C253-4672-8D2B-C3019715975B}"/>
              </a:ext>
            </a:extLst>
          </p:cNvPr>
          <p:cNvCxnSpPr/>
          <p:nvPr/>
        </p:nvCxnSpPr>
        <p:spPr>
          <a:xfrm>
            <a:off x="1665710" y="3645024"/>
            <a:ext cx="125010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CBF2BF7-D14B-4123-AF2C-C4A481F5B40A}"/>
              </a:ext>
            </a:extLst>
          </p:cNvPr>
          <p:cNvCxnSpPr/>
          <p:nvPr/>
        </p:nvCxnSpPr>
        <p:spPr>
          <a:xfrm flipV="1">
            <a:off x="1835696" y="2204864"/>
            <a:ext cx="1080120" cy="20188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11F2B58-3F58-49E6-98E4-E5FB4BF2A258}"/>
              </a:ext>
            </a:extLst>
          </p:cNvPr>
          <p:cNvCxnSpPr/>
          <p:nvPr/>
        </p:nvCxnSpPr>
        <p:spPr>
          <a:xfrm flipV="1">
            <a:off x="1907704" y="2924944"/>
            <a:ext cx="936104"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863B501-57EB-443D-B7BE-854709BA0D8D}"/>
              </a:ext>
            </a:extLst>
          </p:cNvPr>
          <p:cNvCxnSpPr/>
          <p:nvPr/>
        </p:nvCxnSpPr>
        <p:spPr>
          <a:xfrm flipV="1">
            <a:off x="1665710" y="1589405"/>
            <a:ext cx="1250106" cy="378381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0C0ECC2-3C64-4FA0-BD98-67C253338141}"/>
              </a:ext>
            </a:extLst>
          </p:cNvPr>
          <p:cNvCxnSpPr/>
          <p:nvPr/>
        </p:nvCxnSpPr>
        <p:spPr>
          <a:xfrm>
            <a:off x="1665710" y="6165304"/>
            <a:ext cx="125010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are the 8 Elements of Music?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48680"/>
            <a:ext cx="8640959" cy="5544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178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80920" cy="5688632"/>
          </a:xfrm>
        </p:spPr>
        <p:txBody>
          <a:bodyPr>
            <a:normAutofit fontScale="90000"/>
          </a:bodyPr>
          <a:lstStyle/>
          <a:p>
            <a:r>
              <a:rPr lang="en-GB" sz="3100" dirty="0" smtClean="0">
                <a:solidFill>
                  <a:schemeClr val="tx1"/>
                </a:solidFill>
                <a:latin typeface="Comic Sans MS" panose="030F0702030302020204" pitchFamily="66" charset="0"/>
              </a:rPr>
              <a:t>Our Genre of the week this week is </a:t>
            </a:r>
            <a:r>
              <a:rPr lang="en-GB" sz="3100" dirty="0">
                <a:solidFill>
                  <a:schemeClr val="tx1"/>
                </a:solidFill>
                <a:latin typeface="Comic Sans MS" panose="030F0702030302020204" pitchFamily="66" charset="0"/>
              </a:rPr>
              <a:t>Flamenco </a:t>
            </a:r>
            <a:r>
              <a:rPr lang="en-GB" sz="3100" dirty="0" smtClean="0">
                <a:solidFill>
                  <a:schemeClr val="tx1"/>
                </a:solidFill>
                <a:latin typeface="Comic Sans MS" panose="030F0702030302020204" pitchFamily="66" charset="0"/>
              </a:rPr>
              <a:t>.</a:t>
            </a:r>
            <a:r>
              <a:rPr lang="en-GB" sz="3100" dirty="0" smtClean="0">
                <a:solidFill>
                  <a:schemeClr val="tx1"/>
                </a:solidFill>
                <a:latin typeface="Comic Sans MS" panose="030F0702030302020204" pitchFamily="66" charset="0"/>
              </a:rPr>
              <a:t/>
            </a:r>
            <a:br>
              <a:rPr lang="en-GB" sz="3100" dirty="0" smtClean="0">
                <a:solidFill>
                  <a:schemeClr val="tx1"/>
                </a:solidFill>
                <a:latin typeface="Comic Sans MS" panose="030F0702030302020204" pitchFamily="66" charset="0"/>
              </a:rPr>
            </a:br>
            <a:r>
              <a:rPr lang="en-GB" sz="3100" u="sng" dirty="0" smtClean="0">
                <a:solidFill>
                  <a:schemeClr val="tx1"/>
                </a:solidFill>
                <a:latin typeface="Comic Sans MS" panose="030F0702030302020204" pitchFamily="66" charset="0"/>
              </a:rPr>
              <a:t/>
            </a:r>
            <a:br>
              <a:rPr lang="en-GB" sz="3100" u="sng" dirty="0" smtClean="0">
                <a:solidFill>
                  <a:schemeClr val="tx1"/>
                </a:solidFill>
                <a:latin typeface="Comic Sans MS" panose="030F0702030302020204" pitchFamily="66" charset="0"/>
              </a:rPr>
            </a:br>
            <a:r>
              <a:rPr lang="en-GB" sz="3100" dirty="0">
                <a:solidFill>
                  <a:schemeClr val="tx1"/>
                </a:solidFill>
                <a:latin typeface="Comic Sans MS" panose="030F0702030302020204" pitchFamily="66" charset="0"/>
              </a:rPr>
              <a:t>Listen to the selection </a:t>
            </a:r>
            <a:r>
              <a:rPr lang="en-GB" sz="3100" dirty="0" smtClean="0">
                <a:solidFill>
                  <a:schemeClr val="tx1"/>
                </a:solidFill>
                <a:latin typeface="Comic Sans MS" panose="030F0702030302020204" pitchFamily="66" charset="0"/>
              </a:rPr>
              <a:t>of Flamenco music</a:t>
            </a:r>
            <a:r>
              <a:rPr lang="en-GB" sz="3100" dirty="0">
                <a:solidFill>
                  <a:schemeClr val="tx1"/>
                </a:solidFill>
                <a:latin typeface="Comic Sans MS" panose="030F0702030302020204" pitchFamily="66" charset="0"/>
              </a:rPr>
              <a:t/>
            </a:r>
            <a:br>
              <a:rPr lang="en-GB" sz="3100" dirty="0">
                <a:solidFill>
                  <a:schemeClr val="tx1"/>
                </a:solidFill>
                <a:latin typeface="Comic Sans MS" panose="030F0702030302020204" pitchFamily="66" charset="0"/>
              </a:rPr>
            </a:br>
            <a:r>
              <a:rPr lang="en-GB" sz="1300" u="sng" dirty="0">
                <a:solidFill>
                  <a:schemeClr val="tx1"/>
                </a:solidFill>
                <a:latin typeface="Comic Sans MS" panose="030F0702030302020204" pitchFamily="66" charset="0"/>
                <a:hlinkClick r:id="rId2"/>
              </a:rPr>
              <a:t>https://www.youtube.com/watch?v=wPJPmHSxKFc</a:t>
            </a:r>
            <a:r>
              <a:rPr lang="en-GB" sz="1300" dirty="0">
                <a:solidFill>
                  <a:schemeClr val="tx1"/>
                </a:solidFill>
                <a:latin typeface="Comic Sans MS" panose="030F0702030302020204" pitchFamily="66" charset="0"/>
              </a:rPr>
              <a:t> </a:t>
            </a:r>
            <a:r>
              <a:rPr lang="en-GB" sz="3600" dirty="0">
                <a:solidFill>
                  <a:schemeClr val="tx1"/>
                </a:solidFill>
                <a:latin typeface="Comic Sans MS" panose="030F0702030302020204" pitchFamily="66" charset="0"/>
              </a:rPr>
              <a:t/>
            </a:r>
            <a:br>
              <a:rPr lang="en-GB" sz="3600" dirty="0">
                <a:solidFill>
                  <a:schemeClr val="tx1"/>
                </a:solidFill>
                <a:latin typeface="Comic Sans MS" panose="030F0702030302020204" pitchFamily="66" charset="0"/>
              </a:rPr>
            </a:br>
            <a:r>
              <a:rPr lang="en-GB" sz="3600" dirty="0" smtClean="0">
                <a:solidFill>
                  <a:schemeClr val="tx1"/>
                </a:solidFill>
                <a:latin typeface="Comic Sans MS" panose="030F0702030302020204" pitchFamily="66" charset="0"/>
              </a:rPr>
              <a:t/>
            </a:r>
            <a:br>
              <a:rPr lang="en-GB" sz="3600" dirty="0" smtClean="0">
                <a:solidFill>
                  <a:schemeClr val="tx1"/>
                </a:solidFill>
                <a:latin typeface="Comic Sans MS" panose="030F0702030302020204" pitchFamily="66" charset="0"/>
              </a:rPr>
            </a:br>
            <a:r>
              <a:rPr lang="en-GB" sz="3100" dirty="0" smtClean="0">
                <a:solidFill>
                  <a:schemeClr val="tx1"/>
                </a:solidFill>
                <a:latin typeface="Comic Sans MS" panose="030F0702030302020204" pitchFamily="66" charset="0"/>
              </a:rPr>
              <a:t>Our song of the week for this week </a:t>
            </a:r>
            <a:r>
              <a:rPr lang="en-GB" sz="3100" dirty="0" smtClean="0">
                <a:solidFill>
                  <a:schemeClr val="tx1"/>
                </a:solidFill>
                <a:latin typeface="Comic Sans MS" panose="030F0702030302020204" pitchFamily="66" charset="0"/>
              </a:rPr>
              <a:t>is </a:t>
            </a:r>
            <a:r>
              <a:rPr lang="en-GB" sz="3100" dirty="0">
                <a:solidFill>
                  <a:schemeClr val="tx1"/>
                </a:solidFill>
                <a:latin typeface="Comic Sans MS" panose="030F0702030302020204" pitchFamily="66" charset="0"/>
              </a:rPr>
              <a:t>"El Vito" by </a:t>
            </a:r>
            <a:r>
              <a:rPr lang="en-GB" sz="3100" dirty="0" err="1">
                <a:solidFill>
                  <a:schemeClr val="tx1"/>
                </a:solidFill>
                <a:latin typeface="Comic Sans MS" panose="030F0702030302020204" pitchFamily="66" charset="0"/>
              </a:rPr>
              <a:t>Embrujo</a:t>
            </a:r>
            <a:r>
              <a:rPr lang="en-GB" sz="3100" dirty="0">
                <a:solidFill>
                  <a:schemeClr val="tx1"/>
                </a:solidFill>
                <a:latin typeface="Comic Sans MS" panose="030F0702030302020204" pitchFamily="66" charset="0"/>
              </a:rPr>
              <a:t> Mestizo</a:t>
            </a:r>
            <a:r>
              <a:rPr lang="en-GB" b="1" dirty="0">
                <a:solidFill>
                  <a:schemeClr val="tx1"/>
                </a:solidFill>
                <a:latin typeface="Comic Sans MS" panose="030F0702030302020204" pitchFamily="66" charset="0"/>
              </a:rPr>
              <a:t/>
            </a:r>
            <a:br>
              <a:rPr lang="en-GB" b="1" dirty="0">
                <a:solidFill>
                  <a:schemeClr val="tx1"/>
                </a:solidFill>
                <a:latin typeface="Comic Sans MS" panose="030F0702030302020204" pitchFamily="66" charset="0"/>
              </a:rPr>
            </a:br>
            <a:r>
              <a:rPr lang="en-GB" sz="1300" u="sng" dirty="0">
                <a:solidFill>
                  <a:schemeClr val="tx1"/>
                </a:solidFill>
                <a:latin typeface="Comic Sans MS" panose="030F0702030302020204" pitchFamily="66" charset="0"/>
                <a:hlinkClick r:id="rId3"/>
              </a:rPr>
              <a:t>https://www.youtube.com/watch?v=TuHHUDnFSO0</a:t>
            </a:r>
            <a:r>
              <a:rPr lang="en-GB" sz="1300" dirty="0">
                <a:solidFill>
                  <a:schemeClr val="tx1"/>
                </a:solidFill>
                <a:latin typeface="Comic Sans MS" panose="030F0702030302020204" pitchFamily="66" charset="0"/>
              </a:rPr>
              <a:t> </a:t>
            </a:r>
            <a:r>
              <a:rPr lang="en-GB" dirty="0" smtClean="0">
                <a:solidFill>
                  <a:schemeClr val="tx1"/>
                </a:solidFill>
                <a:latin typeface="Comic Sans MS" panose="030F0702030302020204" pitchFamily="66" charset="0"/>
              </a:rPr>
              <a:t/>
            </a:r>
            <a:br>
              <a:rPr lang="en-GB" dirty="0" smtClean="0">
                <a:solidFill>
                  <a:schemeClr val="tx1"/>
                </a:solidFill>
                <a:latin typeface="Comic Sans MS" panose="030F0702030302020204" pitchFamily="66" charset="0"/>
              </a:rPr>
            </a:br>
            <a:r>
              <a:rPr lang="en-GB" sz="3600" u="sng" dirty="0">
                <a:solidFill>
                  <a:schemeClr val="tx1"/>
                </a:solidFill>
                <a:latin typeface="Comic Sans MS" panose="030F0702030302020204" pitchFamily="66" charset="0"/>
              </a:rPr>
              <a:t/>
            </a:r>
            <a:br>
              <a:rPr lang="en-GB" sz="3600" u="sng" dirty="0">
                <a:solidFill>
                  <a:schemeClr val="tx1"/>
                </a:solidFill>
                <a:latin typeface="Comic Sans MS" panose="030F0702030302020204" pitchFamily="66" charset="0"/>
              </a:rPr>
            </a:br>
            <a:r>
              <a:rPr lang="en-GB" sz="3100" dirty="0">
                <a:solidFill>
                  <a:schemeClr val="tx1"/>
                </a:solidFill>
                <a:latin typeface="Comic Sans MS" panose="030F0702030302020204" pitchFamily="66" charset="0"/>
              </a:rPr>
              <a:t>Flamenco Dance is a style of spirited, rhythmical dance performed to flamenco music, often with castanets.</a:t>
            </a:r>
            <a:br>
              <a:rPr lang="en-GB" sz="3100" dirty="0">
                <a:solidFill>
                  <a:schemeClr val="tx1"/>
                </a:solidFill>
                <a:latin typeface="Comic Sans MS" panose="030F0702030302020204" pitchFamily="66" charset="0"/>
              </a:rPr>
            </a:br>
            <a:r>
              <a:rPr lang="en-GB" sz="3100" dirty="0">
                <a:solidFill>
                  <a:schemeClr val="tx1"/>
                </a:solidFill>
                <a:latin typeface="Comic Sans MS" panose="030F0702030302020204" pitchFamily="66" charset="0"/>
              </a:rPr>
              <a:t>Here is an example,</a:t>
            </a:r>
            <a:r>
              <a:rPr lang="en-GB" dirty="0">
                <a:solidFill>
                  <a:schemeClr val="tx1"/>
                </a:solidFill>
                <a:latin typeface="Comic Sans MS" panose="030F0702030302020204" pitchFamily="66" charset="0"/>
              </a:rPr>
              <a:t/>
            </a:r>
            <a:br>
              <a:rPr lang="en-GB" dirty="0">
                <a:solidFill>
                  <a:schemeClr val="tx1"/>
                </a:solidFill>
                <a:latin typeface="Comic Sans MS" panose="030F0702030302020204" pitchFamily="66" charset="0"/>
              </a:rPr>
            </a:br>
            <a:r>
              <a:rPr lang="en-GB" sz="1300" u="sng" dirty="0">
                <a:solidFill>
                  <a:schemeClr val="tx1"/>
                </a:solidFill>
                <a:latin typeface="Comic Sans MS" panose="030F0702030302020204" pitchFamily="66" charset="0"/>
                <a:hlinkClick r:id="rId4"/>
              </a:rPr>
              <a:t>https://www.youtube.com/watch?v=UQ8pzZH6b94</a:t>
            </a:r>
            <a:r>
              <a:rPr lang="en-GB" sz="1300" dirty="0">
                <a:solidFill>
                  <a:schemeClr val="tx1"/>
                </a:solidFill>
                <a:latin typeface="Comic Sans MS" panose="030F0702030302020204" pitchFamily="66" charset="0"/>
              </a:rPr>
              <a:t> </a:t>
            </a:r>
            <a:br>
              <a:rPr lang="en-GB" sz="1300" dirty="0">
                <a:solidFill>
                  <a:schemeClr val="tx1"/>
                </a:solidFill>
                <a:latin typeface="Comic Sans MS" panose="030F0702030302020204" pitchFamily="66" charset="0"/>
              </a:rPr>
            </a:br>
            <a:endParaRPr lang="en-GB" sz="13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275540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4" y="764704"/>
            <a:ext cx="8496944" cy="4222694"/>
          </a:xfrm>
          <a:prstGeom prst="rect">
            <a:avLst/>
          </a:prstGeom>
          <a:noFill/>
        </p:spPr>
        <p:txBody>
          <a:bodyPr wrap="square" rtlCol="0">
            <a:spAutoFit/>
          </a:bodyPr>
          <a:lstStyle/>
          <a:p>
            <a:pPr>
              <a:lnSpc>
                <a:spcPct val="115000"/>
              </a:lnSpc>
              <a:spcAft>
                <a:spcPts val="1000"/>
              </a:spcAft>
            </a:pPr>
            <a:r>
              <a:rPr lang="en-GB" sz="28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Within our music </a:t>
            </a:r>
            <a:r>
              <a:rPr lang="en-GB" sz="28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session </a:t>
            </a:r>
            <a:r>
              <a:rPr lang="en-GB" sz="28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this week we are focusing on </a:t>
            </a:r>
            <a:r>
              <a:rPr lang="en-GB" sz="28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Rhythm </a:t>
            </a:r>
            <a:r>
              <a:rPr lang="en-GB" sz="28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the </a:t>
            </a:r>
            <a:r>
              <a:rPr lang="en-GB" sz="28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lengths of the </a:t>
            </a:r>
            <a:r>
              <a:rPr lang="en-GB" sz="28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beats </a:t>
            </a:r>
            <a:r>
              <a:rPr lang="en-GB" sz="28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used within a piece of </a:t>
            </a:r>
            <a:r>
              <a:rPr lang="en-GB" sz="28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music.</a:t>
            </a:r>
          </a:p>
          <a:p>
            <a:pPr>
              <a:lnSpc>
                <a:spcPct val="115000"/>
              </a:lnSpc>
              <a:spcAft>
                <a:spcPts val="1000"/>
              </a:spcAft>
            </a:pPr>
            <a:endParaRPr lang="en-GB" sz="28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endParaRPr>
          </a:p>
          <a:p>
            <a:pPr>
              <a:lnSpc>
                <a:spcPct val="115000"/>
              </a:lnSpc>
              <a:spcAft>
                <a:spcPts val="1000"/>
              </a:spcAft>
            </a:pPr>
            <a:r>
              <a:rPr lang="en-GB" sz="28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We remember what </a:t>
            </a:r>
            <a:r>
              <a:rPr lang="en-GB" sz="28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rhythm means by remembering how to spell it – </a:t>
            </a:r>
            <a:r>
              <a:rPr lang="en-GB" sz="2800" dirty="0" smtClean="0">
                <a:solidFill>
                  <a:srgbClr val="FF0000"/>
                </a:solidFill>
                <a:latin typeface="Comic Sans MS" panose="030F0702030302020204" pitchFamily="66" charset="0"/>
                <a:ea typeface="Times New Roman" panose="02020603050405020304" pitchFamily="18" charset="0"/>
                <a:cs typeface="Times New Roman" panose="02020603050405020304" pitchFamily="18" charset="0"/>
              </a:rPr>
              <a:t>R</a:t>
            </a:r>
            <a:r>
              <a:rPr lang="en-GB" sz="28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hythm </a:t>
            </a:r>
            <a:r>
              <a:rPr lang="en-GB" sz="2800" dirty="0" smtClean="0">
                <a:solidFill>
                  <a:srgbClr val="FF0000"/>
                </a:solidFill>
                <a:latin typeface="Comic Sans MS" panose="030F0702030302020204" pitchFamily="66" charset="0"/>
                <a:ea typeface="Times New Roman" panose="02020603050405020304" pitchFamily="18" charset="0"/>
                <a:cs typeface="Times New Roman" panose="02020603050405020304" pitchFamily="18" charset="0"/>
              </a:rPr>
              <a:t>H</a:t>
            </a:r>
            <a:r>
              <a:rPr lang="en-GB" sz="28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elps </a:t>
            </a:r>
            <a:r>
              <a:rPr lang="en-GB" sz="2800" dirty="0" smtClean="0">
                <a:solidFill>
                  <a:srgbClr val="FF0000"/>
                </a:solidFill>
                <a:latin typeface="Comic Sans MS" panose="030F0702030302020204" pitchFamily="66" charset="0"/>
                <a:ea typeface="Times New Roman" panose="02020603050405020304" pitchFamily="18" charset="0"/>
                <a:cs typeface="Times New Roman" panose="02020603050405020304" pitchFamily="18" charset="0"/>
              </a:rPr>
              <a:t>Y</a:t>
            </a:r>
            <a:r>
              <a:rPr lang="en-GB" sz="28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ou </a:t>
            </a:r>
            <a:r>
              <a:rPr lang="en-GB" sz="2800" dirty="0" smtClean="0">
                <a:solidFill>
                  <a:srgbClr val="FF0000"/>
                </a:solidFill>
                <a:latin typeface="Comic Sans MS" panose="030F0702030302020204" pitchFamily="66" charset="0"/>
                <a:ea typeface="Times New Roman" panose="02020603050405020304" pitchFamily="18" charset="0"/>
                <a:cs typeface="Times New Roman" panose="02020603050405020304" pitchFamily="18" charset="0"/>
              </a:rPr>
              <a:t>T</a:t>
            </a:r>
            <a:r>
              <a:rPr lang="en-GB" sz="28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o </a:t>
            </a:r>
            <a:r>
              <a:rPr lang="en-GB" sz="2800" dirty="0" smtClean="0">
                <a:solidFill>
                  <a:srgbClr val="FF0000"/>
                </a:solidFill>
                <a:latin typeface="Comic Sans MS" panose="030F0702030302020204" pitchFamily="66" charset="0"/>
                <a:ea typeface="Times New Roman" panose="02020603050405020304" pitchFamily="18" charset="0"/>
                <a:cs typeface="Times New Roman" panose="02020603050405020304" pitchFamily="18" charset="0"/>
              </a:rPr>
              <a:t>H</a:t>
            </a:r>
            <a:r>
              <a:rPr lang="en-GB" sz="28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ave </a:t>
            </a:r>
            <a:r>
              <a:rPr lang="en-GB" sz="2800" dirty="0" smtClean="0">
                <a:solidFill>
                  <a:srgbClr val="FF0000"/>
                </a:solidFill>
                <a:latin typeface="Comic Sans MS" panose="030F0702030302020204" pitchFamily="66" charset="0"/>
                <a:ea typeface="Times New Roman" panose="02020603050405020304" pitchFamily="18" charset="0"/>
                <a:cs typeface="Times New Roman" panose="02020603050405020304" pitchFamily="18" charset="0"/>
              </a:rPr>
              <a:t>M</a:t>
            </a:r>
            <a:r>
              <a:rPr lang="en-GB" sz="28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usic.</a:t>
            </a:r>
            <a:endParaRPr lang="en-GB" sz="2800"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789316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4" y="764704"/>
            <a:ext cx="7704856" cy="5468164"/>
          </a:xfrm>
          <a:prstGeom prst="rect">
            <a:avLst/>
          </a:prstGeom>
          <a:noFill/>
        </p:spPr>
        <p:txBody>
          <a:bodyPr wrap="square" rtlCol="0">
            <a:spAutoFit/>
          </a:bodyPr>
          <a:lstStyle/>
          <a:p>
            <a:pPr>
              <a:lnSpc>
                <a:spcPct val="115000"/>
              </a:lnSpc>
              <a:spcAft>
                <a:spcPts val="1000"/>
              </a:spcAft>
            </a:pPr>
            <a:r>
              <a:rPr lang="en-GB" sz="20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Rhythm – how </a:t>
            </a:r>
            <a:r>
              <a:rPr lang="en-GB" sz="20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long or short the notes are.</a:t>
            </a:r>
            <a:endParaRPr lang="en-GB" sz="2000"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endParaRPr>
          </a:p>
          <a:p>
            <a:r>
              <a:rPr lang="en-GB" sz="2000" dirty="0">
                <a:latin typeface="Comic Sans MS" panose="030F0702030302020204" pitchFamily="66" charset="0"/>
              </a:rPr>
              <a:t>Listen again to the song of the week listening specifically for the </a:t>
            </a:r>
            <a:r>
              <a:rPr lang="en-GB" sz="2000" dirty="0" smtClean="0">
                <a:latin typeface="Comic Sans MS" panose="030F0702030302020204" pitchFamily="66" charset="0"/>
              </a:rPr>
              <a:t>rhythm </a:t>
            </a:r>
            <a:r>
              <a:rPr lang="en-GB" sz="2000" dirty="0">
                <a:latin typeface="Comic Sans MS" panose="030F0702030302020204" pitchFamily="66" charset="0"/>
              </a:rPr>
              <a:t>used. </a:t>
            </a:r>
            <a:endParaRPr lang="en-GB" sz="2000" dirty="0" smtClean="0">
              <a:latin typeface="Comic Sans MS" panose="030F0702030302020204" pitchFamily="66" charset="0"/>
            </a:endParaRPr>
          </a:p>
          <a:p>
            <a:r>
              <a:rPr lang="en-GB" sz="2000" u="sng" dirty="0">
                <a:latin typeface="Comic Sans MS" panose="030F0702030302020204" pitchFamily="66" charset="0"/>
                <a:hlinkClick r:id="rId2"/>
              </a:rPr>
              <a:t>https://</a:t>
            </a:r>
            <a:r>
              <a:rPr lang="en-GB" sz="2000" u="sng" dirty="0" smtClean="0">
                <a:latin typeface="Comic Sans MS" panose="030F0702030302020204" pitchFamily="66" charset="0"/>
                <a:hlinkClick r:id="rId2"/>
              </a:rPr>
              <a:t>www.youtube.com/watch?v=TuHHUDnFSO0</a:t>
            </a:r>
            <a:r>
              <a:rPr lang="en-GB" sz="2000" u="sng" dirty="0" smtClean="0">
                <a:latin typeface="Comic Sans MS" panose="030F0702030302020204" pitchFamily="66" charset="0"/>
              </a:rPr>
              <a:t> </a:t>
            </a:r>
            <a:endParaRPr lang="en-GB" sz="2000" dirty="0">
              <a:latin typeface="Comic Sans MS" panose="030F0702030302020204" pitchFamily="66" charset="0"/>
            </a:endParaRPr>
          </a:p>
          <a:p>
            <a:endParaRPr lang="en-GB" sz="2000" dirty="0" smtClean="0">
              <a:latin typeface="Comic Sans MS" panose="030F0702030302020204" pitchFamily="66" charset="0"/>
            </a:endParaRPr>
          </a:p>
          <a:p>
            <a:endParaRPr lang="en-GB" sz="2000" dirty="0">
              <a:latin typeface="Comic Sans MS" panose="030F0702030302020204" pitchFamily="66" charset="0"/>
            </a:endParaRPr>
          </a:p>
          <a:p>
            <a:r>
              <a:rPr lang="en-GB" sz="2000" dirty="0" smtClean="0">
                <a:latin typeface="Comic Sans MS" panose="030F0702030302020204" pitchFamily="66" charset="0"/>
              </a:rPr>
              <a:t>Think about from 20 seconds in, the guitar and castanets play the same rhythm. Can you clap the rhythm?</a:t>
            </a:r>
          </a:p>
          <a:p>
            <a:endParaRPr lang="en-GB" sz="2000" dirty="0" smtClean="0">
              <a:latin typeface="Comic Sans MS" panose="030F0702030302020204" pitchFamily="66" charset="0"/>
            </a:endParaRPr>
          </a:p>
          <a:p>
            <a:endParaRPr lang="en-GB" sz="2000" dirty="0" smtClean="0">
              <a:latin typeface="Comic Sans MS" panose="030F0702030302020204" pitchFamily="66" charset="0"/>
            </a:endParaRPr>
          </a:p>
          <a:p>
            <a:r>
              <a:rPr lang="en-GB" sz="2000" dirty="0" smtClean="0">
                <a:latin typeface="Comic Sans MS" panose="030F0702030302020204" pitchFamily="66" charset="0"/>
              </a:rPr>
              <a:t>The guitar can play long and short notes – think about our science work on sound. Why is a guitar able to play long notes?</a:t>
            </a:r>
            <a:endParaRPr lang="en-GB" sz="2000" dirty="0" smtClean="0">
              <a:latin typeface="Comic Sans MS" panose="030F0702030302020204" pitchFamily="66" charset="0"/>
            </a:endParaRPr>
          </a:p>
          <a:p>
            <a:endParaRPr lang="en-GB" sz="2000" dirty="0">
              <a:latin typeface="Comic Sans MS" panose="030F0702030302020204" pitchFamily="66" charset="0"/>
            </a:endParaRPr>
          </a:p>
          <a:p>
            <a:endParaRPr lang="en-GB" sz="2000" dirty="0">
              <a:latin typeface="Comic Sans MS" panose="030F0702030302020204" pitchFamily="66" charset="0"/>
            </a:endParaRPr>
          </a:p>
          <a:p>
            <a:r>
              <a:rPr lang="en-GB" sz="2000" dirty="0" smtClean="0">
                <a:latin typeface="Comic Sans MS" panose="030F0702030302020204" pitchFamily="66" charset="0"/>
              </a:rPr>
              <a:t>Write a couple of sentences about why </a:t>
            </a:r>
            <a:r>
              <a:rPr lang="en-GB" sz="2000" dirty="0">
                <a:latin typeface="Comic Sans MS" panose="030F0702030302020204" pitchFamily="66" charset="0"/>
              </a:rPr>
              <a:t>you think we have changes of </a:t>
            </a:r>
            <a:r>
              <a:rPr lang="en-GB" sz="2000" dirty="0" smtClean="0">
                <a:latin typeface="Comic Sans MS" panose="030F0702030302020204" pitchFamily="66" charset="0"/>
              </a:rPr>
              <a:t>rhythm (note lengths) </a:t>
            </a:r>
            <a:r>
              <a:rPr lang="en-GB" sz="2000" dirty="0">
                <a:latin typeface="Comic Sans MS" panose="030F0702030302020204" pitchFamily="66" charset="0"/>
              </a:rPr>
              <a:t>within music? </a:t>
            </a:r>
            <a:endParaRPr lang="en-GB" sz="2000" dirty="0">
              <a:latin typeface="Comic Sans MS" panose="030F0702030302020204" pitchFamily="66" charset="0"/>
              <a:ea typeface="Times New Roman" panose="02020603050405020304" pitchFamily="18" charset="0"/>
            </a:endParaRPr>
          </a:p>
          <a:p>
            <a:endParaRPr lang="en-GB" dirty="0"/>
          </a:p>
        </p:txBody>
      </p:sp>
    </p:spTree>
    <p:extLst>
      <p:ext uri="{BB962C8B-B14F-4D97-AF65-F5344CB8AC3E}">
        <p14:creationId xmlns:p14="http://schemas.microsoft.com/office/powerpoint/2010/main" val="376899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4" y="404664"/>
            <a:ext cx="8136904" cy="6247864"/>
          </a:xfrm>
          <a:prstGeom prst="rect">
            <a:avLst/>
          </a:prstGeom>
          <a:noFill/>
        </p:spPr>
        <p:txBody>
          <a:bodyPr wrap="square" rtlCol="0">
            <a:spAutoFit/>
          </a:bodyPr>
          <a:lstStyle/>
          <a:p>
            <a:r>
              <a:rPr lang="en-GB" sz="2000" dirty="0" smtClean="0">
                <a:latin typeface="Comic Sans MS" panose="030F0702030302020204" pitchFamily="66" charset="0"/>
              </a:rPr>
              <a:t>Why </a:t>
            </a:r>
            <a:r>
              <a:rPr lang="en-GB" sz="2000" dirty="0">
                <a:latin typeface="Comic Sans MS" panose="030F0702030302020204" pitchFamily="66" charset="0"/>
              </a:rPr>
              <a:t>do you think we have changes of </a:t>
            </a:r>
            <a:r>
              <a:rPr lang="en-GB" sz="2000" dirty="0" smtClean="0">
                <a:latin typeface="Comic Sans MS" panose="030F0702030302020204" pitchFamily="66" charset="0"/>
              </a:rPr>
              <a:t>rhythm within </a:t>
            </a:r>
            <a:r>
              <a:rPr lang="en-GB" sz="2000" dirty="0">
                <a:latin typeface="Comic Sans MS" panose="030F0702030302020204" pitchFamily="66" charset="0"/>
              </a:rPr>
              <a:t>music</a:t>
            </a:r>
            <a:r>
              <a:rPr lang="en-GB" sz="2000" dirty="0" smtClean="0">
                <a:latin typeface="Comic Sans MS" panose="030F0702030302020204" pitchFamily="66" charset="0"/>
              </a:rPr>
              <a:t>?</a:t>
            </a:r>
          </a:p>
          <a:p>
            <a:endParaRPr lang="en-GB" sz="2000" dirty="0">
              <a:latin typeface="Comic Sans MS" panose="030F0702030302020204" pitchFamily="66" charset="0"/>
            </a:endParaRPr>
          </a:p>
          <a:p>
            <a:pPr marL="342900" indent="-342900">
              <a:buFontTx/>
              <a:buChar char="-"/>
            </a:pPr>
            <a:r>
              <a:rPr lang="en-GB" sz="2000" dirty="0" smtClean="0">
                <a:latin typeface="Comic Sans MS" panose="030F0702030302020204" pitchFamily="66" charset="0"/>
              </a:rPr>
              <a:t>It </a:t>
            </a:r>
            <a:r>
              <a:rPr lang="en-GB" sz="2000" dirty="0">
                <a:latin typeface="Comic Sans MS" panose="030F0702030302020204" pitchFamily="66" charset="0"/>
              </a:rPr>
              <a:t>would be quite boring </a:t>
            </a:r>
            <a:r>
              <a:rPr lang="en-GB" sz="2000" dirty="0" smtClean="0">
                <a:latin typeface="Comic Sans MS" panose="030F0702030302020204" pitchFamily="66" charset="0"/>
              </a:rPr>
              <a:t>if all the notes were the same length wouldn’t </a:t>
            </a:r>
            <a:r>
              <a:rPr lang="en-GB" sz="2000" dirty="0" smtClean="0">
                <a:latin typeface="Comic Sans MS" panose="030F0702030302020204" pitchFamily="66" charset="0"/>
              </a:rPr>
              <a:t>it</a:t>
            </a:r>
            <a:r>
              <a:rPr lang="en-GB" sz="2000" dirty="0" smtClean="0">
                <a:latin typeface="Comic Sans MS" panose="030F0702030302020204" pitchFamily="66" charset="0"/>
              </a:rPr>
              <a:t>?! Rhythm also helps us to be able to move and dance to the music.</a:t>
            </a:r>
            <a:endParaRPr lang="en-GB" sz="2000" dirty="0" smtClean="0">
              <a:latin typeface="Comic Sans MS" panose="030F0702030302020204" pitchFamily="66" charset="0"/>
            </a:endParaRPr>
          </a:p>
          <a:p>
            <a:pPr marL="342900" indent="-342900">
              <a:buFontTx/>
              <a:buChar char="-"/>
            </a:pPr>
            <a:endParaRPr lang="en-GB" sz="2000" dirty="0">
              <a:latin typeface="Comic Sans MS" panose="030F0702030302020204" pitchFamily="66" charset="0"/>
            </a:endParaRPr>
          </a:p>
          <a:p>
            <a:pPr marL="342900" indent="-342900">
              <a:buFontTx/>
              <a:buChar char="-"/>
            </a:pPr>
            <a:r>
              <a:rPr lang="en-GB" sz="2000" dirty="0" smtClean="0">
                <a:latin typeface="Comic Sans MS" panose="030F0702030302020204" pitchFamily="66" charset="0"/>
              </a:rPr>
              <a:t>Compare this idea to </a:t>
            </a:r>
            <a:r>
              <a:rPr lang="en-GB" sz="2000" dirty="0" smtClean="0">
                <a:latin typeface="Comic Sans MS" panose="030F0702030302020204" pitchFamily="66" charset="0"/>
              </a:rPr>
              <a:t>words. Words have different lengths and different numbers of syllables. Use the words of the week. Clap out the number of syllables in the words. While you are doing this think about the rhythm of the words. Are some syllables longer than others?</a:t>
            </a:r>
          </a:p>
          <a:p>
            <a:pPr marL="342900" indent="-342900">
              <a:buFontTx/>
              <a:buChar char="-"/>
            </a:pPr>
            <a:endParaRPr lang="en-GB" sz="2000" dirty="0" smtClean="0">
              <a:latin typeface="Comic Sans MS" panose="030F0702030302020204" pitchFamily="66" charset="0"/>
              <a:ea typeface="Times New Roman" panose="02020603050405020304" pitchFamily="18" charset="0"/>
            </a:endParaRPr>
          </a:p>
          <a:p>
            <a:r>
              <a:rPr lang="en-GB" sz="2000" dirty="0" smtClean="0">
                <a:latin typeface="Comic Sans MS" panose="030F0702030302020204" pitchFamily="66" charset="0"/>
                <a:ea typeface="Times New Roman" panose="02020603050405020304" pitchFamily="18" charset="0"/>
              </a:rPr>
              <a:t>Listen to some music that you enjoy. How </a:t>
            </a:r>
            <a:r>
              <a:rPr lang="en-GB" sz="2000" dirty="0" smtClean="0">
                <a:latin typeface="Comic Sans MS" panose="030F0702030302020204" pitchFamily="66" charset="0"/>
                <a:ea typeface="Times New Roman" panose="02020603050405020304" pitchFamily="18" charset="0"/>
              </a:rPr>
              <a:t>is rhythm </a:t>
            </a:r>
            <a:r>
              <a:rPr lang="en-GB" sz="2000" dirty="0" smtClean="0">
                <a:latin typeface="Comic Sans MS" panose="030F0702030302020204" pitchFamily="66" charset="0"/>
                <a:ea typeface="Times New Roman" panose="02020603050405020304" pitchFamily="18" charset="0"/>
              </a:rPr>
              <a:t>used </a:t>
            </a:r>
            <a:r>
              <a:rPr lang="en-GB" sz="2000" dirty="0" smtClean="0">
                <a:latin typeface="Comic Sans MS" panose="030F0702030302020204" pitchFamily="66" charset="0"/>
                <a:ea typeface="Times New Roman" panose="02020603050405020304" pitchFamily="18" charset="0"/>
              </a:rPr>
              <a:t>within the music you listen to</a:t>
            </a:r>
            <a:r>
              <a:rPr lang="en-GB" sz="2000" dirty="0" smtClean="0">
                <a:latin typeface="Comic Sans MS" panose="030F0702030302020204" pitchFamily="66" charset="0"/>
                <a:ea typeface="Times New Roman" panose="02020603050405020304" pitchFamily="18" charset="0"/>
              </a:rPr>
              <a:t>?</a:t>
            </a:r>
          </a:p>
          <a:p>
            <a:endParaRPr lang="en-GB" sz="2000" dirty="0" smtClean="0">
              <a:latin typeface="Comic Sans MS" panose="030F0702030302020204" pitchFamily="66" charset="0"/>
              <a:ea typeface="Times New Roman" panose="02020603050405020304" pitchFamily="18" charset="0"/>
            </a:endParaRPr>
          </a:p>
          <a:p>
            <a:r>
              <a:rPr lang="en-GB" sz="2000" dirty="0" smtClean="0">
                <a:latin typeface="Comic Sans MS" panose="030F0702030302020204" pitchFamily="66" charset="0"/>
                <a:ea typeface="Times New Roman" panose="02020603050405020304" pitchFamily="18" charset="0"/>
              </a:rPr>
              <a:t>Remember </a:t>
            </a:r>
            <a:r>
              <a:rPr lang="en-GB" sz="2000" dirty="0" smtClean="0">
                <a:latin typeface="Comic Sans MS" panose="030F0702030302020204" pitchFamily="66" charset="0"/>
                <a:ea typeface="Times New Roman" panose="02020603050405020304" pitchFamily="18" charset="0"/>
              </a:rPr>
              <a:t>the rhythm is the pattern of long and short notes.</a:t>
            </a:r>
          </a:p>
          <a:p>
            <a:r>
              <a:rPr lang="en-GB" sz="2000" dirty="0" smtClean="0">
                <a:latin typeface="Comic Sans MS" panose="030F0702030302020204" pitchFamily="66" charset="0"/>
              </a:rPr>
              <a:t>Can you clap the rhythm for the chorus of the song you have chosen? </a:t>
            </a:r>
          </a:p>
          <a:p>
            <a:r>
              <a:rPr lang="en-GB" sz="2000" dirty="0" smtClean="0">
                <a:latin typeface="Comic Sans MS" panose="030F0702030302020204" pitchFamily="66" charset="0"/>
              </a:rPr>
              <a:t>Can you make up a dance routine using the rhythm to guide your movements?</a:t>
            </a:r>
            <a:endParaRPr lang="en-GB" dirty="0"/>
          </a:p>
        </p:txBody>
      </p:sp>
    </p:spTree>
    <p:extLst>
      <p:ext uri="{BB962C8B-B14F-4D97-AF65-F5344CB8AC3E}">
        <p14:creationId xmlns:p14="http://schemas.microsoft.com/office/powerpoint/2010/main" val="2392278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201850"/>
            <a:ext cx="8712968" cy="2308324"/>
          </a:xfrm>
          <a:prstGeom prst="rect">
            <a:avLst/>
          </a:prstGeom>
        </p:spPr>
        <p:txBody>
          <a:bodyPr wrap="square">
            <a:spAutoFit/>
          </a:bodyPr>
          <a:lstStyle/>
          <a:p>
            <a:pPr>
              <a:lnSpc>
                <a:spcPct val="150000"/>
              </a:lnSpc>
            </a:pPr>
            <a:r>
              <a:rPr lang="en-GB" sz="2400" dirty="0" smtClean="0">
                <a:latin typeface="Comic Sans MS" panose="030F0702030302020204" pitchFamily="66" charset="0"/>
                <a:ea typeface="Times New Roman" panose="02020603050405020304" pitchFamily="18" charset="0"/>
              </a:rPr>
              <a:t>When it’s a good time for the household, practise your trumpet playing </a:t>
            </a:r>
            <a:r>
              <a:rPr lang="en-GB" sz="2400" dirty="0" smtClean="0">
                <a:latin typeface="Comic Sans MS" panose="030F0702030302020204" pitchFamily="66" charset="0"/>
                <a:ea typeface="Times New Roman" panose="02020603050405020304" pitchFamily="18" charset="0"/>
              </a:rPr>
              <a:t>the different 2 beat rhythms</a:t>
            </a:r>
            <a:r>
              <a:rPr lang="en-GB" sz="2400" dirty="0" smtClean="0">
                <a:latin typeface="Comic Sans MS" panose="030F0702030302020204" pitchFamily="66" charset="0"/>
                <a:ea typeface="Times New Roman" panose="02020603050405020304" pitchFamily="18" charset="0"/>
              </a:rPr>
              <a:t>.</a:t>
            </a:r>
            <a:endParaRPr lang="en-GB" sz="2400" dirty="0" smtClean="0">
              <a:latin typeface="Comic Sans MS" panose="030F0702030302020204" pitchFamily="66" charset="0"/>
              <a:ea typeface="Times New Roman" panose="02020603050405020304" pitchFamily="18" charset="0"/>
            </a:endParaRPr>
          </a:p>
          <a:p>
            <a:pPr>
              <a:lnSpc>
                <a:spcPct val="150000"/>
              </a:lnSpc>
            </a:pPr>
            <a:r>
              <a:rPr lang="en-GB" sz="2400" dirty="0" smtClean="0">
                <a:latin typeface="Comic Sans MS" panose="030F0702030302020204" pitchFamily="66" charset="0"/>
                <a:ea typeface="Times New Roman" panose="02020603050405020304" pitchFamily="18" charset="0"/>
              </a:rPr>
              <a:t>Clap them out first then try to play them.</a:t>
            </a:r>
          </a:p>
          <a:p>
            <a:pPr>
              <a:lnSpc>
                <a:spcPct val="150000"/>
              </a:lnSpc>
            </a:pPr>
            <a:r>
              <a:rPr lang="en-GB" sz="2400" dirty="0" smtClean="0">
                <a:latin typeface="Comic Sans MS" panose="030F0702030302020204" pitchFamily="66" charset="0"/>
                <a:ea typeface="Times New Roman" panose="02020603050405020304" pitchFamily="18" charset="0"/>
              </a:rPr>
              <a:t>Use the numbers underneath to support your counting.</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13532" b="4512"/>
          <a:stretch/>
        </p:blipFill>
        <p:spPr>
          <a:xfrm>
            <a:off x="1115616" y="2780928"/>
            <a:ext cx="6984776" cy="3688590"/>
          </a:xfrm>
          <a:prstGeom prst="rect">
            <a:avLst/>
          </a:prstGeom>
        </p:spPr>
      </p:pic>
    </p:spTree>
    <p:extLst>
      <p:ext uri="{BB962C8B-B14F-4D97-AF65-F5344CB8AC3E}">
        <p14:creationId xmlns:p14="http://schemas.microsoft.com/office/powerpoint/2010/main" val="9655357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334</TotalTime>
  <Words>366</Words>
  <Application>Microsoft Office PowerPoint</Application>
  <PresentationFormat>On-screen Show (4:3)</PresentationFormat>
  <Paragraphs>67</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Baskerville Old Face</vt:lpstr>
      <vt:lpstr>Calibri</vt:lpstr>
      <vt:lpstr>Comic Sans MS</vt:lpstr>
      <vt:lpstr>Franklin Gothic Book</vt:lpstr>
      <vt:lpstr>Perpetua</vt:lpstr>
      <vt:lpstr>Times New Roman</vt:lpstr>
      <vt:lpstr>Wingdings 2</vt:lpstr>
      <vt:lpstr>Equity</vt:lpstr>
      <vt:lpstr>21.01.21  LO- I can understand how dynamics are used within music. </vt:lpstr>
      <vt:lpstr>Match the definition to the element</vt:lpstr>
      <vt:lpstr>PowerPoint Presentation</vt:lpstr>
      <vt:lpstr>Our Genre of the week this week is Flamenco .  Listen to the selection of Flamenco music https://www.youtube.com/watch?v=wPJPmHSxKFc   Our song of the week for this week is "El Vito" by Embrujo Mestizo https://www.youtube.com/watch?v=TuHHUDnFSO0   Flamenco Dance is a style of spirited, rhythmical dance performed to flamenco music, often with castanets. Here is an example, https://www.youtube.com/watch?v=UQ8pzZH6b94  </vt:lpstr>
      <vt:lpstr>PowerPoint Presentation</vt:lpstr>
      <vt:lpstr>PowerPoint Presentation</vt:lpstr>
      <vt:lpstr>PowerPoint Presentation</vt:lpstr>
      <vt:lpstr>PowerPoint Presentation</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Match the definition to the key term</dc:title>
  <dc:creator>S McSweeney</dc:creator>
  <cp:lastModifiedBy>Katherine Lamb</cp:lastModifiedBy>
  <cp:revision>30</cp:revision>
  <dcterms:created xsi:type="dcterms:W3CDTF">2011-11-09T09:59:21Z</dcterms:created>
  <dcterms:modified xsi:type="dcterms:W3CDTF">2021-01-11T10:06:11Z</dcterms:modified>
</cp:coreProperties>
</file>