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4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1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5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6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6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2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4768-B5ED-4054-BA4B-CC865B4FA453}" type="datetimeFigureOut">
              <a:rPr lang="en-GB" smtClean="0"/>
              <a:t>03/01/2022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F2A4-8A10-4EE4-B834-96DEDDC5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4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IW8ZzY3xt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869" y="180592"/>
            <a:ext cx="8865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04.01.22</a:t>
            </a:r>
          </a:p>
          <a:p>
            <a:pPr algn="ctr"/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  <a:p>
            <a:pPr algn="ctr"/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4800" u="sng" dirty="0">
                <a:latin typeface="My Happy Ending" pitchFamily="2" charset="0"/>
                <a:ea typeface="My Happy Ending" pitchFamily="2" charset="0"/>
              </a:rPr>
              <a:t>understand what international trade is</a:t>
            </a:r>
            <a:r>
              <a:rPr lang="en-GB" sz="4800" u="sng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pPr algn="ctr"/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  <a:p>
            <a:pPr algn="ctr"/>
            <a:r>
              <a:rPr lang="en-GB" sz="4800" u="sng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International/ Global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94" y="3936682"/>
            <a:ext cx="3038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27" y="248586"/>
            <a:ext cx="377859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60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scale of trade</a:t>
            </a:r>
          </a:p>
          <a:p>
            <a:endParaRPr lang="en-GB" sz="54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46" y="1893433"/>
            <a:ext cx="8588124" cy="37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43859"/>
            <a:ext cx="10206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My Happy Ending" pitchFamily="2" charset="0"/>
                <a:ea typeface="My Happy Ending" pitchFamily="2" charset="0"/>
              </a:rPr>
              <a:t>Trade has occurred between people since the beginning of civilisation when people exchanged goods and skills within their community on a local scale. </a:t>
            </a:r>
          </a:p>
          <a:p>
            <a:endParaRPr lang="en-GB" sz="3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3200" dirty="0">
                <a:latin typeface="My Happy Ending" pitchFamily="2" charset="0"/>
                <a:ea typeface="My Happy Ending" pitchFamily="2" charset="0"/>
              </a:rPr>
              <a:t>Even in the Stone Ages people exchanged goods such as tools, clothing and food. </a:t>
            </a:r>
          </a:p>
          <a:p>
            <a:endParaRPr lang="en-GB" sz="32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3200" dirty="0">
                <a:latin typeface="My Happy Ending" pitchFamily="2" charset="0"/>
                <a:ea typeface="My Happy Ending" pitchFamily="2" charset="0"/>
              </a:rPr>
              <a:t>Trade only occurred on a local scale at this time. People had no contact with people from distant places.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138" y="0"/>
            <a:ext cx="35317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Trade in the past</a:t>
            </a:r>
          </a:p>
        </p:txBody>
      </p:sp>
    </p:spTree>
    <p:extLst>
      <p:ext uri="{BB962C8B-B14F-4D97-AF65-F5344CB8AC3E}">
        <p14:creationId xmlns:p14="http://schemas.microsoft.com/office/powerpoint/2010/main" val="375943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65" y="910045"/>
            <a:ext cx="8398630" cy="48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222" y="1296127"/>
            <a:ext cx="114343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My Happy Ending" pitchFamily="2" charset="0"/>
                <a:ea typeface="My Happy Ending" pitchFamily="2" charset="0"/>
              </a:rPr>
              <a:t>The scale of trade has increased through time and exchanges can now happen on a </a:t>
            </a:r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global scale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.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4400" dirty="0" smtClean="0">
                <a:latin typeface="My Happy Ending" pitchFamily="2" charset="0"/>
                <a:ea typeface="My Happy Ending" pitchFamily="2" charset="0"/>
              </a:rPr>
            </a:br>
            <a:endParaRPr lang="en-GB" sz="4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development of communication, technology and transport have enabled trade to be carried out on this scale.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934" y="187625"/>
            <a:ext cx="4054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How trade got ‘global’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40" y="4474981"/>
            <a:ext cx="42100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5" y="425270"/>
            <a:ext cx="114343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A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process called ‘</a:t>
            </a:r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globalisation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’ has occurred.</a:t>
            </a:r>
          </a:p>
          <a:p>
            <a:r>
              <a:rPr lang="en-GB" sz="4400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GB" sz="4400" dirty="0">
                <a:latin typeface="My Happy Ending" pitchFamily="2" charset="0"/>
                <a:ea typeface="My Happy Ending" pitchFamily="2" charset="0"/>
              </a:rPr>
              <a:t>Globalisation: process of the world’s countries becoming more connected as a result of international trade and cultural exchange. </a:t>
            </a: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400" dirty="0">
                <a:latin typeface="My Happy Ending" pitchFamily="2" charset="0"/>
                <a:ea typeface="My Happy Ending" pitchFamily="2" charset="0"/>
              </a:rPr>
              <a:t>Trade now happens on a larger scale (global) and at a faster pace than ever before. This means we can sell and have more access to larger range of products.</a:t>
            </a:r>
          </a:p>
        </p:txBody>
      </p:sp>
    </p:spTree>
    <p:extLst>
      <p:ext uri="{BB962C8B-B14F-4D97-AF65-F5344CB8AC3E}">
        <p14:creationId xmlns:p14="http://schemas.microsoft.com/office/powerpoint/2010/main" val="132760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5" y="425270"/>
            <a:ext cx="11434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What are the current top ten most traded items in the world?</a:t>
            </a:r>
          </a:p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 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35" y="1370822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Crude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Coffee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Natural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Brent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My Happy Ending" pitchFamily="2" charset="0"/>
                <a:ea typeface="My Happy Ending" pitchFamily="2" charset="0"/>
              </a:rPr>
              <a:t>Cotton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97" y="1594543"/>
            <a:ext cx="3571875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239" y="3879201"/>
            <a:ext cx="23241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267" y="3894714"/>
            <a:ext cx="2933700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606" y="1730023"/>
            <a:ext cx="23526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5" y="425270"/>
            <a:ext cx="114343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Crude oil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: supplies the modern world with our energy needs.</a:t>
            </a:r>
          </a:p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Coffee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: the world consumes 2.25 billion cups of coffee a day!</a:t>
            </a:r>
          </a:p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Natural gas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: used for everything, from cooking, to heating, to lighting our homes.</a:t>
            </a:r>
          </a:p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Gold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: used for currency and by investors.</a:t>
            </a:r>
          </a:p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Sugar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: traded in every country in the world, by 2030, the annual consumption of sugar will exceed 257 million tons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!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35" y="425270"/>
            <a:ext cx="1143435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My Happy Ending" pitchFamily="2" charset="0"/>
                <a:ea typeface="My Happy Ending" pitchFamily="2" charset="0"/>
              </a:rPr>
              <a:t>Lots of things in our homes and even in our classroom are from all over the world and imported to this country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 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400" i="1" dirty="0">
                <a:latin typeface="My Happy Ending" pitchFamily="2" charset="0"/>
                <a:ea typeface="My Happy Ending" pitchFamily="2" charset="0"/>
              </a:rPr>
              <a:t>Imported: (of goods or services) brought into a country from abroad for sale</a:t>
            </a:r>
            <a:r>
              <a:rPr lang="en-GB" sz="4400" i="1" dirty="0" smtClean="0">
                <a:latin typeface="My Happy Ending" pitchFamily="2" charset="0"/>
                <a:ea typeface="My Happy Ending" pitchFamily="2" charset="0"/>
              </a:rPr>
              <a:t>.</a:t>
            </a:r>
          </a:p>
          <a:p>
            <a:endParaRPr lang="en-GB" sz="4400" i="1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5400" dirty="0">
                <a:latin typeface="My Happy Ending" pitchFamily="2" charset="0"/>
                <a:ea typeface="My Happy Ending" pitchFamily="2" charset="0"/>
              </a:rPr>
              <a:t>Look at some of these examples and see where they were made...</a:t>
            </a:r>
          </a:p>
        </p:txBody>
      </p:sp>
    </p:spTree>
    <p:extLst>
      <p:ext uri="{BB962C8B-B14F-4D97-AF65-F5344CB8AC3E}">
        <p14:creationId xmlns:p14="http://schemas.microsoft.com/office/powerpoint/2010/main" val="84759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26" y="2755446"/>
            <a:ext cx="3533775" cy="352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428" y="19800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u="sng" dirty="0" smtClean="0">
                <a:latin typeface="My Happy Ending" pitchFamily="2" charset="0"/>
                <a:ea typeface="My Happy Ending" pitchFamily="2" charset="0"/>
              </a:rPr>
              <a:t>Task</a:t>
            </a:r>
          </a:p>
          <a:p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See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how many different things in the classroom you can find which were made in different counties. Complete the worksheet in your book. </a:t>
            </a:r>
          </a:p>
        </p:txBody>
      </p:sp>
    </p:spTree>
    <p:extLst>
      <p:ext uri="{BB962C8B-B14F-4D97-AF65-F5344CB8AC3E}">
        <p14:creationId xmlns:p14="http://schemas.microsoft.com/office/powerpoint/2010/main" val="207635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19" y="1362384"/>
            <a:ext cx="6579356" cy="39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5568" y="81896"/>
            <a:ext cx="6402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My Happy Ending" pitchFamily="2" charset="0"/>
                <a:ea typeface="My Happy Ending" pitchFamily="2" charset="0"/>
              </a:rPr>
              <a:t>Do you recognise these company logos?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568" y="1775981"/>
            <a:ext cx="3008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Lego is </a:t>
            </a:r>
            <a:r>
              <a:rPr lang="en-GB" sz="2400" dirty="0">
                <a:latin typeface="My Happy Ending" pitchFamily="2" charset="0"/>
                <a:ea typeface="My Happy Ending" pitchFamily="2" charset="0"/>
              </a:rPr>
              <a:t>a toy company.</a:t>
            </a:r>
          </a:p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It was founded in </a:t>
            </a:r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Denmark. The </a:t>
            </a:r>
            <a:r>
              <a:rPr lang="en-GB" sz="2400" dirty="0">
                <a:latin typeface="My Happy Ending" pitchFamily="2" charset="0"/>
                <a:ea typeface="My Happy Ending" pitchFamily="2" charset="0"/>
              </a:rPr>
              <a:t>Lego Group operates 138 retail stores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5123" y="4838002"/>
            <a:ext cx="4245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My Happy Ending" pitchFamily="2" charset="0"/>
                <a:ea typeface="My Happy Ending" pitchFamily="2" charset="0"/>
              </a:rPr>
              <a:t>Move the image to reveal the answers.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7530" y="1669262"/>
            <a:ext cx="239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Pringles headquarters are in the USA.</a:t>
            </a:r>
          </a:p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Pringles are enjoyed by people in countries all over the world.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42" y="1314715"/>
            <a:ext cx="2949187" cy="25224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46832" y="1669262"/>
            <a:ext cx="3031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Toyota is a Japanese company that manufactures cars. The headquarters are in Japan</a:t>
            </a:r>
          </a:p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but Toyota cars are produced, </a:t>
            </a:r>
          </a:p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sold, and bought all over the world.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48" y="1317786"/>
            <a:ext cx="2973160" cy="25194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2548" y="4453281"/>
            <a:ext cx="3413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 Happy Ending" pitchFamily="2" charset="0"/>
                <a:ea typeface="My Happy Ending" pitchFamily="2" charset="0"/>
              </a:rPr>
              <a:t>Apple Inc. is an electronics company based in California, USA. Apple has shops in </a:t>
            </a:r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many </a:t>
            </a:r>
            <a:r>
              <a:rPr lang="en-GB" sz="2400" dirty="0">
                <a:latin typeface="My Happy Ending" pitchFamily="2" charset="0"/>
                <a:ea typeface="My Happy Ending" pitchFamily="2" charset="0"/>
              </a:rPr>
              <a:t>countries and anyone in the world can by an Apple computer or </a:t>
            </a:r>
            <a:r>
              <a:rPr lang="en-GB" sz="2400" dirty="0" err="1" smtClean="0">
                <a:latin typeface="My Happy Ending" pitchFamily="2" charset="0"/>
                <a:ea typeface="My Happy Ending" pitchFamily="2" charset="0"/>
              </a:rPr>
              <a:t>Ipad</a:t>
            </a:r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2400" dirty="0" err="1" smtClean="0">
                <a:latin typeface="My Happy Ending" pitchFamily="2" charset="0"/>
                <a:ea typeface="My Happy Ending" pitchFamily="2" charset="0"/>
              </a:rPr>
              <a:t>etc</a:t>
            </a:r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2400" dirty="0">
                <a:latin typeface="My Happy Ending" pitchFamily="2" charset="0"/>
                <a:ea typeface="My Happy Ending" pitchFamily="2" charset="0"/>
              </a:rPr>
              <a:t>over the internet and have it delivered.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43" y="4337202"/>
            <a:ext cx="3439067" cy="2253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62" y="1012758"/>
            <a:ext cx="2908673" cy="30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30" y="74414"/>
            <a:ext cx="32608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My Happy Ending" pitchFamily="2" charset="0"/>
                <a:ea typeface="My Happy Ending" pitchFamily="2" charset="0"/>
              </a:rPr>
              <a:t>How about these?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94" y="1664315"/>
            <a:ext cx="4060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 Happy Ending" pitchFamily="2" charset="0"/>
                <a:ea typeface="My Happy Ending" pitchFamily="2" charset="0"/>
              </a:rPr>
              <a:t>Starbucks Coffee Company is based in Seattle, USA.</a:t>
            </a:r>
          </a:p>
          <a:p>
            <a:r>
              <a:rPr lang="en-GB" sz="2400" dirty="0">
                <a:latin typeface="My Happy Ending" pitchFamily="2" charset="0"/>
                <a:ea typeface="My Happy Ending" pitchFamily="2" charset="0"/>
              </a:rPr>
              <a:t>The coffee beans come from countries such as Costa Rica and are sold in coffee shops all over the world</a:t>
            </a:r>
            <a:r>
              <a:rPr lang="en-GB" dirty="0"/>
              <a:t>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65" y="1102247"/>
            <a:ext cx="3995472" cy="2618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6086" y="1172864"/>
            <a:ext cx="3596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My Happy Ending" pitchFamily="2" charset="0"/>
                <a:ea typeface="My Happy Ending" pitchFamily="2" charset="0"/>
              </a:rPr>
              <a:t>Shell is an oil and gas company. It is an English and Dutch company with its headquarters in the Netherlands.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086" y="489743"/>
            <a:ext cx="3533095" cy="2658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9057" y="4461556"/>
            <a:ext cx="2747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The Hello Kitty logo can be found on lots of items from notebooks to bags. The company Sanrio who makes these goods is a Japanese company.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57" y="4156505"/>
            <a:ext cx="3011489" cy="25490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55362" y="4386832"/>
            <a:ext cx="2554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 Happy Ending" pitchFamily="2" charset="0"/>
                <a:ea typeface="My Happy Ending" pitchFamily="2" charset="0"/>
              </a:rPr>
              <a:t>Lacoste is a French clothing company. Lacoste has stores worldwide and also sells goods online to countries all over the world.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83" y="3720398"/>
            <a:ext cx="4615916" cy="28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852" y="446037"/>
            <a:ext cx="102151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My Happy Ending" pitchFamily="2" charset="0"/>
                <a:ea typeface="My Happy Ending" pitchFamily="2" charset="0"/>
              </a:rPr>
              <a:t>Where are these goods sold?</a:t>
            </a: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Goods such as clothing, computers, drinks,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food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and toys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are made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by these </a:t>
            </a:r>
          </a:p>
          <a:p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companies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.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They sell these goods to people living in countries in all seven continents of the world. </a:t>
            </a: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They are sold on a </a:t>
            </a:r>
            <a:r>
              <a:rPr lang="en-GB" sz="36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global scale.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3600" dirty="0">
                <a:latin typeface="My Happy Ending" pitchFamily="2" charset="0"/>
                <a:ea typeface="My Happy Ending" pitchFamily="2" charset="0"/>
              </a:rPr>
              <a:t>A class of children in Australia, India, Sweden, North America, or China are as likely to recognise these logos as you are. </a:t>
            </a:r>
          </a:p>
        </p:txBody>
      </p:sp>
    </p:spTree>
    <p:extLst>
      <p:ext uri="{BB962C8B-B14F-4D97-AF65-F5344CB8AC3E}">
        <p14:creationId xmlns:p14="http://schemas.microsoft.com/office/powerpoint/2010/main" val="75449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60" y="239877"/>
            <a:ext cx="4908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Starbucks in Shanghai, China</a:t>
            </a:r>
            <a:endParaRPr lang="en-GB" sz="4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7" y="1486011"/>
            <a:ext cx="5341707" cy="3335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48601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Starbucks Coffee Company started in Seattle, USA.</a:t>
            </a:r>
          </a:p>
          <a:p>
            <a:endParaRPr lang="en-GB" sz="4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You can now buy Starbucks coffee in countries all over the world. 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60" y="239877"/>
            <a:ext cx="5224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IKEA in Saudi Arabia, Middle East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148601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IKEA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started in Sweden, Europe. </a:t>
            </a: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400" dirty="0">
                <a:latin typeface="My Happy Ending" pitchFamily="2" charset="0"/>
                <a:ea typeface="My Happy Ending" pitchFamily="2" charset="0"/>
              </a:rPr>
              <a:t>You can now buy IKEA furniture all over the world. </a:t>
            </a: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6" y="1486011"/>
            <a:ext cx="54959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8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6914" y="1825646"/>
            <a:ext cx="92310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Trade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is the </a:t>
            </a:r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buying and selling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of goods and services we want and need.</a:t>
            </a: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pPr algn="ctr"/>
            <a:r>
              <a:rPr lang="en-GB" sz="4400" dirty="0">
                <a:latin typeface="My Happy Ending" pitchFamily="2" charset="0"/>
                <a:ea typeface="My Happy Ending" pitchFamily="2" charset="0"/>
              </a:rPr>
              <a:t>Trade involves the </a:t>
            </a:r>
            <a:r>
              <a:rPr lang="en-GB" sz="4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exchange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 of goods or services in return for other goods or services or money.</a:t>
            </a: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27" y="248586"/>
            <a:ext cx="2803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What is trade?</a:t>
            </a:r>
          </a:p>
        </p:txBody>
      </p:sp>
    </p:spTree>
    <p:extLst>
      <p:ext uri="{BB962C8B-B14F-4D97-AF65-F5344CB8AC3E}">
        <p14:creationId xmlns:p14="http://schemas.microsoft.com/office/powerpoint/2010/main" val="132452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6914" y="1825646"/>
            <a:ext cx="92310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When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we think about trade as geographers we consider the </a:t>
            </a:r>
            <a:r>
              <a:rPr lang="en-GB" sz="4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scale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 of trade and think about how trade links places and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people.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  <a:p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27" y="248586"/>
            <a:ext cx="377859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60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scale of trade</a:t>
            </a:r>
          </a:p>
          <a:p>
            <a:endParaRPr lang="en-GB" sz="54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82" y="4626292"/>
            <a:ext cx="79819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776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 Happy Ending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Rochester</dc:creator>
  <cp:lastModifiedBy>Emily Rochester</cp:lastModifiedBy>
  <cp:revision>14</cp:revision>
  <dcterms:created xsi:type="dcterms:W3CDTF">2022-01-03T11:56:24Z</dcterms:created>
  <dcterms:modified xsi:type="dcterms:W3CDTF">2022-01-03T13:27:18Z</dcterms:modified>
</cp:coreProperties>
</file>