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1" r:id="rId4"/>
    <p:sldId id="274" r:id="rId5"/>
    <p:sldId id="273" r:id="rId6"/>
    <p:sldId id="275" r:id="rId7"/>
    <p:sldId id="276" r:id="rId8"/>
    <p:sldId id="278" r:id="rId9"/>
    <p:sldId id="277" r:id="rId10"/>
    <p:sldId id="280" r:id="rId11"/>
    <p:sldId id="283" r:id="rId12"/>
    <p:sldId id="289" r:id="rId13"/>
    <p:sldId id="284" r:id="rId14"/>
    <p:sldId id="288" r:id="rId15"/>
    <p:sldId id="287" r:id="rId16"/>
    <p:sldId id="286" r:id="rId17"/>
    <p:sldId id="285" r:id="rId18"/>
    <p:sldId id="29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09/01/2022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09/01/2022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09/01/2022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09/01/2022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u="sng" dirty="0" smtClean="0">
                <a:latin typeface="My Happy Ending" pitchFamily="2" charset="0"/>
                <a:ea typeface="My Happy Ending" pitchFamily="2" charset="0"/>
              </a:rPr>
              <a:t>Tuesday 11</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January 2022</a:t>
            </a:r>
          </a:p>
          <a:p>
            <a:pPr algn="l"/>
            <a:endParaRPr lang="en-GB" sz="6000" u="sng" dirty="0">
              <a:latin typeface="My Happy Ending" pitchFamily="2" charset="0"/>
              <a:ea typeface="My Happy Ending" pitchFamily="2" charset="0"/>
            </a:endParaRPr>
          </a:p>
          <a:p>
            <a:pPr algn="l"/>
            <a:r>
              <a:rPr lang="en-GB" sz="6000" u="sng" dirty="0" smtClean="0">
                <a:latin typeface="My Happy Ending" pitchFamily="2" charset="0"/>
                <a:ea typeface="My Happy Ending" pitchFamily="2" charset="0"/>
              </a:rPr>
              <a:t>LO</a:t>
            </a:r>
            <a:r>
              <a:rPr lang="en-GB" sz="6000" u="sng" dirty="0">
                <a:latin typeface="My Happy Ending" pitchFamily="2" charset="0"/>
                <a:ea typeface="My Happy Ending" pitchFamily="2" charset="0"/>
              </a:rPr>
              <a:t>: To </a:t>
            </a:r>
            <a:r>
              <a:rPr lang="en-GB" sz="6000" u="sng" dirty="0" smtClean="0">
                <a:latin typeface="My Happy Ending" pitchFamily="2" charset="0"/>
                <a:ea typeface="My Happy Ending" pitchFamily="2" charset="0"/>
              </a:rPr>
              <a:t>co-create a toolkit for suspense</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Yesterday we learnt about Show Don’t Tell. What other techniques do writers use to create suspense? </a:t>
            </a:r>
          </a:p>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Which parts of the story make you feel excited or nervous about what is going to happen?</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9644661" y="4794307"/>
            <a:ext cx="1484893" cy="1480103"/>
          </a:xfrm>
          <a:prstGeom prst="rect">
            <a:avLst/>
          </a:prstGeom>
        </p:spPr>
      </p:pic>
    </p:spTree>
    <p:extLst>
      <p:ext uri="{BB962C8B-B14F-4D97-AF65-F5344CB8AC3E}">
        <p14:creationId xmlns:p14="http://schemas.microsoft.com/office/powerpoint/2010/main" val="1499211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fontScale="92500" lnSpcReduction="10000"/>
          </a:bodyPr>
          <a:lstStyle/>
          <a:p>
            <a:pPr algn="l"/>
            <a:r>
              <a:rPr lang="en-GB" sz="6000" dirty="0" smtClean="0">
                <a:latin typeface="My Happy Ending" pitchFamily="2" charset="0"/>
                <a:ea typeface="My Happy Ending" pitchFamily="2" charset="0"/>
              </a:rPr>
              <a:t>Let’s collect some ideas…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Now let’s see if we can find some of these techniques in the text. </a:t>
            </a:r>
            <a:r>
              <a:rPr lang="en-GB" sz="6000" dirty="0" smtClean="0">
                <a:latin typeface="My Happy Ending" pitchFamily="2" charset="0"/>
                <a:ea typeface="My Happy Ending" pitchFamily="2" charset="0"/>
              </a:rPr>
              <a:t>You could highlight them with different colours as you go. </a:t>
            </a:r>
          </a:p>
          <a:p>
            <a:pPr algn="l"/>
            <a:r>
              <a:rPr lang="en-GB" sz="6000" dirty="0" smtClean="0">
                <a:latin typeface="My Happy Ending" pitchFamily="2" charset="0"/>
                <a:ea typeface="My Happy Ending" pitchFamily="2" charset="0"/>
              </a:rPr>
              <a:t>Can </a:t>
            </a:r>
            <a:r>
              <a:rPr lang="en-GB" sz="6000" dirty="0" smtClean="0">
                <a:latin typeface="My Happy Ending" pitchFamily="2" charset="0"/>
                <a:ea typeface="My Happy Ending" pitchFamily="2" charset="0"/>
              </a:rPr>
              <a:t>you find…</a:t>
            </a:r>
            <a:endParaRPr lang="en-GB" dirty="0"/>
          </a:p>
        </p:txBody>
      </p:sp>
    </p:spTree>
    <p:extLst>
      <p:ext uri="{BB962C8B-B14F-4D97-AF65-F5344CB8AC3E}">
        <p14:creationId xmlns:p14="http://schemas.microsoft.com/office/powerpoint/2010/main" val="2415750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a:bodyPr>
          <a:lstStyle/>
          <a:p>
            <a:pPr marL="857250" indent="-857250" algn="l">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Show </a:t>
            </a:r>
            <a:r>
              <a:rPr lang="en-GB" sz="6000" dirty="0">
                <a:latin typeface="My Happy Ending" pitchFamily="2" charset="0"/>
                <a:ea typeface="My Happy Ending" pitchFamily="2" charset="0"/>
                <a:cs typeface="Times New Roman" panose="02020603050405020304" pitchFamily="18" charset="0"/>
              </a:rPr>
              <a:t>don’t tell – Showing how a character feels by their actions </a:t>
            </a:r>
            <a:endParaRPr lang="en-GB" sz="6000" dirty="0" smtClean="0">
              <a:latin typeface="My Happy Ending" pitchFamily="2" charset="0"/>
              <a:ea typeface="My Happy Ending" pitchFamily="2" charset="0"/>
              <a:cs typeface="Times New Roman" panose="02020603050405020304" pitchFamily="18" charset="0"/>
            </a:endParaRPr>
          </a:p>
          <a:p>
            <a:pPr algn="l"/>
            <a:endParaRPr lang="en-GB" sz="6000" dirty="0">
              <a:solidFill>
                <a:srgbClr val="0070C0"/>
              </a:solidFill>
              <a:latin typeface="My Happy Ending" pitchFamily="2" charset="0"/>
              <a:ea typeface="My Happy Ending" pitchFamily="2" charset="0"/>
              <a:cs typeface="Times New Roman" panose="02020603050405020304" pitchFamily="18" charset="0"/>
            </a:endParaRPr>
          </a:p>
          <a:p>
            <a:pPr algn="l"/>
            <a:r>
              <a:rPr lang="en-GB" sz="6000" dirty="0" smtClean="0">
                <a:solidFill>
                  <a:srgbClr val="0070C0"/>
                </a:solidFill>
                <a:latin typeface="My Happy Ending" pitchFamily="2" charset="0"/>
                <a:ea typeface="My Happy Ending" pitchFamily="2" charset="0"/>
                <a:cs typeface="Times New Roman" panose="02020603050405020304" pitchFamily="18" charset="0"/>
              </a:rPr>
              <a:t>Rahul’s </a:t>
            </a:r>
            <a:r>
              <a:rPr lang="en-GB" sz="6000" dirty="0">
                <a:solidFill>
                  <a:srgbClr val="0070C0"/>
                </a:solidFill>
                <a:latin typeface="My Happy Ending" pitchFamily="2" charset="0"/>
                <a:ea typeface="My Happy Ending" pitchFamily="2" charset="0"/>
                <a:cs typeface="Times New Roman" panose="02020603050405020304" pitchFamily="18" charset="0"/>
              </a:rPr>
              <a:t>heart pounded.</a:t>
            </a:r>
            <a:endParaRPr lang="en-GB" sz="6000" dirty="0">
              <a:latin typeface="My Happy Ending" pitchFamily="2" charset="0"/>
              <a:ea typeface="My Happy Ending" pitchFamily="2" charset="0"/>
              <a:cs typeface="Times New Roman" panose="02020603050405020304" pitchFamily="18" charset="0"/>
            </a:endParaRPr>
          </a:p>
          <a:p>
            <a:pPr marL="457200">
              <a:lnSpc>
                <a:spcPct val="107000"/>
              </a:lnSpc>
              <a:spcAft>
                <a:spcPts val="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354479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a:bodyPr>
          <a:lstStyle/>
          <a:p>
            <a:pPr marL="1314450" indent="-857250" algn="l">
              <a:lnSpc>
                <a:spcPct val="107000"/>
              </a:lnSpc>
              <a:spcAft>
                <a:spcPts val="0"/>
              </a:spcAft>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Threatening </a:t>
            </a:r>
            <a:r>
              <a:rPr lang="en-GB" sz="6000" dirty="0">
                <a:latin typeface="My Happy Ending" pitchFamily="2" charset="0"/>
                <a:ea typeface="My Happy Ending" pitchFamily="2" charset="0"/>
                <a:cs typeface="Times New Roman" panose="02020603050405020304" pitchFamily="18" charset="0"/>
              </a:rPr>
              <a:t>noises </a:t>
            </a:r>
            <a:endParaRPr lang="en-GB" sz="6000" dirty="0" smtClean="0">
              <a:latin typeface="My Happy Ending" pitchFamily="2" charset="0"/>
              <a:ea typeface="My Happy Ending" pitchFamily="2" charset="0"/>
              <a:cs typeface="Times New Roman" panose="02020603050405020304" pitchFamily="18" charset="0"/>
            </a:endParaRPr>
          </a:p>
          <a:p>
            <a:pPr marL="457200" algn="l">
              <a:lnSpc>
                <a:spcPct val="107000"/>
              </a:lnSpc>
              <a:spcAft>
                <a:spcPts val="0"/>
              </a:spcAft>
            </a:pPr>
            <a:endParaRPr lang="en-GB" sz="6000" dirty="0">
              <a:latin typeface="My Happy Ending" pitchFamily="2" charset="0"/>
              <a:ea typeface="My Happy Ending" pitchFamily="2" charset="0"/>
              <a:cs typeface="Times New Roman" panose="02020603050405020304" pitchFamily="18" charset="0"/>
            </a:endParaRPr>
          </a:p>
          <a:p>
            <a:pPr marL="457200" algn="l">
              <a:lnSpc>
                <a:spcPct val="107000"/>
              </a:lnSpc>
              <a:spcAft>
                <a:spcPts val="0"/>
              </a:spcAft>
            </a:pPr>
            <a:r>
              <a:rPr lang="en-GB" sz="6000" dirty="0" smtClean="0">
                <a:solidFill>
                  <a:srgbClr val="0070C0"/>
                </a:solidFill>
                <a:latin typeface="My Happy Ending" pitchFamily="2" charset="0"/>
                <a:ea typeface="My Happy Ending" pitchFamily="2" charset="0"/>
                <a:cs typeface="Times New Roman" panose="02020603050405020304" pitchFamily="18" charset="0"/>
              </a:rPr>
              <a:t>the </a:t>
            </a:r>
            <a:r>
              <a:rPr lang="en-GB" sz="6000" dirty="0">
                <a:solidFill>
                  <a:srgbClr val="0070C0"/>
                </a:solidFill>
                <a:latin typeface="My Happy Ending" pitchFamily="2" charset="0"/>
                <a:ea typeface="My Happy Ending" pitchFamily="2" charset="0"/>
                <a:cs typeface="Times New Roman" panose="02020603050405020304" pitchFamily="18" charset="0"/>
              </a:rPr>
              <a:t>dog growled</a:t>
            </a:r>
            <a:endParaRPr lang="en-GB" sz="6000" dirty="0">
              <a:latin typeface="My Happy Ending" pitchFamily="2" charset="0"/>
              <a:ea typeface="My Happy Ending" pitchFamily="2" charset="0"/>
              <a:cs typeface="Times New Roman" panose="02020603050405020304" pitchFamily="18" charset="0"/>
            </a:endParaRPr>
          </a:p>
          <a:p>
            <a:pPr marL="457200">
              <a:lnSpc>
                <a:spcPct val="107000"/>
              </a:lnSpc>
              <a:spcAft>
                <a:spcPts val="0"/>
              </a:spcAft>
            </a:pPr>
            <a:r>
              <a:rPr lang="en-GB" dirty="0">
                <a:latin typeface="Comic Sans MS" panose="030F0702030302020204" pitchFamily="66"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210176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fontScale="85000" lnSpcReduction="20000"/>
          </a:bodyPr>
          <a:lstStyle/>
          <a:p>
            <a:pPr marL="857250" lvl="0" indent="-857250" algn="l">
              <a:lnSpc>
                <a:spcPct val="107000"/>
              </a:lnSpc>
              <a:spcAft>
                <a:spcPts val="0"/>
              </a:spcAft>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Saying </a:t>
            </a:r>
            <a:r>
              <a:rPr lang="en-GB" sz="6000" dirty="0">
                <a:latin typeface="My Happy Ending" pitchFamily="2" charset="0"/>
                <a:ea typeface="My Happy Ending" pitchFamily="2" charset="0"/>
                <a:cs typeface="Times New Roman" panose="02020603050405020304" pitchFamily="18" charset="0"/>
              </a:rPr>
              <a:t>what the character sees, hears or feels to describe the scary </a:t>
            </a:r>
            <a:r>
              <a:rPr lang="en-GB" sz="6000" dirty="0" smtClean="0">
                <a:latin typeface="My Happy Ending" pitchFamily="2" charset="0"/>
                <a:ea typeface="My Happy Ending" pitchFamily="2" charset="0"/>
                <a:cs typeface="Times New Roman" panose="02020603050405020304" pitchFamily="18" charset="0"/>
              </a:rPr>
              <a:t>creature</a:t>
            </a:r>
          </a:p>
          <a:p>
            <a:pPr lvl="0" algn="l">
              <a:lnSpc>
                <a:spcPct val="107000"/>
              </a:lnSpc>
              <a:spcAft>
                <a:spcPts val="0"/>
              </a:spcAft>
            </a:pPr>
            <a:r>
              <a:rPr lang="en-GB" sz="6000" dirty="0" smtClean="0">
                <a:solidFill>
                  <a:srgbClr val="0070C0"/>
                </a:solidFill>
                <a:latin typeface="My Happy Ending" pitchFamily="2" charset="0"/>
                <a:ea typeface="My Happy Ending" pitchFamily="2" charset="0"/>
                <a:cs typeface="Times New Roman" panose="02020603050405020304" pitchFamily="18" charset="0"/>
              </a:rPr>
              <a:t>It </a:t>
            </a:r>
            <a:r>
              <a:rPr lang="en-GB" sz="6000" dirty="0">
                <a:solidFill>
                  <a:srgbClr val="0070C0"/>
                </a:solidFill>
                <a:latin typeface="My Happy Ending" pitchFamily="2" charset="0"/>
                <a:ea typeface="My Happy Ending" pitchFamily="2" charset="0"/>
                <a:cs typeface="Times New Roman" panose="02020603050405020304" pitchFamily="18" charset="0"/>
              </a:rPr>
              <a:t>padded closer and closer, growling menacingly. They could see its white teeth, smell its damp hair and feel its hot meaty breath. </a:t>
            </a:r>
            <a:endParaRPr lang="en-GB" sz="6000" dirty="0">
              <a:latin typeface="My Happy Ending" pitchFamily="2" charset="0"/>
              <a:ea typeface="My Happy Ending" pitchFamily="2" charset="0"/>
              <a:cs typeface="Times New Roman" panose="02020603050405020304" pitchFamily="18" charset="0"/>
            </a:endParaRPr>
          </a:p>
          <a:p>
            <a:pPr marL="457200" algn="l">
              <a:lnSpc>
                <a:spcPct val="107000"/>
              </a:lnSpc>
              <a:spcAft>
                <a:spcPts val="0"/>
              </a:spcAft>
            </a:pPr>
            <a:r>
              <a:rPr lang="en-GB" sz="6000" dirty="0">
                <a:latin typeface="My Happy Ending" pitchFamily="2" charset="0"/>
                <a:ea typeface="My Happy Ending" pitchFamily="2" charset="0"/>
                <a:cs typeface="Times New Roman" panose="02020603050405020304" pitchFamily="18" charset="0"/>
              </a:rPr>
              <a:t> </a:t>
            </a:r>
          </a:p>
          <a:p>
            <a:pPr algn="l"/>
            <a:endParaRPr lang="en-GB" dirty="0"/>
          </a:p>
        </p:txBody>
      </p:sp>
    </p:spTree>
    <p:extLst>
      <p:ext uri="{BB962C8B-B14F-4D97-AF65-F5344CB8AC3E}">
        <p14:creationId xmlns:p14="http://schemas.microsoft.com/office/powerpoint/2010/main" val="317945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a:bodyPr>
          <a:lstStyle/>
          <a:p>
            <a:pPr marL="857250" lvl="0" indent="-857250" algn="l">
              <a:lnSpc>
                <a:spcPct val="107000"/>
              </a:lnSpc>
              <a:spcAft>
                <a:spcPts val="0"/>
              </a:spcAft>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Speech </a:t>
            </a:r>
            <a:r>
              <a:rPr lang="en-GB" sz="6000" dirty="0">
                <a:latin typeface="My Happy Ending" pitchFamily="2" charset="0"/>
                <a:ea typeface="My Happy Ending" pitchFamily="2" charset="0"/>
                <a:cs typeface="Times New Roman" panose="02020603050405020304" pitchFamily="18" charset="0"/>
              </a:rPr>
              <a:t>to take the characters to the next </a:t>
            </a:r>
            <a:r>
              <a:rPr lang="en-GB" sz="6000" dirty="0" smtClean="0">
                <a:latin typeface="My Happy Ending" pitchFamily="2" charset="0"/>
                <a:ea typeface="My Happy Ending" pitchFamily="2" charset="0"/>
                <a:cs typeface="Times New Roman" panose="02020603050405020304" pitchFamily="18" charset="0"/>
              </a:rPr>
              <a:t>place</a:t>
            </a:r>
          </a:p>
          <a:p>
            <a:pPr lvl="0" algn="l">
              <a:lnSpc>
                <a:spcPct val="107000"/>
              </a:lnSpc>
              <a:spcAft>
                <a:spcPts val="0"/>
              </a:spcAft>
            </a:pPr>
            <a:r>
              <a:rPr lang="en-GB" sz="6000" dirty="0" smtClean="0">
                <a:solidFill>
                  <a:srgbClr val="0070C0"/>
                </a:solidFill>
                <a:latin typeface="My Happy Ending" pitchFamily="2" charset="0"/>
                <a:ea typeface="My Happy Ending" pitchFamily="2" charset="0"/>
                <a:cs typeface="Times New Roman" panose="02020603050405020304" pitchFamily="18" charset="0"/>
              </a:rPr>
              <a:t>“Quick</a:t>
            </a:r>
            <a:r>
              <a:rPr lang="en-GB" sz="6000" dirty="0">
                <a:solidFill>
                  <a:srgbClr val="0070C0"/>
                </a:solidFill>
                <a:latin typeface="My Happy Ending" pitchFamily="2" charset="0"/>
                <a:ea typeface="My Happy Ending" pitchFamily="2" charset="0"/>
                <a:cs typeface="Times New Roman" panose="02020603050405020304" pitchFamily="18" charset="0"/>
              </a:rPr>
              <a:t>! Let’s hide in here,”</a:t>
            </a:r>
            <a:endParaRPr lang="en-GB" sz="6000" dirty="0">
              <a:latin typeface="My Happy Ending" pitchFamily="2" charset="0"/>
              <a:ea typeface="My Happy Ending" pitchFamily="2" charset="0"/>
              <a:cs typeface="Times New Roman" panose="02020603050405020304" pitchFamily="18" charset="0"/>
            </a:endParaRPr>
          </a:p>
          <a:p>
            <a:pPr marL="457200" algn="l">
              <a:lnSpc>
                <a:spcPct val="107000"/>
              </a:lnSpc>
              <a:spcAft>
                <a:spcPts val="0"/>
              </a:spcAft>
            </a:pPr>
            <a:r>
              <a:rPr lang="en-GB" sz="6000" dirty="0">
                <a:solidFill>
                  <a:srgbClr val="0070C0"/>
                </a:solidFill>
                <a:latin typeface="My Happy Ending" pitchFamily="2" charset="0"/>
                <a:ea typeface="My Happy Ending" pitchFamily="2" charset="0"/>
                <a:cs typeface="Times New Roman" panose="02020603050405020304" pitchFamily="18" charset="0"/>
              </a:rPr>
              <a:t> </a:t>
            </a:r>
            <a:endParaRPr lang="en-GB" sz="6000" dirty="0">
              <a:latin typeface="My Happy Ending" pitchFamily="2" charset="0"/>
              <a:ea typeface="My Happy Ending" pitchFamily="2"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114687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a:bodyPr>
          <a:lstStyle/>
          <a:p>
            <a:pPr marL="1314450" indent="-857250" algn="l">
              <a:lnSpc>
                <a:spcPct val="107000"/>
              </a:lnSpc>
              <a:spcAft>
                <a:spcPts val="0"/>
              </a:spcAft>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Questions </a:t>
            </a:r>
            <a:r>
              <a:rPr lang="en-GB" sz="6000" dirty="0">
                <a:latin typeface="My Happy Ending" pitchFamily="2" charset="0"/>
                <a:ea typeface="My Happy Ending" pitchFamily="2" charset="0"/>
                <a:cs typeface="Times New Roman" panose="02020603050405020304" pitchFamily="18" charset="0"/>
              </a:rPr>
              <a:t>that make the reader </a:t>
            </a:r>
            <a:r>
              <a:rPr lang="en-GB" sz="6000" dirty="0" smtClean="0">
                <a:latin typeface="My Happy Ending" pitchFamily="2" charset="0"/>
                <a:ea typeface="My Happy Ending" pitchFamily="2" charset="0"/>
                <a:cs typeface="Times New Roman" panose="02020603050405020304" pitchFamily="18" charset="0"/>
              </a:rPr>
              <a:t>think</a:t>
            </a:r>
          </a:p>
          <a:p>
            <a:pPr marL="457200" algn="l">
              <a:lnSpc>
                <a:spcPct val="107000"/>
              </a:lnSpc>
              <a:spcAft>
                <a:spcPts val="0"/>
              </a:spcAft>
            </a:pPr>
            <a:endParaRPr lang="en-GB" sz="6000" dirty="0">
              <a:solidFill>
                <a:srgbClr val="0070C0"/>
              </a:solidFill>
              <a:latin typeface="My Happy Ending" pitchFamily="2" charset="0"/>
              <a:ea typeface="My Happy Ending" pitchFamily="2" charset="0"/>
              <a:cs typeface="Times New Roman" panose="02020603050405020304" pitchFamily="18" charset="0"/>
            </a:endParaRPr>
          </a:p>
          <a:p>
            <a:pPr marL="457200" algn="l">
              <a:lnSpc>
                <a:spcPct val="107000"/>
              </a:lnSpc>
              <a:spcAft>
                <a:spcPts val="0"/>
              </a:spcAft>
            </a:pPr>
            <a:r>
              <a:rPr lang="en-GB" sz="6000" dirty="0" smtClean="0">
                <a:solidFill>
                  <a:srgbClr val="0070C0"/>
                </a:solidFill>
                <a:latin typeface="My Happy Ending" pitchFamily="2" charset="0"/>
                <a:ea typeface="My Happy Ending" pitchFamily="2" charset="0"/>
                <a:cs typeface="Times New Roman" panose="02020603050405020304" pitchFamily="18" charset="0"/>
              </a:rPr>
              <a:t>What </a:t>
            </a:r>
            <a:r>
              <a:rPr lang="en-GB" sz="6000" dirty="0">
                <a:solidFill>
                  <a:srgbClr val="0070C0"/>
                </a:solidFill>
                <a:latin typeface="My Happy Ending" pitchFamily="2" charset="0"/>
                <a:ea typeface="My Happy Ending" pitchFamily="2" charset="0"/>
                <a:cs typeface="Times New Roman" panose="02020603050405020304" pitchFamily="18" charset="0"/>
              </a:rPr>
              <a:t>was inside?</a:t>
            </a:r>
            <a:endParaRPr lang="en-GB" sz="6000" dirty="0">
              <a:latin typeface="My Happy Ending" pitchFamily="2" charset="0"/>
              <a:ea typeface="My Happy Ending" pitchFamily="2" charset="0"/>
              <a:cs typeface="Times New Roman" panose="02020603050405020304" pitchFamily="18" charset="0"/>
            </a:endParaRPr>
          </a:p>
          <a:p>
            <a:pPr marL="457200">
              <a:lnSpc>
                <a:spcPct val="107000"/>
              </a:lnSpc>
              <a:spcAft>
                <a:spcPts val="0"/>
              </a:spcAft>
            </a:pPr>
            <a:r>
              <a:rPr lang="en-GB"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108479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Autofit/>
          </a:bodyPr>
          <a:lstStyle/>
          <a:p>
            <a:pPr marL="857250" lvl="0" indent="-857250" algn="l">
              <a:lnSpc>
                <a:spcPct val="107000"/>
              </a:lnSpc>
              <a:spcAft>
                <a:spcPts val="800"/>
              </a:spcAft>
              <a:buFont typeface="Arial" panose="020B0604020202020204" pitchFamily="34" charset="0"/>
              <a:buChar char="•"/>
            </a:pPr>
            <a:r>
              <a:rPr lang="en-GB" sz="6000" dirty="0" smtClean="0">
                <a:latin typeface="My Happy Ending" pitchFamily="2" charset="0"/>
                <a:ea typeface="My Happy Ending" pitchFamily="2" charset="0"/>
                <a:cs typeface="Times New Roman" panose="02020603050405020304" pitchFamily="18" charset="0"/>
              </a:rPr>
              <a:t>Empty </a:t>
            </a:r>
            <a:r>
              <a:rPr lang="en-GB" sz="6000" dirty="0">
                <a:latin typeface="My Happy Ending" pitchFamily="2" charset="0"/>
                <a:ea typeface="My Happy Ending" pitchFamily="2" charset="0"/>
                <a:cs typeface="Times New Roman" panose="02020603050405020304" pitchFamily="18" charset="0"/>
              </a:rPr>
              <a:t>words e.g. </a:t>
            </a: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r>
              <a:rPr lang="en-GB" sz="6000" dirty="0" smtClean="0">
                <a:solidFill>
                  <a:srgbClr val="0070C0"/>
                </a:solidFill>
                <a:latin typeface="My Happy Ending" pitchFamily="2" charset="0"/>
                <a:ea typeface="My Happy Ending" pitchFamily="2" charset="0"/>
                <a:cs typeface="Times New Roman" panose="02020603050405020304" pitchFamily="18" charset="0"/>
              </a:rPr>
              <a:t>something</a:t>
            </a:r>
            <a:r>
              <a:rPr lang="en-GB" sz="6000" dirty="0">
                <a:solidFill>
                  <a:srgbClr val="0070C0"/>
                </a:solidFill>
                <a:latin typeface="My Happy Ending" pitchFamily="2" charset="0"/>
                <a:ea typeface="My Happy Ending" pitchFamily="2" charset="0"/>
                <a:cs typeface="Times New Roman" panose="02020603050405020304" pitchFamily="18" charset="0"/>
              </a:rPr>
              <a:t>, someone</a:t>
            </a:r>
            <a:endParaRPr lang="en-GB" sz="60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325020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Autofit/>
          </a:bodyPr>
          <a:lstStyle/>
          <a:p>
            <a:pPr lvl="0"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Can you choose 3 of these features and write a your own sentence for each one?</a:t>
            </a: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3608570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What is </a:t>
            </a:r>
            <a:r>
              <a:rPr lang="en-GB" sz="6000" dirty="0" smtClean="0">
                <a:solidFill>
                  <a:srgbClr val="FF0000"/>
                </a:solidFill>
                <a:latin typeface="My Happy Ending" pitchFamily="2" charset="0"/>
                <a:ea typeface="My Happy Ending" pitchFamily="2" charset="0"/>
                <a:cs typeface="Times New Roman" panose="02020603050405020304" pitchFamily="18" charset="0"/>
              </a:rPr>
              <a:t>suspense</a:t>
            </a:r>
            <a:r>
              <a:rPr lang="en-GB" sz="6000" dirty="0" smtClean="0">
                <a:latin typeface="My Happy Ending" pitchFamily="2" charset="0"/>
                <a:ea typeface="My Happy Ending" pitchFamily="2" charset="0"/>
                <a:cs typeface="Times New Roman" panose="02020603050405020304" pitchFamily="18" charset="0"/>
              </a:rPr>
              <a:t>?</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1580606" y="1720474"/>
            <a:ext cx="8961120" cy="3390694"/>
          </a:xfrm>
          <a:prstGeom prst="rect">
            <a:avLst/>
          </a:prstGeom>
        </p:spPr>
      </p:pic>
    </p:spTree>
    <p:extLst>
      <p:ext uri="{BB962C8B-B14F-4D97-AF65-F5344CB8AC3E}">
        <p14:creationId xmlns:p14="http://schemas.microsoft.com/office/powerpoint/2010/main" val="30830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lstStyle/>
          <a:p>
            <a:pPr algn="l"/>
            <a:r>
              <a:rPr lang="en-GB" sz="6000" dirty="0" smtClean="0">
                <a:latin typeface="My Happy Ending" pitchFamily="2" charset="0"/>
                <a:ea typeface="My Happy Ending" pitchFamily="2" charset="0"/>
              </a:rPr>
              <a:t>First, let’s say our story out loud with actions.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As you do this, notice which parts of the story make you feel excited or nervous about what might happen.</a:t>
            </a:r>
            <a:endParaRPr lang="en-GB" dirty="0"/>
          </a:p>
        </p:txBody>
      </p:sp>
    </p:spTree>
    <p:extLst>
      <p:ext uri="{BB962C8B-B14F-4D97-AF65-F5344CB8AC3E}">
        <p14:creationId xmlns:p14="http://schemas.microsoft.com/office/powerpoint/2010/main" val="371365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TotalTime>
  <Words>673</Words>
  <Application>Microsoft Office PowerPoint</Application>
  <PresentationFormat>Widescreen</PresentationFormat>
  <Paragraphs>56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Comic Sans MS</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127</cp:revision>
  <dcterms:created xsi:type="dcterms:W3CDTF">2021-09-04T12:09:25Z</dcterms:created>
  <dcterms:modified xsi:type="dcterms:W3CDTF">2022-01-09T10:20:09Z</dcterms:modified>
</cp:coreProperties>
</file>