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2" r:id="rId3"/>
    <p:sldId id="281" r:id="rId4"/>
    <p:sldId id="274" r:id="rId5"/>
    <p:sldId id="273" r:id="rId6"/>
    <p:sldId id="275" r:id="rId7"/>
    <p:sldId id="276" r:id="rId8"/>
    <p:sldId id="278" r:id="rId9"/>
    <p:sldId id="277" r:id="rId10"/>
    <p:sldId id="280" r:id="rId11"/>
    <p:sldId id="283" r:id="rId12"/>
    <p:sldId id="289" r:id="rId13"/>
    <p:sldId id="284" r:id="rId14"/>
    <p:sldId id="288" r:id="rId15"/>
    <p:sldId id="287" r:id="rId16"/>
    <p:sldId id="286" r:id="rId17"/>
    <p:sldId id="285" r:id="rId18"/>
    <p:sldId id="290"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E4B4"/>
    <a:srgbClr val="2BC57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5486A4E8-0EEF-43D9-AE8A-2C241B873393}" type="datetimeFigureOut">
              <a:rPr lang="en-GB" smtClean="0"/>
              <a:t>09/01/2022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324E0A-9626-40A4-8975-48AA2B10FF1C}" type="slidenum">
              <a:rPr lang="en-GB" smtClean="0"/>
              <a:t>‹#›</a:t>
            </a:fld>
            <a:endParaRPr lang="en-GB"/>
          </a:p>
        </p:txBody>
      </p:sp>
    </p:spTree>
    <p:extLst>
      <p:ext uri="{BB962C8B-B14F-4D97-AF65-F5344CB8AC3E}">
        <p14:creationId xmlns:p14="http://schemas.microsoft.com/office/powerpoint/2010/main" val="41382821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486A4E8-0EEF-43D9-AE8A-2C241B873393}" type="datetimeFigureOut">
              <a:rPr lang="en-GB" smtClean="0"/>
              <a:t>09/01/2022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324E0A-9626-40A4-8975-48AA2B10FF1C}" type="slidenum">
              <a:rPr lang="en-GB" smtClean="0"/>
              <a:t>‹#›</a:t>
            </a:fld>
            <a:endParaRPr lang="en-GB"/>
          </a:p>
        </p:txBody>
      </p:sp>
    </p:spTree>
    <p:extLst>
      <p:ext uri="{BB962C8B-B14F-4D97-AF65-F5344CB8AC3E}">
        <p14:creationId xmlns:p14="http://schemas.microsoft.com/office/powerpoint/2010/main" val="1434975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486A4E8-0EEF-43D9-AE8A-2C241B873393}" type="datetimeFigureOut">
              <a:rPr lang="en-GB" smtClean="0"/>
              <a:t>09/01/2022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324E0A-9626-40A4-8975-48AA2B10FF1C}" type="slidenum">
              <a:rPr lang="en-GB" smtClean="0"/>
              <a:t>‹#›</a:t>
            </a:fld>
            <a:endParaRPr lang="en-GB"/>
          </a:p>
        </p:txBody>
      </p:sp>
    </p:spTree>
    <p:extLst>
      <p:ext uri="{BB962C8B-B14F-4D97-AF65-F5344CB8AC3E}">
        <p14:creationId xmlns:p14="http://schemas.microsoft.com/office/powerpoint/2010/main" val="2444023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486A4E8-0EEF-43D9-AE8A-2C241B873393}" type="datetimeFigureOut">
              <a:rPr lang="en-GB" smtClean="0"/>
              <a:t>09/01/2022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324E0A-9626-40A4-8975-48AA2B10FF1C}" type="slidenum">
              <a:rPr lang="en-GB" smtClean="0"/>
              <a:t>‹#›</a:t>
            </a:fld>
            <a:endParaRPr lang="en-GB"/>
          </a:p>
        </p:txBody>
      </p:sp>
    </p:spTree>
    <p:extLst>
      <p:ext uri="{BB962C8B-B14F-4D97-AF65-F5344CB8AC3E}">
        <p14:creationId xmlns:p14="http://schemas.microsoft.com/office/powerpoint/2010/main" val="3352088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486A4E8-0EEF-43D9-AE8A-2C241B873393}" type="datetimeFigureOut">
              <a:rPr lang="en-GB" smtClean="0"/>
              <a:t>09/01/2022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324E0A-9626-40A4-8975-48AA2B10FF1C}" type="slidenum">
              <a:rPr lang="en-GB" smtClean="0"/>
              <a:t>‹#›</a:t>
            </a:fld>
            <a:endParaRPr lang="en-GB"/>
          </a:p>
        </p:txBody>
      </p:sp>
    </p:spTree>
    <p:extLst>
      <p:ext uri="{BB962C8B-B14F-4D97-AF65-F5344CB8AC3E}">
        <p14:creationId xmlns:p14="http://schemas.microsoft.com/office/powerpoint/2010/main" val="3974018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5486A4E8-0EEF-43D9-AE8A-2C241B873393}" type="datetimeFigureOut">
              <a:rPr lang="en-GB" smtClean="0"/>
              <a:t>09/01/2022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324E0A-9626-40A4-8975-48AA2B10FF1C}" type="slidenum">
              <a:rPr lang="en-GB" smtClean="0"/>
              <a:t>‹#›</a:t>
            </a:fld>
            <a:endParaRPr lang="en-GB"/>
          </a:p>
        </p:txBody>
      </p:sp>
    </p:spTree>
    <p:extLst>
      <p:ext uri="{BB962C8B-B14F-4D97-AF65-F5344CB8AC3E}">
        <p14:creationId xmlns:p14="http://schemas.microsoft.com/office/powerpoint/2010/main" val="1967650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486A4E8-0EEF-43D9-AE8A-2C241B873393}" type="datetimeFigureOut">
              <a:rPr lang="en-GB" smtClean="0"/>
              <a:t>09/01/2022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5324E0A-9626-40A4-8975-48AA2B10FF1C}" type="slidenum">
              <a:rPr lang="en-GB" smtClean="0"/>
              <a:t>‹#›</a:t>
            </a:fld>
            <a:endParaRPr lang="en-GB"/>
          </a:p>
        </p:txBody>
      </p:sp>
    </p:spTree>
    <p:extLst>
      <p:ext uri="{BB962C8B-B14F-4D97-AF65-F5344CB8AC3E}">
        <p14:creationId xmlns:p14="http://schemas.microsoft.com/office/powerpoint/2010/main" val="2257787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5486A4E8-0EEF-43D9-AE8A-2C241B873393}" type="datetimeFigureOut">
              <a:rPr lang="en-GB" smtClean="0"/>
              <a:t>09/01/2022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5324E0A-9626-40A4-8975-48AA2B10FF1C}" type="slidenum">
              <a:rPr lang="en-GB" smtClean="0"/>
              <a:t>‹#›</a:t>
            </a:fld>
            <a:endParaRPr lang="en-GB"/>
          </a:p>
        </p:txBody>
      </p:sp>
    </p:spTree>
    <p:extLst>
      <p:ext uri="{BB962C8B-B14F-4D97-AF65-F5344CB8AC3E}">
        <p14:creationId xmlns:p14="http://schemas.microsoft.com/office/powerpoint/2010/main" val="1040389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86A4E8-0EEF-43D9-AE8A-2C241B873393}" type="datetimeFigureOut">
              <a:rPr lang="en-GB" smtClean="0"/>
              <a:t>09/01/2022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5324E0A-9626-40A4-8975-48AA2B10FF1C}" type="slidenum">
              <a:rPr lang="en-GB" smtClean="0"/>
              <a:t>‹#›</a:t>
            </a:fld>
            <a:endParaRPr lang="en-GB"/>
          </a:p>
        </p:txBody>
      </p:sp>
    </p:spTree>
    <p:extLst>
      <p:ext uri="{BB962C8B-B14F-4D97-AF65-F5344CB8AC3E}">
        <p14:creationId xmlns:p14="http://schemas.microsoft.com/office/powerpoint/2010/main" val="4071422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486A4E8-0EEF-43D9-AE8A-2C241B873393}" type="datetimeFigureOut">
              <a:rPr lang="en-GB" smtClean="0"/>
              <a:t>09/01/2022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324E0A-9626-40A4-8975-48AA2B10FF1C}" type="slidenum">
              <a:rPr lang="en-GB" smtClean="0"/>
              <a:t>‹#›</a:t>
            </a:fld>
            <a:endParaRPr lang="en-GB"/>
          </a:p>
        </p:txBody>
      </p:sp>
    </p:spTree>
    <p:extLst>
      <p:ext uri="{BB962C8B-B14F-4D97-AF65-F5344CB8AC3E}">
        <p14:creationId xmlns:p14="http://schemas.microsoft.com/office/powerpoint/2010/main" val="2384512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486A4E8-0EEF-43D9-AE8A-2C241B873393}" type="datetimeFigureOut">
              <a:rPr lang="en-GB" smtClean="0"/>
              <a:t>09/01/2022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324E0A-9626-40A4-8975-48AA2B10FF1C}" type="slidenum">
              <a:rPr lang="en-GB" smtClean="0"/>
              <a:t>‹#›</a:t>
            </a:fld>
            <a:endParaRPr lang="en-GB"/>
          </a:p>
        </p:txBody>
      </p:sp>
    </p:spTree>
    <p:extLst>
      <p:ext uri="{BB962C8B-B14F-4D97-AF65-F5344CB8AC3E}">
        <p14:creationId xmlns:p14="http://schemas.microsoft.com/office/powerpoint/2010/main" val="2195575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86A4E8-0EEF-43D9-AE8A-2C241B873393}" type="datetimeFigureOut">
              <a:rPr lang="en-GB" smtClean="0"/>
              <a:t>09/01/2022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324E0A-9626-40A4-8975-48AA2B10FF1C}" type="slidenum">
              <a:rPr lang="en-GB" smtClean="0"/>
              <a:t>‹#›</a:t>
            </a:fld>
            <a:endParaRPr lang="en-GB"/>
          </a:p>
        </p:txBody>
      </p:sp>
    </p:spTree>
    <p:extLst>
      <p:ext uri="{BB962C8B-B14F-4D97-AF65-F5344CB8AC3E}">
        <p14:creationId xmlns:p14="http://schemas.microsoft.com/office/powerpoint/2010/main" val="11932760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80E4B4"/>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647114"/>
            <a:ext cx="9144000" cy="4610686"/>
          </a:xfrm>
        </p:spPr>
        <p:txBody>
          <a:bodyPr>
            <a:normAutofit/>
          </a:bodyPr>
          <a:lstStyle/>
          <a:p>
            <a:pPr algn="l"/>
            <a:r>
              <a:rPr lang="en-GB" sz="6000" u="sng" dirty="0" smtClean="0">
                <a:latin typeface="My Happy Ending" pitchFamily="2" charset="0"/>
                <a:ea typeface="My Happy Ending" pitchFamily="2" charset="0"/>
              </a:rPr>
              <a:t>Tuesday 11</a:t>
            </a:r>
            <a:r>
              <a:rPr lang="en-GB" sz="6000" u="sng" baseline="30000" dirty="0" smtClean="0">
                <a:latin typeface="My Happy Ending" pitchFamily="2" charset="0"/>
                <a:ea typeface="My Happy Ending" pitchFamily="2" charset="0"/>
              </a:rPr>
              <a:t>th</a:t>
            </a:r>
            <a:r>
              <a:rPr lang="en-GB" sz="6000" u="sng" dirty="0" smtClean="0">
                <a:latin typeface="My Happy Ending" pitchFamily="2" charset="0"/>
                <a:ea typeface="My Happy Ending" pitchFamily="2" charset="0"/>
              </a:rPr>
              <a:t> January 2022</a:t>
            </a:r>
          </a:p>
          <a:p>
            <a:pPr algn="l"/>
            <a:endParaRPr lang="en-GB" sz="6000" u="sng" dirty="0">
              <a:latin typeface="My Happy Ending" pitchFamily="2" charset="0"/>
              <a:ea typeface="My Happy Ending" pitchFamily="2" charset="0"/>
            </a:endParaRPr>
          </a:p>
          <a:p>
            <a:pPr algn="l"/>
            <a:r>
              <a:rPr lang="en-GB" sz="6000" u="sng" dirty="0" smtClean="0">
                <a:latin typeface="My Happy Ending" pitchFamily="2" charset="0"/>
                <a:ea typeface="My Happy Ending" pitchFamily="2" charset="0"/>
              </a:rPr>
              <a:t>LO</a:t>
            </a:r>
            <a:r>
              <a:rPr lang="en-GB" sz="6000" u="sng" dirty="0">
                <a:latin typeface="My Happy Ending" pitchFamily="2" charset="0"/>
                <a:ea typeface="My Happy Ending" pitchFamily="2" charset="0"/>
              </a:rPr>
              <a:t>: To </a:t>
            </a:r>
            <a:r>
              <a:rPr lang="en-GB" sz="6000" u="sng" dirty="0" smtClean="0">
                <a:latin typeface="My Happy Ending" pitchFamily="2" charset="0"/>
                <a:ea typeface="My Happy Ending" pitchFamily="2" charset="0"/>
              </a:rPr>
              <a:t>co-create a toolkit for suspense</a:t>
            </a:r>
            <a:endParaRPr lang="en-GB" dirty="0"/>
          </a:p>
        </p:txBody>
      </p:sp>
    </p:spTree>
    <p:extLst>
      <p:ext uri="{BB962C8B-B14F-4D97-AF65-F5344CB8AC3E}">
        <p14:creationId xmlns:p14="http://schemas.microsoft.com/office/powerpoint/2010/main" val="37229353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80E4B4"/>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23109" y="647113"/>
            <a:ext cx="10062754" cy="5430129"/>
          </a:xfrm>
        </p:spPr>
        <p:txBody>
          <a:bodyPr>
            <a:normAutofit/>
          </a:bodyPr>
          <a:lstStyle/>
          <a:p>
            <a:pPr algn="l">
              <a:lnSpc>
                <a:spcPct val="107000"/>
              </a:lnSpc>
              <a:spcAft>
                <a:spcPts val="800"/>
              </a:spcAft>
            </a:pPr>
            <a:r>
              <a:rPr lang="en-GB" sz="6000" dirty="0" smtClean="0">
                <a:latin typeface="My Happy Ending" pitchFamily="2" charset="0"/>
                <a:ea typeface="My Happy Ending" pitchFamily="2" charset="0"/>
                <a:cs typeface="Times New Roman" panose="02020603050405020304" pitchFamily="18" charset="0"/>
              </a:rPr>
              <a:t>Yesterday we learnt about Show Don’t Tell. What other techniques do writers use to create suspense? </a:t>
            </a:r>
          </a:p>
          <a:p>
            <a:pPr algn="l">
              <a:lnSpc>
                <a:spcPct val="107000"/>
              </a:lnSpc>
              <a:spcAft>
                <a:spcPts val="800"/>
              </a:spcAft>
            </a:pPr>
            <a:r>
              <a:rPr lang="en-GB" sz="6000" dirty="0" smtClean="0">
                <a:latin typeface="My Happy Ending" pitchFamily="2" charset="0"/>
                <a:ea typeface="My Happy Ending" pitchFamily="2" charset="0"/>
                <a:cs typeface="Times New Roman" panose="02020603050405020304" pitchFamily="18" charset="0"/>
              </a:rPr>
              <a:t>Which parts of the story make you feel excited or nervous about what is going to happen?</a:t>
            </a:r>
            <a:endParaRPr lang="en-GB" sz="6000" dirty="0">
              <a:latin typeface="My Happy Ending" pitchFamily="2" charset="0"/>
              <a:ea typeface="My Happy Ending" pitchFamily="2" charset="0"/>
            </a:endParaRPr>
          </a:p>
          <a:p>
            <a:pPr algn="l"/>
            <a:endParaRPr lang="en-GB" sz="6000" dirty="0">
              <a:latin typeface="My Happy Ending" pitchFamily="2" charset="0"/>
              <a:ea typeface="My Happy Ending" pitchFamily="2" charset="0"/>
            </a:endParaRPr>
          </a:p>
          <a:p>
            <a:pPr algn="l"/>
            <a:endParaRPr lang="en-GB" dirty="0"/>
          </a:p>
        </p:txBody>
      </p:sp>
      <p:pic>
        <p:nvPicPr>
          <p:cNvPr id="2" name="Picture 1"/>
          <p:cNvPicPr>
            <a:picLocks noChangeAspect="1"/>
          </p:cNvPicPr>
          <p:nvPr/>
        </p:nvPicPr>
        <p:blipFill>
          <a:blip r:embed="rId2"/>
          <a:stretch>
            <a:fillRect/>
          </a:stretch>
        </p:blipFill>
        <p:spPr>
          <a:xfrm>
            <a:off x="9644661" y="4794307"/>
            <a:ext cx="1484893" cy="1480103"/>
          </a:xfrm>
          <a:prstGeom prst="rect">
            <a:avLst/>
          </a:prstGeom>
        </p:spPr>
      </p:pic>
    </p:spTree>
    <p:extLst>
      <p:ext uri="{BB962C8B-B14F-4D97-AF65-F5344CB8AC3E}">
        <p14:creationId xmlns:p14="http://schemas.microsoft.com/office/powerpoint/2010/main" val="14992112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80E4B4"/>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93372" y="882245"/>
            <a:ext cx="9144000" cy="4610686"/>
          </a:xfrm>
        </p:spPr>
        <p:txBody>
          <a:bodyPr>
            <a:normAutofit fontScale="92500" lnSpcReduction="10000"/>
          </a:bodyPr>
          <a:lstStyle/>
          <a:p>
            <a:pPr algn="l"/>
            <a:r>
              <a:rPr lang="en-GB" sz="6000" dirty="0" smtClean="0">
                <a:latin typeface="My Happy Ending" pitchFamily="2" charset="0"/>
                <a:ea typeface="My Happy Ending" pitchFamily="2" charset="0"/>
              </a:rPr>
              <a:t>Let’s collect some ideas…</a:t>
            </a:r>
          </a:p>
          <a:p>
            <a:pPr algn="l"/>
            <a:endParaRPr lang="en-GB" sz="6000" dirty="0">
              <a:latin typeface="My Happy Ending" pitchFamily="2" charset="0"/>
              <a:ea typeface="My Happy Ending" pitchFamily="2" charset="0"/>
            </a:endParaRPr>
          </a:p>
          <a:p>
            <a:pPr algn="l"/>
            <a:r>
              <a:rPr lang="en-GB" sz="6000" dirty="0" smtClean="0">
                <a:latin typeface="My Happy Ending" pitchFamily="2" charset="0"/>
                <a:ea typeface="My Happy Ending" pitchFamily="2" charset="0"/>
              </a:rPr>
              <a:t>Now let’s see if we can find some of these techniques in the text. </a:t>
            </a:r>
            <a:r>
              <a:rPr lang="en-GB" sz="6000" dirty="0" smtClean="0">
                <a:latin typeface="My Happy Ending" pitchFamily="2" charset="0"/>
                <a:ea typeface="My Happy Ending" pitchFamily="2" charset="0"/>
              </a:rPr>
              <a:t>You could highlight them with different colours as you go. </a:t>
            </a:r>
          </a:p>
          <a:p>
            <a:pPr algn="l"/>
            <a:r>
              <a:rPr lang="en-GB" sz="6000" dirty="0" smtClean="0">
                <a:latin typeface="My Happy Ending" pitchFamily="2" charset="0"/>
                <a:ea typeface="My Happy Ending" pitchFamily="2" charset="0"/>
              </a:rPr>
              <a:t>Can </a:t>
            </a:r>
            <a:r>
              <a:rPr lang="en-GB" sz="6000" dirty="0" smtClean="0">
                <a:latin typeface="My Happy Ending" pitchFamily="2" charset="0"/>
                <a:ea typeface="My Happy Ending" pitchFamily="2" charset="0"/>
              </a:rPr>
              <a:t>you find…</a:t>
            </a:r>
            <a:endParaRPr lang="en-GB" dirty="0"/>
          </a:p>
        </p:txBody>
      </p:sp>
    </p:spTree>
    <p:extLst>
      <p:ext uri="{BB962C8B-B14F-4D97-AF65-F5344CB8AC3E}">
        <p14:creationId xmlns:p14="http://schemas.microsoft.com/office/powerpoint/2010/main" val="24157505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80E4B4"/>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93372" y="882245"/>
            <a:ext cx="9144000" cy="4610686"/>
          </a:xfrm>
        </p:spPr>
        <p:txBody>
          <a:bodyPr>
            <a:normAutofit/>
          </a:bodyPr>
          <a:lstStyle/>
          <a:p>
            <a:pPr marL="857250" indent="-857250" algn="l">
              <a:buFont typeface="Arial" panose="020B0604020202020204" pitchFamily="34" charset="0"/>
              <a:buChar char="•"/>
            </a:pPr>
            <a:r>
              <a:rPr lang="en-GB" sz="6000" dirty="0" smtClean="0">
                <a:latin typeface="My Happy Ending" pitchFamily="2" charset="0"/>
                <a:ea typeface="My Happy Ending" pitchFamily="2" charset="0"/>
                <a:cs typeface="Times New Roman" panose="02020603050405020304" pitchFamily="18" charset="0"/>
              </a:rPr>
              <a:t>Show </a:t>
            </a:r>
            <a:r>
              <a:rPr lang="en-GB" sz="6000" dirty="0">
                <a:latin typeface="My Happy Ending" pitchFamily="2" charset="0"/>
                <a:ea typeface="My Happy Ending" pitchFamily="2" charset="0"/>
                <a:cs typeface="Times New Roman" panose="02020603050405020304" pitchFamily="18" charset="0"/>
              </a:rPr>
              <a:t>don’t tell – Showing how a character feels by their actions </a:t>
            </a:r>
            <a:endParaRPr lang="en-GB" sz="6000" dirty="0" smtClean="0">
              <a:latin typeface="My Happy Ending" pitchFamily="2" charset="0"/>
              <a:ea typeface="My Happy Ending" pitchFamily="2" charset="0"/>
              <a:cs typeface="Times New Roman" panose="02020603050405020304" pitchFamily="18" charset="0"/>
            </a:endParaRPr>
          </a:p>
          <a:p>
            <a:pPr algn="l"/>
            <a:endParaRPr lang="en-GB" sz="6000" dirty="0">
              <a:solidFill>
                <a:srgbClr val="0070C0"/>
              </a:solidFill>
              <a:latin typeface="My Happy Ending" pitchFamily="2" charset="0"/>
              <a:ea typeface="My Happy Ending" pitchFamily="2" charset="0"/>
              <a:cs typeface="Times New Roman" panose="02020603050405020304" pitchFamily="18" charset="0"/>
            </a:endParaRPr>
          </a:p>
          <a:p>
            <a:pPr algn="l"/>
            <a:r>
              <a:rPr lang="en-GB" sz="6000" dirty="0" smtClean="0">
                <a:solidFill>
                  <a:srgbClr val="0070C0"/>
                </a:solidFill>
                <a:latin typeface="My Happy Ending" pitchFamily="2" charset="0"/>
                <a:ea typeface="My Happy Ending" pitchFamily="2" charset="0"/>
                <a:cs typeface="Times New Roman" panose="02020603050405020304" pitchFamily="18" charset="0"/>
              </a:rPr>
              <a:t>Rahul’s </a:t>
            </a:r>
            <a:r>
              <a:rPr lang="en-GB" sz="6000" dirty="0">
                <a:solidFill>
                  <a:srgbClr val="0070C0"/>
                </a:solidFill>
                <a:latin typeface="My Happy Ending" pitchFamily="2" charset="0"/>
                <a:ea typeface="My Happy Ending" pitchFamily="2" charset="0"/>
                <a:cs typeface="Times New Roman" panose="02020603050405020304" pitchFamily="18" charset="0"/>
              </a:rPr>
              <a:t>heart pounded.</a:t>
            </a:r>
            <a:endParaRPr lang="en-GB" sz="6000" dirty="0">
              <a:latin typeface="My Happy Ending" pitchFamily="2" charset="0"/>
              <a:ea typeface="My Happy Ending" pitchFamily="2" charset="0"/>
              <a:cs typeface="Times New Roman" panose="02020603050405020304" pitchFamily="18" charset="0"/>
            </a:endParaRPr>
          </a:p>
          <a:p>
            <a:pPr marL="457200">
              <a:lnSpc>
                <a:spcPct val="107000"/>
              </a:lnSpc>
              <a:spcAft>
                <a:spcPts val="0"/>
              </a:spcAft>
            </a:pPr>
            <a:r>
              <a:rPr lang="en-GB" dirty="0">
                <a:latin typeface="Calibri" panose="020F0502020204030204" pitchFamily="34" charset="0"/>
                <a:ea typeface="Calibri" panose="020F0502020204030204" pitchFamily="34" charset="0"/>
                <a:cs typeface="Times New Roman" panose="02020603050405020304" pitchFamily="18" charset="0"/>
              </a:rPr>
              <a:t> </a:t>
            </a:r>
            <a:endParaRPr lang="en-GB" sz="1400" dirty="0">
              <a:latin typeface="Calibri" panose="020F0502020204030204" pitchFamily="34" charset="0"/>
              <a:ea typeface="Calibri" panose="020F0502020204030204" pitchFamily="34" charset="0"/>
              <a:cs typeface="Times New Roman" panose="02020603050405020304" pitchFamily="18" charset="0"/>
            </a:endParaRPr>
          </a:p>
          <a:p>
            <a:pPr algn="l"/>
            <a:endParaRPr lang="en-GB" dirty="0"/>
          </a:p>
        </p:txBody>
      </p:sp>
    </p:spTree>
    <p:extLst>
      <p:ext uri="{BB962C8B-B14F-4D97-AF65-F5344CB8AC3E}">
        <p14:creationId xmlns:p14="http://schemas.microsoft.com/office/powerpoint/2010/main" val="3544798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80E4B4"/>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93372" y="882245"/>
            <a:ext cx="9144000" cy="4610686"/>
          </a:xfrm>
        </p:spPr>
        <p:txBody>
          <a:bodyPr>
            <a:normAutofit/>
          </a:bodyPr>
          <a:lstStyle/>
          <a:p>
            <a:pPr marL="1314450" indent="-857250" algn="l">
              <a:lnSpc>
                <a:spcPct val="107000"/>
              </a:lnSpc>
              <a:spcAft>
                <a:spcPts val="0"/>
              </a:spcAft>
              <a:buFont typeface="Arial" panose="020B0604020202020204" pitchFamily="34" charset="0"/>
              <a:buChar char="•"/>
            </a:pPr>
            <a:r>
              <a:rPr lang="en-GB" sz="6000" dirty="0" smtClean="0">
                <a:latin typeface="My Happy Ending" pitchFamily="2" charset="0"/>
                <a:ea typeface="My Happy Ending" pitchFamily="2" charset="0"/>
                <a:cs typeface="Times New Roman" panose="02020603050405020304" pitchFamily="18" charset="0"/>
              </a:rPr>
              <a:t>Threatening </a:t>
            </a:r>
            <a:r>
              <a:rPr lang="en-GB" sz="6000" dirty="0">
                <a:latin typeface="My Happy Ending" pitchFamily="2" charset="0"/>
                <a:ea typeface="My Happy Ending" pitchFamily="2" charset="0"/>
                <a:cs typeface="Times New Roman" panose="02020603050405020304" pitchFamily="18" charset="0"/>
              </a:rPr>
              <a:t>noises </a:t>
            </a:r>
            <a:endParaRPr lang="en-GB" sz="6000" dirty="0" smtClean="0">
              <a:latin typeface="My Happy Ending" pitchFamily="2" charset="0"/>
              <a:ea typeface="My Happy Ending" pitchFamily="2" charset="0"/>
              <a:cs typeface="Times New Roman" panose="02020603050405020304" pitchFamily="18" charset="0"/>
            </a:endParaRPr>
          </a:p>
          <a:p>
            <a:pPr marL="457200" algn="l">
              <a:lnSpc>
                <a:spcPct val="107000"/>
              </a:lnSpc>
              <a:spcAft>
                <a:spcPts val="0"/>
              </a:spcAft>
            </a:pPr>
            <a:endParaRPr lang="en-GB" sz="6000" dirty="0">
              <a:latin typeface="My Happy Ending" pitchFamily="2" charset="0"/>
              <a:ea typeface="My Happy Ending" pitchFamily="2" charset="0"/>
              <a:cs typeface="Times New Roman" panose="02020603050405020304" pitchFamily="18" charset="0"/>
            </a:endParaRPr>
          </a:p>
          <a:p>
            <a:pPr marL="457200" algn="l">
              <a:lnSpc>
                <a:spcPct val="107000"/>
              </a:lnSpc>
              <a:spcAft>
                <a:spcPts val="0"/>
              </a:spcAft>
            </a:pPr>
            <a:r>
              <a:rPr lang="en-GB" sz="6000" dirty="0" smtClean="0">
                <a:solidFill>
                  <a:srgbClr val="0070C0"/>
                </a:solidFill>
                <a:latin typeface="My Happy Ending" pitchFamily="2" charset="0"/>
                <a:ea typeface="My Happy Ending" pitchFamily="2" charset="0"/>
                <a:cs typeface="Times New Roman" panose="02020603050405020304" pitchFamily="18" charset="0"/>
              </a:rPr>
              <a:t>the </a:t>
            </a:r>
            <a:r>
              <a:rPr lang="en-GB" sz="6000" dirty="0">
                <a:solidFill>
                  <a:srgbClr val="0070C0"/>
                </a:solidFill>
                <a:latin typeface="My Happy Ending" pitchFamily="2" charset="0"/>
                <a:ea typeface="My Happy Ending" pitchFamily="2" charset="0"/>
                <a:cs typeface="Times New Roman" panose="02020603050405020304" pitchFamily="18" charset="0"/>
              </a:rPr>
              <a:t>dog growled</a:t>
            </a:r>
            <a:endParaRPr lang="en-GB" sz="6000" dirty="0">
              <a:latin typeface="My Happy Ending" pitchFamily="2" charset="0"/>
              <a:ea typeface="My Happy Ending" pitchFamily="2" charset="0"/>
              <a:cs typeface="Times New Roman" panose="02020603050405020304" pitchFamily="18" charset="0"/>
            </a:endParaRPr>
          </a:p>
          <a:p>
            <a:pPr marL="457200">
              <a:lnSpc>
                <a:spcPct val="107000"/>
              </a:lnSpc>
              <a:spcAft>
                <a:spcPts val="0"/>
              </a:spcAft>
            </a:pPr>
            <a:r>
              <a:rPr lang="en-GB" dirty="0">
                <a:latin typeface="Comic Sans MS" panose="030F0702030302020204" pitchFamily="66" charset="0"/>
                <a:ea typeface="Calibri" panose="020F0502020204030204" pitchFamily="34" charset="0"/>
                <a:cs typeface="Times New Roman" panose="02020603050405020304" pitchFamily="18" charset="0"/>
              </a:rPr>
              <a:t> </a:t>
            </a:r>
            <a:endParaRPr lang="en-GB" sz="1400" dirty="0">
              <a:latin typeface="Calibri" panose="020F0502020204030204" pitchFamily="34" charset="0"/>
              <a:ea typeface="Calibri" panose="020F0502020204030204" pitchFamily="34" charset="0"/>
              <a:cs typeface="Times New Roman" panose="02020603050405020304" pitchFamily="18" charset="0"/>
            </a:endParaRPr>
          </a:p>
          <a:p>
            <a:pPr algn="l"/>
            <a:endParaRPr lang="en-GB" dirty="0"/>
          </a:p>
        </p:txBody>
      </p:sp>
    </p:spTree>
    <p:extLst>
      <p:ext uri="{BB962C8B-B14F-4D97-AF65-F5344CB8AC3E}">
        <p14:creationId xmlns:p14="http://schemas.microsoft.com/office/powerpoint/2010/main" val="2101768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80E4B4"/>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93372" y="882245"/>
            <a:ext cx="9144000" cy="4610686"/>
          </a:xfrm>
        </p:spPr>
        <p:txBody>
          <a:bodyPr>
            <a:normAutofit fontScale="85000" lnSpcReduction="20000"/>
          </a:bodyPr>
          <a:lstStyle/>
          <a:p>
            <a:pPr marL="857250" lvl="0" indent="-857250" algn="l">
              <a:lnSpc>
                <a:spcPct val="107000"/>
              </a:lnSpc>
              <a:spcAft>
                <a:spcPts val="0"/>
              </a:spcAft>
              <a:buFont typeface="Arial" panose="020B0604020202020204" pitchFamily="34" charset="0"/>
              <a:buChar char="•"/>
            </a:pPr>
            <a:r>
              <a:rPr lang="en-GB" sz="6000" dirty="0" smtClean="0">
                <a:latin typeface="My Happy Ending" pitchFamily="2" charset="0"/>
                <a:ea typeface="My Happy Ending" pitchFamily="2" charset="0"/>
                <a:cs typeface="Times New Roman" panose="02020603050405020304" pitchFamily="18" charset="0"/>
              </a:rPr>
              <a:t>Saying </a:t>
            </a:r>
            <a:r>
              <a:rPr lang="en-GB" sz="6000" dirty="0">
                <a:latin typeface="My Happy Ending" pitchFamily="2" charset="0"/>
                <a:ea typeface="My Happy Ending" pitchFamily="2" charset="0"/>
                <a:cs typeface="Times New Roman" panose="02020603050405020304" pitchFamily="18" charset="0"/>
              </a:rPr>
              <a:t>what the character sees, hears or feels to describe the scary </a:t>
            </a:r>
            <a:r>
              <a:rPr lang="en-GB" sz="6000" dirty="0" smtClean="0">
                <a:latin typeface="My Happy Ending" pitchFamily="2" charset="0"/>
                <a:ea typeface="My Happy Ending" pitchFamily="2" charset="0"/>
                <a:cs typeface="Times New Roman" panose="02020603050405020304" pitchFamily="18" charset="0"/>
              </a:rPr>
              <a:t>creature</a:t>
            </a:r>
          </a:p>
          <a:p>
            <a:pPr lvl="0" algn="l">
              <a:lnSpc>
                <a:spcPct val="107000"/>
              </a:lnSpc>
              <a:spcAft>
                <a:spcPts val="0"/>
              </a:spcAft>
            </a:pPr>
            <a:r>
              <a:rPr lang="en-GB" sz="6000" dirty="0" smtClean="0">
                <a:solidFill>
                  <a:srgbClr val="0070C0"/>
                </a:solidFill>
                <a:latin typeface="My Happy Ending" pitchFamily="2" charset="0"/>
                <a:ea typeface="My Happy Ending" pitchFamily="2" charset="0"/>
                <a:cs typeface="Times New Roman" panose="02020603050405020304" pitchFamily="18" charset="0"/>
              </a:rPr>
              <a:t>It </a:t>
            </a:r>
            <a:r>
              <a:rPr lang="en-GB" sz="6000" dirty="0">
                <a:solidFill>
                  <a:srgbClr val="0070C0"/>
                </a:solidFill>
                <a:latin typeface="My Happy Ending" pitchFamily="2" charset="0"/>
                <a:ea typeface="My Happy Ending" pitchFamily="2" charset="0"/>
                <a:cs typeface="Times New Roman" panose="02020603050405020304" pitchFamily="18" charset="0"/>
              </a:rPr>
              <a:t>padded closer and closer, growling menacingly. They could see its white teeth, smell its damp hair and feel its hot meaty breath. </a:t>
            </a:r>
            <a:endParaRPr lang="en-GB" sz="6000" dirty="0">
              <a:latin typeface="My Happy Ending" pitchFamily="2" charset="0"/>
              <a:ea typeface="My Happy Ending" pitchFamily="2" charset="0"/>
              <a:cs typeface="Times New Roman" panose="02020603050405020304" pitchFamily="18" charset="0"/>
            </a:endParaRPr>
          </a:p>
          <a:p>
            <a:pPr marL="457200" algn="l">
              <a:lnSpc>
                <a:spcPct val="107000"/>
              </a:lnSpc>
              <a:spcAft>
                <a:spcPts val="0"/>
              </a:spcAft>
            </a:pPr>
            <a:r>
              <a:rPr lang="en-GB" sz="6000" dirty="0">
                <a:latin typeface="My Happy Ending" pitchFamily="2" charset="0"/>
                <a:ea typeface="My Happy Ending" pitchFamily="2" charset="0"/>
                <a:cs typeface="Times New Roman" panose="02020603050405020304" pitchFamily="18" charset="0"/>
              </a:rPr>
              <a:t> </a:t>
            </a:r>
          </a:p>
          <a:p>
            <a:pPr algn="l"/>
            <a:endParaRPr lang="en-GB" dirty="0"/>
          </a:p>
        </p:txBody>
      </p:sp>
    </p:spTree>
    <p:extLst>
      <p:ext uri="{BB962C8B-B14F-4D97-AF65-F5344CB8AC3E}">
        <p14:creationId xmlns:p14="http://schemas.microsoft.com/office/powerpoint/2010/main" val="3179457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80E4B4"/>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93372" y="882245"/>
            <a:ext cx="9144000" cy="4610686"/>
          </a:xfrm>
        </p:spPr>
        <p:txBody>
          <a:bodyPr>
            <a:normAutofit/>
          </a:bodyPr>
          <a:lstStyle/>
          <a:p>
            <a:pPr marL="857250" lvl="0" indent="-857250" algn="l">
              <a:lnSpc>
                <a:spcPct val="107000"/>
              </a:lnSpc>
              <a:spcAft>
                <a:spcPts val="0"/>
              </a:spcAft>
              <a:buFont typeface="Arial" panose="020B0604020202020204" pitchFamily="34" charset="0"/>
              <a:buChar char="•"/>
            </a:pPr>
            <a:r>
              <a:rPr lang="en-GB" sz="6000" dirty="0" smtClean="0">
                <a:latin typeface="My Happy Ending" pitchFamily="2" charset="0"/>
                <a:ea typeface="My Happy Ending" pitchFamily="2" charset="0"/>
                <a:cs typeface="Times New Roman" panose="02020603050405020304" pitchFamily="18" charset="0"/>
              </a:rPr>
              <a:t>Speech </a:t>
            </a:r>
            <a:r>
              <a:rPr lang="en-GB" sz="6000" dirty="0">
                <a:latin typeface="My Happy Ending" pitchFamily="2" charset="0"/>
                <a:ea typeface="My Happy Ending" pitchFamily="2" charset="0"/>
                <a:cs typeface="Times New Roman" panose="02020603050405020304" pitchFamily="18" charset="0"/>
              </a:rPr>
              <a:t>to take the characters to the next </a:t>
            </a:r>
            <a:r>
              <a:rPr lang="en-GB" sz="6000" dirty="0" smtClean="0">
                <a:latin typeface="My Happy Ending" pitchFamily="2" charset="0"/>
                <a:ea typeface="My Happy Ending" pitchFamily="2" charset="0"/>
                <a:cs typeface="Times New Roman" panose="02020603050405020304" pitchFamily="18" charset="0"/>
              </a:rPr>
              <a:t>place</a:t>
            </a:r>
          </a:p>
          <a:p>
            <a:pPr lvl="0" algn="l">
              <a:lnSpc>
                <a:spcPct val="107000"/>
              </a:lnSpc>
              <a:spcAft>
                <a:spcPts val="0"/>
              </a:spcAft>
            </a:pPr>
            <a:r>
              <a:rPr lang="en-GB" sz="6000" dirty="0" smtClean="0">
                <a:solidFill>
                  <a:srgbClr val="0070C0"/>
                </a:solidFill>
                <a:latin typeface="My Happy Ending" pitchFamily="2" charset="0"/>
                <a:ea typeface="My Happy Ending" pitchFamily="2" charset="0"/>
                <a:cs typeface="Times New Roman" panose="02020603050405020304" pitchFamily="18" charset="0"/>
              </a:rPr>
              <a:t>“Quick</a:t>
            </a:r>
            <a:r>
              <a:rPr lang="en-GB" sz="6000" dirty="0">
                <a:solidFill>
                  <a:srgbClr val="0070C0"/>
                </a:solidFill>
                <a:latin typeface="My Happy Ending" pitchFamily="2" charset="0"/>
                <a:ea typeface="My Happy Ending" pitchFamily="2" charset="0"/>
                <a:cs typeface="Times New Roman" panose="02020603050405020304" pitchFamily="18" charset="0"/>
              </a:rPr>
              <a:t>! Let’s hide in here,”</a:t>
            </a:r>
            <a:endParaRPr lang="en-GB" sz="6000" dirty="0">
              <a:latin typeface="My Happy Ending" pitchFamily="2" charset="0"/>
              <a:ea typeface="My Happy Ending" pitchFamily="2" charset="0"/>
              <a:cs typeface="Times New Roman" panose="02020603050405020304" pitchFamily="18" charset="0"/>
            </a:endParaRPr>
          </a:p>
          <a:p>
            <a:pPr marL="457200" algn="l">
              <a:lnSpc>
                <a:spcPct val="107000"/>
              </a:lnSpc>
              <a:spcAft>
                <a:spcPts val="0"/>
              </a:spcAft>
            </a:pPr>
            <a:r>
              <a:rPr lang="en-GB" sz="6000" dirty="0">
                <a:solidFill>
                  <a:srgbClr val="0070C0"/>
                </a:solidFill>
                <a:latin typeface="My Happy Ending" pitchFamily="2" charset="0"/>
                <a:ea typeface="My Happy Ending" pitchFamily="2" charset="0"/>
                <a:cs typeface="Times New Roman" panose="02020603050405020304" pitchFamily="18" charset="0"/>
              </a:rPr>
              <a:t> </a:t>
            </a:r>
            <a:endParaRPr lang="en-GB" sz="6000" dirty="0">
              <a:latin typeface="My Happy Ending" pitchFamily="2" charset="0"/>
              <a:ea typeface="My Happy Ending" pitchFamily="2" charset="0"/>
              <a:cs typeface="Times New Roman" panose="02020603050405020304" pitchFamily="18" charset="0"/>
            </a:endParaRPr>
          </a:p>
          <a:p>
            <a:pPr algn="l"/>
            <a:endParaRPr lang="en-GB" dirty="0"/>
          </a:p>
        </p:txBody>
      </p:sp>
    </p:spTree>
    <p:extLst>
      <p:ext uri="{BB962C8B-B14F-4D97-AF65-F5344CB8AC3E}">
        <p14:creationId xmlns:p14="http://schemas.microsoft.com/office/powerpoint/2010/main" val="1146872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80E4B4"/>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93372" y="882245"/>
            <a:ext cx="9144000" cy="4610686"/>
          </a:xfrm>
        </p:spPr>
        <p:txBody>
          <a:bodyPr>
            <a:normAutofit/>
          </a:bodyPr>
          <a:lstStyle/>
          <a:p>
            <a:pPr marL="1314450" indent="-857250" algn="l">
              <a:lnSpc>
                <a:spcPct val="107000"/>
              </a:lnSpc>
              <a:spcAft>
                <a:spcPts val="0"/>
              </a:spcAft>
              <a:buFont typeface="Arial" panose="020B0604020202020204" pitchFamily="34" charset="0"/>
              <a:buChar char="•"/>
            </a:pPr>
            <a:r>
              <a:rPr lang="en-GB" sz="6000" dirty="0" smtClean="0">
                <a:latin typeface="My Happy Ending" pitchFamily="2" charset="0"/>
                <a:ea typeface="My Happy Ending" pitchFamily="2" charset="0"/>
                <a:cs typeface="Times New Roman" panose="02020603050405020304" pitchFamily="18" charset="0"/>
              </a:rPr>
              <a:t>Questions </a:t>
            </a:r>
            <a:r>
              <a:rPr lang="en-GB" sz="6000" dirty="0">
                <a:latin typeface="My Happy Ending" pitchFamily="2" charset="0"/>
                <a:ea typeface="My Happy Ending" pitchFamily="2" charset="0"/>
                <a:cs typeface="Times New Roman" panose="02020603050405020304" pitchFamily="18" charset="0"/>
              </a:rPr>
              <a:t>that make the reader </a:t>
            </a:r>
            <a:r>
              <a:rPr lang="en-GB" sz="6000" dirty="0" smtClean="0">
                <a:latin typeface="My Happy Ending" pitchFamily="2" charset="0"/>
                <a:ea typeface="My Happy Ending" pitchFamily="2" charset="0"/>
                <a:cs typeface="Times New Roman" panose="02020603050405020304" pitchFamily="18" charset="0"/>
              </a:rPr>
              <a:t>think</a:t>
            </a:r>
          </a:p>
          <a:p>
            <a:pPr marL="457200" algn="l">
              <a:lnSpc>
                <a:spcPct val="107000"/>
              </a:lnSpc>
              <a:spcAft>
                <a:spcPts val="0"/>
              </a:spcAft>
            </a:pPr>
            <a:endParaRPr lang="en-GB" sz="6000" dirty="0">
              <a:solidFill>
                <a:srgbClr val="0070C0"/>
              </a:solidFill>
              <a:latin typeface="My Happy Ending" pitchFamily="2" charset="0"/>
              <a:ea typeface="My Happy Ending" pitchFamily="2" charset="0"/>
              <a:cs typeface="Times New Roman" panose="02020603050405020304" pitchFamily="18" charset="0"/>
            </a:endParaRPr>
          </a:p>
          <a:p>
            <a:pPr marL="457200" algn="l">
              <a:lnSpc>
                <a:spcPct val="107000"/>
              </a:lnSpc>
              <a:spcAft>
                <a:spcPts val="0"/>
              </a:spcAft>
            </a:pPr>
            <a:r>
              <a:rPr lang="en-GB" sz="6000" dirty="0" smtClean="0">
                <a:solidFill>
                  <a:srgbClr val="0070C0"/>
                </a:solidFill>
                <a:latin typeface="My Happy Ending" pitchFamily="2" charset="0"/>
                <a:ea typeface="My Happy Ending" pitchFamily="2" charset="0"/>
                <a:cs typeface="Times New Roman" panose="02020603050405020304" pitchFamily="18" charset="0"/>
              </a:rPr>
              <a:t>What </a:t>
            </a:r>
            <a:r>
              <a:rPr lang="en-GB" sz="6000" dirty="0">
                <a:solidFill>
                  <a:srgbClr val="0070C0"/>
                </a:solidFill>
                <a:latin typeface="My Happy Ending" pitchFamily="2" charset="0"/>
                <a:ea typeface="My Happy Ending" pitchFamily="2" charset="0"/>
                <a:cs typeface="Times New Roman" panose="02020603050405020304" pitchFamily="18" charset="0"/>
              </a:rPr>
              <a:t>was inside?</a:t>
            </a:r>
            <a:endParaRPr lang="en-GB" sz="6000" dirty="0">
              <a:latin typeface="My Happy Ending" pitchFamily="2" charset="0"/>
              <a:ea typeface="My Happy Ending" pitchFamily="2" charset="0"/>
              <a:cs typeface="Times New Roman" panose="02020603050405020304" pitchFamily="18" charset="0"/>
            </a:endParaRPr>
          </a:p>
          <a:p>
            <a:pPr marL="457200">
              <a:lnSpc>
                <a:spcPct val="107000"/>
              </a:lnSpc>
              <a:spcAft>
                <a:spcPts val="0"/>
              </a:spcAft>
            </a:pPr>
            <a:r>
              <a:rPr lang="en-GB" dirty="0">
                <a:solidFill>
                  <a:srgbClr val="0070C0"/>
                </a:solidFill>
                <a:latin typeface="Comic Sans MS" panose="030F0702030302020204" pitchFamily="66" charset="0"/>
                <a:ea typeface="Calibri" panose="020F0502020204030204" pitchFamily="34" charset="0"/>
                <a:cs typeface="Times New Roman" panose="02020603050405020304" pitchFamily="18" charset="0"/>
              </a:rPr>
              <a:t> </a:t>
            </a:r>
            <a:endParaRPr lang="en-GB" sz="1400" dirty="0">
              <a:latin typeface="Calibri" panose="020F0502020204030204" pitchFamily="34" charset="0"/>
              <a:ea typeface="Calibri" panose="020F0502020204030204" pitchFamily="34" charset="0"/>
              <a:cs typeface="Times New Roman" panose="02020603050405020304" pitchFamily="18" charset="0"/>
            </a:endParaRPr>
          </a:p>
          <a:p>
            <a:pPr algn="l"/>
            <a:endParaRPr lang="en-GB" dirty="0"/>
          </a:p>
        </p:txBody>
      </p:sp>
    </p:spTree>
    <p:extLst>
      <p:ext uri="{BB962C8B-B14F-4D97-AF65-F5344CB8AC3E}">
        <p14:creationId xmlns:p14="http://schemas.microsoft.com/office/powerpoint/2010/main" val="1084798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80E4B4"/>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93372" y="882245"/>
            <a:ext cx="9144000" cy="4610686"/>
          </a:xfrm>
        </p:spPr>
        <p:txBody>
          <a:bodyPr>
            <a:noAutofit/>
          </a:bodyPr>
          <a:lstStyle/>
          <a:p>
            <a:pPr marL="857250" lvl="0" indent="-857250" algn="l">
              <a:lnSpc>
                <a:spcPct val="107000"/>
              </a:lnSpc>
              <a:spcAft>
                <a:spcPts val="800"/>
              </a:spcAft>
              <a:buFont typeface="Arial" panose="020B0604020202020204" pitchFamily="34" charset="0"/>
              <a:buChar char="•"/>
            </a:pPr>
            <a:r>
              <a:rPr lang="en-GB" sz="6000" dirty="0" smtClean="0">
                <a:latin typeface="My Happy Ending" pitchFamily="2" charset="0"/>
                <a:ea typeface="My Happy Ending" pitchFamily="2" charset="0"/>
                <a:cs typeface="Times New Roman" panose="02020603050405020304" pitchFamily="18" charset="0"/>
              </a:rPr>
              <a:t>Empty </a:t>
            </a:r>
            <a:r>
              <a:rPr lang="en-GB" sz="6000" dirty="0">
                <a:latin typeface="My Happy Ending" pitchFamily="2" charset="0"/>
                <a:ea typeface="My Happy Ending" pitchFamily="2" charset="0"/>
                <a:cs typeface="Times New Roman" panose="02020603050405020304" pitchFamily="18" charset="0"/>
              </a:rPr>
              <a:t>words e.g. </a:t>
            </a:r>
            <a:endParaRPr lang="en-GB" sz="6000" dirty="0" smtClean="0">
              <a:solidFill>
                <a:srgbClr val="0070C0"/>
              </a:solidFill>
              <a:latin typeface="My Happy Ending" pitchFamily="2" charset="0"/>
              <a:ea typeface="My Happy Ending" pitchFamily="2" charset="0"/>
              <a:cs typeface="Times New Roman" panose="02020603050405020304" pitchFamily="18" charset="0"/>
            </a:endParaRPr>
          </a:p>
          <a:p>
            <a:pPr lvl="0" algn="l">
              <a:lnSpc>
                <a:spcPct val="107000"/>
              </a:lnSpc>
              <a:spcAft>
                <a:spcPts val="800"/>
              </a:spcAft>
            </a:pPr>
            <a:endParaRPr lang="en-GB" sz="6000" dirty="0" smtClean="0">
              <a:solidFill>
                <a:srgbClr val="0070C0"/>
              </a:solidFill>
              <a:latin typeface="My Happy Ending" pitchFamily="2" charset="0"/>
              <a:ea typeface="My Happy Ending" pitchFamily="2" charset="0"/>
              <a:cs typeface="Times New Roman" panose="02020603050405020304" pitchFamily="18" charset="0"/>
            </a:endParaRPr>
          </a:p>
          <a:p>
            <a:pPr lvl="0" algn="l">
              <a:lnSpc>
                <a:spcPct val="107000"/>
              </a:lnSpc>
              <a:spcAft>
                <a:spcPts val="800"/>
              </a:spcAft>
            </a:pPr>
            <a:r>
              <a:rPr lang="en-GB" sz="6000" dirty="0" smtClean="0">
                <a:solidFill>
                  <a:srgbClr val="0070C0"/>
                </a:solidFill>
                <a:latin typeface="My Happy Ending" pitchFamily="2" charset="0"/>
                <a:ea typeface="My Happy Ending" pitchFamily="2" charset="0"/>
                <a:cs typeface="Times New Roman" panose="02020603050405020304" pitchFamily="18" charset="0"/>
              </a:rPr>
              <a:t>something</a:t>
            </a:r>
            <a:r>
              <a:rPr lang="en-GB" sz="6000" dirty="0">
                <a:solidFill>
                  <a:srgbClr val="0070C0"/>
                </a:solidFill>
                <a:latin typeface="My Happy Ending" pitchFamily="2" charset="0"/>
                <a:ea typeface="My Happy Ending" pitchFamily="2" charset="0"/>
                <a:cs typeface="Times New Roman" panose="02020603050405020304" pitchFamily="18" charset="0"/>
              </a:rPr>
              <a:t>, someone</a:t>
            </a:r>
            <a:endParaRPr lang="en-GB" sz="6000" dirty="0">
              <a:latin typeface="My Happy Ending" pitchFamily="2" charset="0"/>
              <a:ea typeface="My Happy Ending" pitchFamily="2" charset="0"/>
              <a:cs typeface="Times New Roman" panose="02020603050405020304" pitchFamily="18" charset="0"/>
            </a:endParaRPr>
          </a:p>
          <a:p>
            <a:pPr algn="l"/>
            <a:endParaRPr lang="en-GB" sz="6000" dirty="0">
              <a:latin typeface="My Happy Ending" pitchFamily="2" charset="0"/>
              <a:ea typeface="My Happy Ending" pitchFamily="2" charset="0"/>
            </a:endParaRPr>
          </a:p>
        </p:txBody>
      </p:sp>
    </p:spTree>
    <p:extLst>
      <p:ext uri="{BB962C8B-B14F-4D97-AF65-F5344CB8AC3E}">
        <p14:creationId xmlns:p14="http://schemas.microsoft.com/office/powerpoint/2010/main" val="3250206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80E4B4"/>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93372" y="882245"/>
            <a:ext cx="9144000" cy="4610686"/>
          </a:xfrm>
        </p:spPr>
        <p:txBody>
          <a:bodyPr>
            <a:noAutofit/>
          </a:bodyPr>
          <a:lstStyle/>
          <a:p>
            <a:pPr lvl="0" algn="l">
              <a:lnSpc>
                <a:spcPct val="107000"/>
              </a:lnSpc>
              <a:spcAft>
                <a:spcPts val="800"/>
              </a:spcAft>
            </a:pPr>
            <a:r>
              <a:rPr lang="en-GB" sz="6000" dirty="0" smtClean="0">
                <a:latin typeface="My Happy Ending" pitchFamily="2" charset="0"/>
                <a:ea typeface="My Happy Ending" pitchFamily="2" charset="0"/>
                <a:cs typeface="Times New Roman" panose="02020603050405020304" pitchFamily="18" charset="0"/>
              </a:rPr>
              <a:t>Can you choose 3 of these features and write a your own sentence for each one?</a:t>
            </a:r>
            <a:endParaRPr lang="en-GB" sz="6000" dirty="0" smtClean="0">
              <a:solidFill>
                <a:srgbClr val="0070C0"/>
              </a:solidFill>
              <a:latin typeface="My Happy Ending" pitchFamily="2" charset="0"/>
              <a:ea typeface="My Happy Ending" pitchFamily="2" charset="0"/>
              <a:cs typeface="Times New Roman" panose="02020603050405020304" pitchFamily="18" charset="0"/>
            </a:endParaRPr>
          </a:p>
          <a:p>
            <a:pPr lvl="0" algn="l">
              <a:lnSpc>
                <a:spcPct val="107000"/>
              </a:lnSpc>
              <a:spcAft>
                <a:spcPts val="800"/>
              </a:spcAft>
            </a:pPr>
            <a:endParaRPr lang="en-GB" sz="6000" dirty="0" smtClean="0">
              <a:solidFill>
                <a:srgbClr val="0070C0"/>
              </a:solidFill>
              <a:latin typeface="My Happy Ending" pitchFamily="2" charset="0"/>
              <a:ea typeface="My Happy Ending" pitchFamily="2" charset="0"/>
              <a:cs typeface="Times New Roman" panose="02020603050405020304" pitchFamily="18" charset="0"/>
            </a:endParaRPr>
          </a:p>
          <a:p>
            <a:pPr algn="l"/>
            <a:endParaRPr lang="en-GB" sz="6000" dirty="0">
              <a:latin typeface="My Happy Ending" pitchFamily="2" charset="0"/>
              <a:ea typeface="My Happy Ending" pitchFamily="2" charset="0"/>
            </a:endParaRPr>
          </a:p>
        </p:txBody>
      </p:sp>
    </p:spTree>
    <p:extLst>
      <p:ext uri="{BB962C8B-B14F-4D97-AF65-F5344CB8AC3E}">
        <p14:creationId xmlns:p14="http://schemas.microsoft.com/office/powerpoint/2010/main" val="36085700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80E4B4"/>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23109" y="647113"/>
            <a:ext cx="10062754" cy="5430129"/>
          </a:xfrm>
        </p:spPr>
        <p:txBody>
          <a:bodyPr>
            <a:normAutofit/>
          </a:bodyPr>
          <a:lstStyle/>
          <a:p>
            <a:pPr algn="l">
              <a:lnSpc>
                <a:spcPct val="107000"/>
              </a:lnSpc>
              <a:spcAft>
                <a:spcPts val="800"/>
              </a:spcAft>
            </a:pPr>
            <a:r>
              <a:rPr lang="en-GB" sz="6000" dirty="0" smtClean="0">
                <a:latin typeface="My Happy Ending" pitchFamily="2" charset="0"/>
                <a:ea typeface="My Happy Ending" pitchFamily="2" charset="0"/>
                <a:cs typeface="Times New Roman" panose="02020603050405020304" pitchFamily="18" charset="0"/>
              </a:rPr>
              <a:t>What is </a:t>
            </a:r>
            <a:r>
              <a:rPr lang="en-GB" sz="6000" dirty="0" smtClean="0">
                <a:solidFill>
                  <a:srgbClr val="FF0000"/>
                </a:solidFill>
                <a:latin typeface="My Happy Ending" pitchFamily="2" charset="0"/>
                <a:ea typeface="My Happy Ending" pitchFamily="2" charset="0"/>
                <a:cs typeface="Times New Roman" panose="02020603050405020304" pitchFamily="18" charset="0"/>
              </a:rPr>
              <a:t>suspense</a:t>
            </a:r>
            <a:r>
              <a:rPr lang="en-GB" sz="6000" dirty="0" smtClean="0">
                <a:latin typeface="My Happy Ending" pitchFamily="2" charset="0"/>
                <a:ea typeface="My Happy Ending" pitchFamily="2" charset="0"/>
                <a:cs typeface="Times New Roman" panose="02020603050405020304" pitchFamily="18" charset="0"/>
              </a:rPr>
              <a:t>?</a:t>
            </a:r>
            <a:endParaRPr lang="en-GB" sz="6000" dirty="0">
              <a:latin typeface="My Happy Ending" pitchFamily="2" charset="0"/>
              <a:ea typeface="My Happy Ending" pitchFamily="2" charset="0"/>
            </a:endParaRPr>
          </a:p>
          <a:p>
            <a:pPr algn="l"/>
            <a:endParaRPr lang="en-GB" sz="6000" dirty="0">
              <a:latin typeface="My Happy Ending" pitchFamily="2" charset="0"/>
              <a:ea typeface="My Happy Ending" pitchFamily="2" charset="0"/>
            </a:endParaRPr>
          </a:p>
          <a:p>
            <a:pPr algn="l"/>
            <a:endParaRPr lang="en-GB" dirty="0"/>
          </a:p>
        </p:txBody>
      </p:sp>
      <p:pic>
        <p:nvPicPr>
          <p:cNvPr id="2" name="Picture 1"/>
          <p:cNvPicPr>
            <a:picLocks noChangeAspect="1"/>
          </p:cNvPicPr>
          <p:nvPr/>
        </p:nvPicPr>
        <p:blipFill>
          <a:blip r:embed="rId2"/>
          <a:stretch>
            <a:fillRect/>
          </a:stretch>
        </p:blipFill>
        <p:spPr>
          <a:xfrm>
            <a:off x="1580606" y="1720474"/>
            <a:ext cx="8961120" cy="3390694"/>
          </a:xfrm>
          <a:prstGeom prst="rect">
            <a:avLst/>
          </a:prstGeom>
        </p:spPr>
      </p:pic>
    </p:spTree>
    <p:extLst>
      <p:ext uri="{BB962C8B-B14F-4D97-AF65-F5344CB8AC3E}">
        <p14:creationId xmlns:p14="http://schemas.microsoft.com/office/powerpoint/2010/main" val="30830719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80E4B4"/>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93372" y="882245"/>
            <a:ext cx="9144000" cy="4610686"/>
          </a:xfrm>
        </p:spPr>
        <p:txBody>
          <a:bodyPr/>
          <a:lstStyle/>
          <a:p>
            <a:pPr algn="l"/>
            <a:r>
              <a:rPr lang="en-GB" sz="6000" dirty="0" smtClean="0">
                <a:latin typeface="My Happy Ending" pitchFamily="2" charset="0"/>
                <a:ea typeface="My Happy Ending" pitchFamily="2" charset="0"/>
              </a:rPr>
              <a:t>First, let’s say our story out loud with actions.</a:t>
            </a:r>
          </a:p>
          <a:p>
            <a:pPr algn="l"/>
            <a:endParaRPr lang="en-GB" sz="6000" dirty="0">
              <a:latin typeface="My Happy Ending" pitchFamily="2" charset="0"/>
              <a:ea typeface="My Happy Ending" pitchFamily="2" charset="0"/>
            </a:endParaRPr>
          </a:p>
          <a:p>
            <a:pPr algn="l"/>
            <a:r>
              <a:rPr lang="en-GB" sz="6000" dirty="0" smtClean="0">
                <a:latin typeface="My Happy Ending" pitchFamily="2" charset="0"/>
                <a:ea typeface="My Happy Ending" pitchFamily="2" charset="0"/>
              </a:rPr>
              <a:t>As you do this, notice which parts of the story make you feel excited or nervous about what might happen.</a:t>
            </a:r>
            <a:endParaRPr lang="en-GB" dirty="0"/>
          </a:p>
        </p:txBody>
      </p:sp>
    </p:spTree>
    <p:extLst>
      <p:ext uri="{BB962C8B-B14F-4D97-AF65-F5344CB8AC3E}">
        <p14:creationId xmlns:p14="http://schemas.microsoft.com/office/powerpoint/2010/main" val="37136554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80E4B4"/>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23109" y="647113"/>
            <a:ext cx="10062754" cy="5430129"/>
          </a:xfrm>
        </p:spPr>
        <p:txBody>
          <a:bodyPr>
            <a:normAutofit/>
          </a:bodyPr>
          <a:lstStyle/>
          <a:p>
            <a:pPr>
              <a:lnSpc>
                <a:spcPct val="107000"/>
              </a:lnSpc>
              <a:spcAft>
                <a:spcPts val="800"/>
              </a:spcAft>
            </a:pPr>
            <a:r>
              <a:rPr lang="en-GB" sz="9600" u="sng" dirty="0">
                <a:latin typeface="My Happy Ending" pitchFamily="2" charset="0"/>
                <a:ea typeface="My Happy Ending" pitchFamily="2" charset="0"/>
                <a:cs typeface="Times New Roman" panose="02020603050405020304" pitchFamily="18" charset="0"/>
              </a:rPr>
              <a:t>Adventure at Sandy Cove</a:t>
            </a:r>
            <a:endParaRPr lang="en-GB" sz="9600" dirty="0">
              <a:latin typeface="My Happy Ending" pitchFamily="2" charset="0"/>
              <a:ea typeface="My Happy Ending" pitchFamily="2" charset="0"/>
              <a:cs typeface="Times New Roman" panose="02020603050405020304" pitchFamily="18" charset="0"/>
            </a:endParaRPr>
          </a:p>
          <a:p>
            <a:pPr algn="l"/>
            <a:r>
              <a:rPr lang="en-GB" sz="6000" dirty="0" smtClean="0">
                <a:latin typeface="My Happy Ending" pitchFamily="2" charset="0"/>
                <a:ea typeface="My Happy Ending" pitchFamily="2" charset="0"/>
              </a:rPr>
              <a:t> </a:t>
            </a:r>
            <a:endParaRPr lang="en-GB" sz="6000" dirty="0">
              <a:latin typeface="My Happy Ending" pitchFamily="2" charset="0"/>
              <a:ea typeface="My Happy Ending" pitchFamily="2" charset="0"/>
            </a:endParaRPr>
          </a:p>
          <a:p>
            <a:pPr algn="l"/>
            <a:endParaRPr lang="en-GB" sz="6000" dirty="0">
              <a:latin typeface="My Happy Ending" pitchFamily="2" charset="0"/>
              <a:ea typeface="My Happy Ending" pitchFamily="2" charset="0"/>
            </a:endParaRPr>
          </a:p>
          <a:p>
            <a:pPr algn="l"/>
            <a:endParaRPr lang="en-GB" sz="6000" dirty="0">
              <a:latin typeface="My Happy Ending" pitchFamily="2" charset="0"/>
              <a:ea typeface="My Happy Ending" pitchFamily="2" charset="0"/>
            </a:endParaRPr>
          </a:p>
          <a:p>
            <a:pPr algn="l"/>
            <a:endParaRPr lang="en-GB" sz="6000" dirty="0">
              <a:latin typeface="My Happy Ending" pitchFamily="2" charset="0"/>
              <a:ea typeface="My Happy Ending" pitchFamily="2" charset="0"/>
            </a:endParaRPr>
          </a:p>
          <a:p>
            <a:pPr algn="l"/>
            <a:endParaRPr lang="en-GB" sz="6000" dirty="0">
              <a:latin typeface="My Happy Ending" pitchFamily="2" charset="0"/>
              <a:ea typeface="My Happy Ending" pitchFamily="2" charset="0"/>
            </a:endParaRPr>
          </a:p>
          <a:p>
            <a:pPr algn="l"/>
            <a:endParaRPr lang="en-GB" dirty="0"/>
          </a:p>
        </p:txBody>
      </p:sp>
      <p:pic>
        <p:nvPicPr>
          <p:cNvPr id="2" name="Picture 1"/>
          <p:cNvPicPr>
            <a:picLocks noChangeAspect="1"/>
          </p:cNvPicPr>
          <p:nvPr/>
        </p:nvPicPr>
        <p:blipFill>
          <a:blip r:embed="rId2"/>
          <a:stretch>
            <a:fillRect/>
          </a:stretch>
        </p:blipFill>
        <p:spPr>
          <a:xfrm>
            <a:off x="3829186" y="2913833"/>
            <a:ext cx="4250599" cy="2550359"/>
          </a:xfrm>
          <a:prstGeom prst="rect">
            <a:avLst/>
          </a:prstGeom>
        </p:spPr>
      </p:pic>
    </p:spTree>
    <p:extLst>
      <p:ext uri="{BB962C8B-B14F-4D97-AF65-F5344CB8AC3E}">
        <p14:creationId xmlns:p14="http://schemas.microsoft.com/office/powerpoint/2010/main" val="11981480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80E4B4"/>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23109" y="647113"/>
            <a:ext cx="7541622" cy="5430129"/>
          </a:xfrm>
        </p:spPr>
        <p:txBody>
          <a:bodyPr>
            <a:normAutofit fontScale="47500" lnSpcReduction="20000"/>
          </a:bodyPr>
          <a:lstStyle/>
          <a:p>
            <a:pPr algn="l">
              <a:lnSpc>
                <a:spcPct val="107000"/>
              </a:lnSpc>
              <a:spcAft>
                <a:spcPts val="800"/>
              </a:spcAft>
            </a:pPr>
            <a:r>
              <a:rPr lang="en-GB" sz="9300" dirty="0" smtClean="0">
                <a:latin typeface="My Happy Ending" pitchFamily="2" charset="0"/>
                <a:ea typeface="My Happy Ending" pitchFamily="2" charset="0"/>
                <a:cs typeface="Times New Roman" panose="02020603050405020304" pitchFamily="18" charset="0"/>
              </a:rPr>
              <a:t>“</a:t>
            </a:r>
            <a:r>
              <a:rPr lang="en-GB" sz="9300" dirty="0">
                <a:latin typeface="My Happy Ending" pitchFamily="2" charset="0"/>
                <a:ea typeface="My Happy Ending" pitchFamily="2" charset="0"/>
                <a:cs typeface="Times New Roman" panose="02020603050405020304" pitchFamily="18" charset="0"/>
              </a:rPr>
              <a:t>Hurry up,” shouted Joe as he climbed over the rocks. Carefully, Rahul followed. The two boys stopped at a rock pool and began to search for shells. “Hey, what’s this?” shouted Joe to Rahul. In the rock pool was a small, black box wrapped in plastic. The boys tugged it loose. What was inside? Joe pressed the silver catch and the lid popped open. It was full of jewels! </a:t>
            </a:r>
            <a:endParaRPr lang="en-GB" sz="6000" dirty="0">
              <a:latin typeface="My Happy Ending" pitchFamily="2" charset="0"/>
              <a:ea typeface="My Happy Ending" pitchFamily="2" charset="0"/>
            </a:endParaRPr>
          </a:p>
          <a:p>
            <a:pPr algn="l"/>
            <a:endParaRPr lang="en-GB" sz="6000" dirty="0">
              <a:latin typeface="My Happy Ending" pitchFamily="2" charset="0"/>
              <a:ea typeface="My Happy Ending" pitchFamily="2" charset="0"/>
            </a:endParaRPr>
          </a:p>
          <a:p>
            <a:pPr algn="l"/>
            <a:endParaRPr lang="en-GB" sz="6000" dirty="0">
              <a:latin typeface="My Happy Ending" pitchFamily="2" charset="0"/>
              <a:ea typeface="My Happy Ending" pitchFamily="2" charset="0"/>
            </a:endParaRPr>
          </a:p>
          <a:p>
            <a:pPr algn="l"/>
            <a:endParaRPr lang="en-GB" dirty="0"/>
          </a:p>
        </p:txBody>
      </p:sp>
      <p:pic>
        <p:nvPicPr>
          <p:cNvPr id="4" name="Picture 3"/>
          <p:cNvPicPr>
            <a:picLocks noChangeAspect="1"/>
          </p:cNvPicPr>
          <p:nvPr/>
        </p:nvPicPr>
        <p:blipFill>
          <a:blip r:embed="rId2"/>
          <a:stretch>
            <a:fillRect/>
          </a:stretch>
        </p:blipFill>
        <p:spPr>
          <a:xfrm>
            <a:off x="8686801" y="2290614"/>
            <a:ext cx="2687002" cy="2687002"/>
          </a:xfrm>
          <a:prstGeom prst="rect">
            <a:avLst/>
          </a:prstGeom>
        </p:spPr>
      </p:pic>
    </p:spTree>
    <p:extLst>
      <p:ext uri="{BB962C8B-B14F-4D97-AF65-F5344CB8AC3E}">
        <p14:creationId xmlns:p14="http://schemas.microsoft.com/office/powerpoint/2010/main" val="2203488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80E4B4"/>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23109" y="647113"/>
            <a:ext cx="7397931" cy="5430129"/>
          </a:xfrm>
        </p:spPr>
        <p:txBody>
          <a:bodyPr>
            <a:normAutofit fontScale="92500" lnSpcReduction="20000"/>
          </a:bodyPr>
          <a:lstStyle/>
          <a:p>
            <a:pPr algn="l">
              <a:lnSpc>
                <a:spcPct val="107000"/>
              </a:lnSpc>
              <a:spcAft>
                <a:spcPts val="800"/>
              </a:spcAft>
            </a:pPr>
            <a:r>
              <a:rPr lang="en-GB" sz="6000" dirty="0">
                <a:latin typeface="My Happy Ending" pitchFamily="2" charset="0"/>
                <a:ea typeface="My Happy Ending" pitchFamily="2" charset="0"/>
                <a:cs typeface="Times New Roman" panose="02020603050405020304" pitchFamily="18" charset="0"/>
              </a:rPr>
              <a:t>At that moment, a scruffy old man shouted at the boys. His wolf-like dog barked menacingly. Joe snapped the lid down, picked up the box and the two boys began to scramble over the rocks. They slipped and struggled towards the cliffs. </a:t>
            </a:r>
            <a:endParaRPr lang="en-GB" sz="5400" dirty="0">
              <a:latin typeface="My Happy Ending" pitchFamily="2" charset="0"/>
              <a:ea typeface="My Happy Ending" pitchFamily="2" charset="0"/>
              <a:cs typeface="Times New Roman" panose="02020603050405020304" pitchFamily="18" charset="0"/>
            </a:endParaRPr>
          </a:p>
          <a:p>
            <a:pPr algn="l"/>
            <a:endParaRPr lang="en-GB" sz="6000" dirty="0">
              <a:latin typeface="My Happy Ending" pitchFamily="2" charset="0"/>
              <a:ea typeface="My Happy Ending" pitchFamily="2" charset="0"/>
            </a:endParaRPr>
          </a:p>
          <a:p>
            <a:pPr algn="l"/>
            <a:endParaRPr lang="en-GB" sz="6000" dirty="0">
              <a:latin typeface="My Happy Ending" pitchFamily="2" charset="0"/>
              <a:ea typeface="My Happy Ending" pitchFamily="2" charset="0"/>
            </a:endParaRPr>
          </a:p>
          <a:p>
            <a:pPr algn="l"/>
            <a:endParaRPr lang="en-GB" sz="6000" dirty="0">
              <a:latin typeface="My Happy Ending" pitchFamily="2" charset="0"/>
              <a:ea typeface="My Happy Ending" pitchFamily="2" charset="0"/>
            </a:endParaRPr>
          </a:p>
          <a:p>
            <a:pPr algn="l"/>
            <a:endParaRPr lang="en-GB" sz="6000" dirty="0">
              <a:latin typeface="My Happy Ending" pitchFamily="2" charset="0"/>
              <a:ea typeface="My Happy Ending" pitchFamily="2" charset="0"/>
            </a:endParaRPr>
          </a:p>
          <a:p>
            <a:pPr algn="l"/>
            <a:endParaRPr lang="en-GB" dirty="0"/>
          </a:p>
        </p:txBody>
      </p:sp>
      <p:pic>
        <p:nvPicPr>
          <p:cNvPr id="4" name="Picture 3"/>
          <p:cNvPicPr>
            <a:picLocks noChangeAspect="1"/>
          </p:cNvPicPr>
          <p:nvPr/>
        </p:nvPicPr>
        <p:blipFill>
          <a:blip r:embed="rId2"/>
          <a:stretch>
            <a:fillRect/>
          </a:stretch>
        </p:blipFill>
        <p:spPr>
          <a:xfrm>
            <a:off x="9243740" y="2488065"/>
            <a:ext cx="2143125" cy="2143125"/>
          </a:xfrm>
          <a:prstGeom prst="rect">
            <a:avLst/>
          </a:prstGeom>
        </p:spPr>
      </p:pic>
    </p:spTree>
    <p:extLst>
      <p:ext uri="{BB962C8B-B14F-4D97-AF65-F5344CB8AC3E}">
        <p14:creationId xmlns:p14="http://schemas.microsoft.com/office/powerpoint/2010/main" val="14150353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80E4B4"/>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23109" y="647113"/>
            <a:ext cx="10062754" cy="5430129"/>
          </a:xfrm>
        </p:spPr>
        <p:txBody>
          <a:bodyPr>
            <a:normAutofit/>
          </a:bodyPr>
          <a:lstStyle/>
          <a:p>
            <a:pPr algn="l"/>
            <a:r>
              <a:rPr lang="en-GB" sz="4000" dirty="0">
                <a:latin typeface="My Happy Ending" pitchFamily="2" charset="0"/>
                <a:ea typeface="My Happy Ending" pitchFamily="2" charset="0"/>
              </a:rPr>
              <a:t>“Quick! Let’s hide in here,” said Joe, rushing into a cave. It was dark and damp inside and they could hear water dripping. They felt their way further in and crouched behind a rock. Rahul’s heart pounded. All at once, the scruffy man appeared at the cave mouth. He shone a torch around. The light cast shadows on the cave wall. The children ducked down and kept as still as stone, but the dog could sense them. It padded closer and closer, growling menacingly. Rahul gripped Joe’s arm. They could see its white teeth, smell its damp hair and feel its hot meaty breath. </a:t>
            </a:r>
          </a:p>
          <a:p>
            <a:pPr algn="l"/>
            <a:endParaRPr lang="en-GB" sz="4000" dirty="0">
              <a:latin typeface="My Happy Ending" pitchFamily="2" charset="0"/>
              <a:ea typeface="My Happy Ending" pitchFamily="2" charset="0"/>
            </a:endParaRPr>
          </a:p>
          <a:p>
            <a:pPr algn="l"/>
            <a:endParaRPr lang="en-GB" sz="6000" dirty="0">
              <a:latin typeface="My Happy Ending" pitchFamily="2" charset="0"/>
              <a:ea typeface="My Happy Ending" pitchFamily="2" charset="0"/>
            </a:endParaRPr>
          </a:p>
          <a:p>
            <a:pPr algn="l"/>
            <a:endParaRPr lang="en-GB" sz="6000" dirty="0">
              <a:latin typeface="My Happy Ending" pitchFamily="2" charset="0"/>
              <a:ea typeface="My Happy Ending" pitchFamily="2" charset="0"/>
            </a:endParaRPr>
          </a:p>
          <a:p>
            <a:pPr algn="l"/>
            <a:endParaRPr lang="en-GB" sz="6000" dirty="0">
              <a:latin typeface="My Happy Ending" pitchFamily="2" charset="0"/>
              <a:ea typeface="My Happy Ending" pitchFamily="2" charset="0"/>
            </a:endParaRPr>
          </a:p>
          <a:p>
            <a:pPr algn="l"/>
            <a:endParaRPr lang="en-GB" dirty="0"/>
          </a:p>
        </p:txBody>
      </p:sp>
      <p:pic>
        <p:nvPicPr>
          <p:cNvPr id="4" name="Picture 3"/>
          <p:cNvPicPr>
            <a:picLocks noChangeAspect="1"/>
          </p:cNvPicPr>
          <p:nvPr/>
        </p:nvPicPr>
        <p:blipFill>
          <a:blip r:embed="rId2"/>
          <a:stretch>
            <a:fillRect/>
          </a:stretch>
        </p:blipFill>
        <p:spPr>
          <a:xfrm>
            <a:off x="8206831" y="4623979"/>
            <a:ext cx="3517083" cy="1920512"/>
          </a:xfrm>
          <a:prstGeom prst="rect">
            <a:avLst/>
          </a:prstGeom>
        </p:spPr>
      </p:pic>
    </p:spTree>
    <p:extLst>
      <p:ext uri="{BB962C8B-B14F-4D97-AF65-F5344CB8AC3E}">
        <p14:creationId xmlns:p14="http://schemas.microsoft.com/office/powerpoint/2010/main" val="18000525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80E4B4"/>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23110" y="464233"/>
            <a:ext cx="8024948" cy="5430129"/>
          </a:xfrm>
        </p:spPr>
        <p:txBody>
          <a:bodyPr>
            <a:normAutofit fontScale="77500" lnSpcReduction="20000"/>
          </a:bodyPr>
          <a:lstStyle/>
          <a:p>
            <a:pPr algn="l">
              <a:lnSpc>
                <a:spcPct val="107000"/>
              </a:lnSpc>
              <a:spcAft>
                <a:spcPts val="800"/>
              </a:spcAft>
            </a:pPr>
            <a:r>
              <a:rPr lang="en-GB" sz="6000" dirty="0">
                <a:latin typeface="My Happy Ending" pitchFamily="2" charset="0"/>
                <a:ea typeface="My Happy Ending" pitchFamily="2" charset="0"/>
                <a:cs typeface="Times New Roman" panose="02020603050405020304" pitchFamily="18" charset="0"/>
              </a:rPr>
              <a:t>Suddenly there was a distant shout. ‘Here Dog!’ hissed the man, roughly grabbing its collar. “Those boys have got away. Quick. After them!” Joe and Rahul held their breath until they could hear the sound of the man and his dog stumbling back across the rocks. They waited for a long while before creeping out. Even though the beach was empty, the boys ran home as fast as they could. </a:t>
            </a:r>
            <a:endParaRPr lang="en-GB" sz="5400" dirty="0">
              <a:latin typeface="My Happy Ending" pitchFamily="2" charset="0"/>
              <a:ea typeface="My Happy Ending" pitchFamily="2" charset="0"/>
              <a:cs typeface="Times New Roman" panose="02020603050405020304" pitchFamily="18" charset="0"/>
            </a:endParaRPr>
          </a:p>
          <a:p>
            <a:pPr algn="l"/>
            <a:endParaRPr lang="en-GB" sz="6000" dirty="0">
              <a:latin typeface="My Happy Ending" pitchFamily="2" charset="0"/>
              <a:ea typeface="My Happy Ending" pitchFamily="2" charset="0"/>
            </a:endParaRPr>
          </a:p>
          <a:p>
            <a:pPr algn="l"/>
            <a:endParaRPr lang="en-GB" sz="6000" dirty="0">
              <a:latin typeface="My Happy Ending" pitchFamily="2" charset="0"/>
              <a:ea typeface="My Happy Ending" pitchFamily="2" charset="0"/>
            </a:endParaRPr>
          </a:p>
          <a:p>
            <a:pPr algn="l"/>
            <a:endParaRPr lang="en-GB" sz="6000" dirty="0">
              <a:latin typeface="My Happy Ending" pitchFamily="2" charset="0"/>
              <a:ea typeface="My Happy Ending" pitchFamily="2" charset="0"/>
            </a:endParaRPr>
          </a:p>
          <a:p>
            <a:pPr algn="l"/>
            <a:endParaRPr lang="en-GB" dirty="0"/>
          </a:p>
        </p:txBody>
      </p:sp>
      <p:pic>
        <p:nvPicPr>
          <p:cNvPr id="4" name="Picture 3"/>
          <p:cNvPicPr>
            <a:picLocks noChangeAspect="1"/>
          </p:cNvPicPr>
          <p:nvPr/>
        </p:nvPicPr>
        <p:blipFill>
          <a:blip r:embed="rId2"/>
          <a:stretch>
            <a:fillRect/>
          </a:stretch>
        </p:blipFill>
        <p:spPr>
          <a:xfrm>
            <a:off x="8444798" y="2294696"/>
            <a:ext cx="3245508" cy="2159738"/>
          </a:xfrm>
          <a:prstGeom prst="rect">
            <a:avLst/>
          </a:prstGeom>
        </p:spPr>
      </p:pic>
    </p:spTree>
    <p:extLst>
      <p:ext uri="{BB962C8B-B14F-4D97-AF65-F5344CB8AC3E}">
        <p14:creationId xmlns:p14="http://schemas.microsoft.com/office/powerpoint/2010/main" val="899515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80E4B4"/>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23109" y="647113"/>
            <a:ext cx="10062754" cy="5430129"/>
          </a:xfrm>
        </p:spPr>
        <p:txBody>
          <a:bodyPr>
            <a:normAutofit fontScale="77500" lnSpcReduction="20000"/>
          </a:bodyPr>
          <a:lstStyle/>
          <a:p>
            <a:pPr algn="l">
              <a:lnSpc>
                <a:spcPct val="107000"/>
              </a:lnSpc>
              <a:spcAft>
                <a:spcPts val="800"/>
              </a:spcAft>
            </a:pPr>
            <a:r>
              <a:rPr lang="en-GB" sz="6000" dirty="0">
                <a:latin typeface="My Happy Ending" pitchFamily="2" charset="0"/>
                <a:ea typeface="My Happy Ending" pitchFamily="2" charset="0"/>
                <a:cs typeface="Times New Roman" panose="02020603050405020304" pitchFamily="18" charset="0"/>
              </a:rPr>
              <a:t>At first Mum didn’t believe them. It was only when Joe opened the box that she decided to call the police. When the police arrived they told Mum that the big house up the road had been burgled only the night before. They had spent all day searching for a trace of the jewels. Their only clue had been the footprints of a large dog. Joe shut his eyes. He could imagine the headlines: ‘PRICELESS JEWELS FOUND BY SCHOOLBOY DETECTIVES. And there was a reward too!</a:t>
            </a:r>
            <a:endParaRPr lang="en-GB" sz="5400" dirty="0">
              <a:latin typeface="My Happy Ending" pitchFamily="2" charset="0"/>
              <a:ea typeface="My Happy Ending" pitchFamily="2" charset="0"/>
              <a:cs typeface="Times New Roman" panose="02020603050405020304" pitchFamily="18" charset="0"/>
            </a:endParaRPr>
          </a:p>
          <a:p>
            <a:pPr algn="l"/>
            <a:endParaRPr lang="en-GB" sz="6000" dirty="0">
              <a:latin typeface="My Happy Ending" pitchFamily="2" charset="0"/>
              <a:ea typeface="My Happy Ending" pitchFamily="2" charset="0"/>
            </a:endParaRPr>
          </a:p>
          <a:p>
            <a:pPr algn="l"/>
            <a:endParaRPr lang="en-GB" sz="6000" dirty="0">
              <a:latin typeface="My Happy Ending" pitchFamily="2" charset="0"/>
              <a:ea typeface="My Happy Ending" pitchFamily="2" charset="0"/>
            </a:endParaRPr>
          </a:p>
          <a:p>
            <a:pPr algn="l"/>
            <a:endParaRPr lang="en-GB" sz="6000" dirty="0">
              <a:latin typeface="My Happy Ending" pitchFamily="2" charset="0"/>
              <a:ea typeface="My Happy Ending" pitchFamily="2" charset="0"/>
            </a:endParaRPr>
          </a:p>
          <a:p>
            <a:pPr algn="l"/>
            <a:endParaRPr lang="en-GB" dirty="0"/>
          </a:p>
        </p:txBody>
      </p:sp>
      <p:pic>
        <p:nvPicPr>
          <p:cNvPr id="4" name="Picture 3"/>
          <p:cNvPicPr>
            <a:picLocks noChangeAspect="1"/>
          </p:cNvPicPr>
          <p:nvPr/>
        </p:nvPicPr>
        <p:blipFill>
          <a:blip r:embed="rId2"/>
          <a:stretch>
            <a:fillRect/>
          </a:stretch>
        </p:blipFill>
        <p:spPr>
          <a:xfrm>
            <a:off x="9345249" y="4830399"/>
            <a:ext cx="2619375" cy="1743075"/>
          </a:xfrm>
          <a:prstGeom prst="rect">
            <a:avLst/>
          </a:prstGeom>
        </p:spPr>
      </p:pic>
    </p:spTree>
    <p:extLst>
      <p:ext uri="{BB962C8B-B14F-4D97-AF65-F5344CB8AC3E}">
        <p14:creationId xmlns:p14="http://schemas.microsoft.com/office/powerpoint/2010/main" val="26939039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926</TotalTime>
  <Words>673</Words>
  <Application>Microsoft Office PowerPoint</Application>
  <PresentationFormat>Widescreen</PresentationFormat>
  <Paragraphs>56</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Calibri Light</vt:lpstr>
      <vt:lpstr>Comic Sans MS</vt:lpstr>
      <vt:lpstr>My Happy Ending</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Deborah Hamilton</dc:creator>
  <cp:lastModifiedBy>Deborah Hamilton</cp:lastModifiedBy>
  <cp:revision>127</cp:revision>
  <dcterms:created xsi:type="dcterms:W3CDTF">2021-09-04T12:09:25Z</dcterms:created>
  <dcterms:modified xsi:type="dcterms:W3CDTF">2022-01-09T10:20:09Z</dcterms:modified>
</cp:coreProperties>
</file>