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74" r:id="rId2"/>
    <p:sldId id="258" r:id="rId3"/>
    <p:sldId id="263" r:id="rId4"/>
    <p:sldId id="264" r:id="rId5"/>
    <p:sldId id="275" r:id="rId6"/>
    <p:sldId id="276" r:id="rId7"/>
    <p:sldId id="277" r:id="rId8"/>
    <p:sldId id="278" r:id="rId9"/>
    <p:sldId id="279" r:id="rId10"/>
    <p:sldId id="280" r:id="rId11"/>
    <p:sldId id="281" r:id="rId12"/>
    <p:sldId id="282" r:id="rId13"/>
    <p:sldId id="283" r:id="rId14"/>
    <p:sldId id="267" r:id="rId15"/>
  </p:sldIdLst>
  <p:sldSz cx="9144000" cy="6858000" type="screen4x3"/>
  <p:notesSz cx="6858000" cy="9144000"/>
  <p:embeddedFontLst>
    <p:embeddedFont>
      <p:font typeface="Twinkl" panose="020B0604020202020204" charset="0"/>
      <p:regular r:id="rId18"/>
      <p:bold r:id="rId19"/>
    </p:embeddedFont>
    <p:embeddedFont>
      <p:font typeface="Sassoon Infant Rg" panose="02000503030000020003" charset="0"/>
      <p:regular r:id="rId20"/>
      <p:bold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96E"/>
    <a:srgbClr val="FECF23"/>
    <a:srgbClr val="E19635"/>
    <a:srgbClr val="BC2634"/>
    <a:srgbClr val="7BB8B1"/>
    <a:srgbClr val="57B6B2"/>
    <a:srgbClr val="00ACEC"/>
    <a:srgbClr val="FFCE34"/>
    <a:srgbClr val="99C65D"/>
    <a:srgbClr val="009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8" autoAdjust="0"/>
    <p:restoredTop sz="94660"/>
  </p:normalViewPr>
  <p:slideViewPr>
    <p:cSldViewPr snapToGrid="0" showGuides="1">
      <p:cViewPr varScale="1">
        <p:scale>
          <a:sx n="115" d="100"/>
          <a:sy n="115" d="100"/>
        </p:scale>
        <p:origin x="1416" y="11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12/11/2021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12/11/2021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4595813" y="1852613"/>
            <a:ext cx="3802062" cy="4240212"/>
            <a:chOff x="4595124" y="1852613"/>
            <a:chExt cx="3802750" cy="4240212"/>
          </a:xfrm>
        </p:grpSpPr>
        <p:sp>
          <p:nvSpPr>
            <p:cNvPr id="6" name="Rectangle 5"/>
            <p:cNvSpPr/>
            <p:nvPr/>
          </p:nvSpPr>
          <p:spPr bwMode="auto">
            <a:xfrm>
              <a:off x="4595124" y="1852613"/>
              <a:ext cx="3802750" cy="4240212"/>
            </a:xfrm>
            <a:prstGeom prst="rect">
              <a:avLst/>
            </a:prstGeom>
            <a:solidFill>
              <a:srgbClr val="FFECA7"/>
            </a:solidFill>
            <a:ln w="38100">
              <a:solidFill>
                <a:srgbClr val="FFCE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9856" y="2200825"/>
              <a:ext cx="3494588" cy="357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a:grpSpLocks/>
          </p:cNvGrpSpPr>
          <p:nvPr/>
        </p:nvGrpSpPr>
        <p:grpSpPr bwMode="auto">
          <a:xfrm>
            <a:off x="765175" y="4068763"/>
            <a:ext cx="3644900" cy="2024062"/>
            <a:chOff x="9524573" y="1852613"/>
            <a:chExt cx="7632700" cy="4240212"/>
          </a:xfrm>
        </p:grpSpPr>
        <p:sp>
          <p:nvSpPr>
            <p:cNvPr id="9" name="Rectangle 8"/>
            <p:cNvSpPr/>
            <p:nvPr/>
          </p:nvSpPr>
          <p:spPr bwMode="auto">
            <a:xfrm>
              <a:off x="9524573" y="1852613"/>
              <a:ext cx="7632700" cy="4240212"/>
            </a:xfrm>
            <a:prstGeom prst="rect">
              <a:avLst/>
            </a:prstGeom>
            <a:solidFill>
              <a:srgbClr val="FFECA7"/>
            </a:solidFill>
            <a:ln w="38100">
              <a:solidFill>
                <a:srgbClr val="FFCE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0"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0368" y="2105718"/>
              <a:ext cx="6852498" cy="384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a:grpSpLocks/>
          </p:cNvGrpSpPr>
          <p:nvPr/>
        </p:nvGrpSpPr>
        <p:grpSpPr bwMode="auto">
          <a:xfrm>
            <a:off x="765175" y="1852613"/>
            <a:ext cx="3644900" cy="2024062"/>
            <a:chOff x="-8122796" y="1852613"/>
            <a:chExt cx="7632700" cy="4240212"/>
          </a:xfrm>
        </p:grpSpPr>
        <p:sp>
          <p:nvSpPr>
            <p:cNvPr id="12" name="Rectangle 11"/>
            <p:cNvSpPr/>
            <p:nvPr/>
          </p:nvSpPr>
          <p:spPr bwMode="auto">
            <a:xfrm>
              <a:off x="-8122796" y="1852613"/>
              <a:ext cx="7632700" cy="4240212"/>
            </a:xfrm>
            <a:prstGeom prst="rect">
              <a:avLst/>
            </a:prstGeom>
            <a:solidFill>
              <a:srgbClr val="FFECA7"/>
            </a:solidFill>
            <a:ln w="38100">
              <a:solidFill>
                <a:srgbClr val="FFCE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3"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5624" y="1983787"/>
              <a:ext cx="6998815" cy="396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20"/>
          <p:cNvSpPr>
            <a:spLocks noGrp="1"/>
          </p:cNvSpPr>
          <p:nvPr>
            <p:ph type="title"/>
          </p:nvPr>
        </p:nvSpPr>
        <p:spPr>
          <a:xfrm>
            <a:off x="457198" y="746817"/>
            <a:ext cx="8220075" cy="994306"/>
          </a:xfrm>
        </p:spPr>
        <p:txBody>
          <a:bodyPr/>
          <a:lstStyle/>
          <a:p>
            <a:pPr algn="ctr"/>
            <a:r>
              <a:rPr lang="en-GB" sz="3600" dirty="0">
                <a:latin typeface="+mn-lt"/>
              </a:rPr>
              <a:t>What Event Do</a:t>
            </a:r>
            <a:br>
              <a:rPr lang="en-GB" sz="3600" dirty="0">
                <a:latin typeface="+mn-lt"/>
              </a:rPr>
            </a:br>
            <a:r>
              <a:rPr lang="en-GB" sz="3600" dirty="0">
                <a:latin typeface="+mn-lt"/>
              </a:rPr>
              <a:t>These Pictures Represent?</a:t>
            </a:r>
          </a:p>
        </p:txBody>
      </p:sp>
    </p:spTree>
    <p:extLst>
      <p:ext uri="{BB962C8B-B14F-4D97-AF65-F5344CB8AC3E}">
        <p14:creationId xmlns:p14="http://schemas.microsoft.com/office/powerpoint/2010/main" val="42820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697969"/>
            <a:ext cx="8220075" cy="994306"/>
          </a:xfrm>
        </p:spPr>
        <p:txBody>
          <a:bodyPr/>
          <a:lstStyle/>
          <a:p>
            <a:pPr algn="ctr"/>
            <a:r>
              <a:rPr lang="en-GB" sz="3600" dirty="0">
                <a:latin typeface="+mn-lt"/>
              </a:rPr>
              <a:t>Here Are Some of the Children</a:t>
            </a:r>
            <a:br>
              <a:rPr lang="en-GB" sz="3600" dirty="0">
                <a:latin typeface="+mn-lt"/>
              </a:rPr>
            </a:br>
            <a:r>
              <a:rPr lang="en-GB" sz="3600" dirty="0">
                <a:latin typeface="+mn-lt"/>
              </a:rPr>
              <a:t>Supported by BBC Children in Need</a:t>
            </a:r>
          </a:p>
        </p:txBody>
      </p:sp>
      <p:sp>
        <p:nvSpPr>
          <p:cNvPr id="7" name="Rectangle 6"/>
          <p:cNvSpPr/>
          <p:nvPr/>
        </p:nvSpPr>
        <p:spPr>
          <a:xfrm>
            <a:off x="755650" y="1782763"/>
            <a:ext cx="7632700" cy="4310062"/>
          </a:xfrm>
          <a:prstGeom prst="rect">
            <a:avLst/>
          </a:prstGeom>
          <a:solidFill>
            <a:srgbClr val="FECF2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3312000"/>
          <a:lstStyle/>
          <a:p>
            <a:pPr eaLnBrk="1" fontAlgn="auto" hangingPunct="1">
              <a:spcBef>
                <a:spcPts val="0"/>
              </a:spcBef>
              <a:spcAft>
                <a:spcPts val="0"/>
              </a:spcAft>
              <a:defRPr/>
            </a:pPr>
            <a:r>
              <a:rPr lang="en-GB" dirty="0">
                <a:solidFill>
                  <a:schemeClr val="tx1"/>
                </a:solidFill>
              </a:rPr>
              <a:t>This is Ben. Ben has cerebral palsy which means he has difficulty controlling his movements. Ben found it really hard to play any sports but he loves football.</a:t>
            </a:r>
          </a:p>
        </p:txBody>
      </p:sp>
      <p:pic>
        <p:nvPicPr>
          <p:cNvPr id="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1063" y="3929063"/>
            <a:ext cx="1481137"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SC">
            <a:extLst>
              <a:ext uri="{FF2B5EF4-FFF2-40B4-BE49-F238E27FC236}">
                <a16:creationId xmlns:a16="http://schemas.microsoft.com/office/drawing/2014/main" id="{A6B1FD10-7A49-4A2A-9C23-0D09F6D39A5E}"/>
              </a:ext>
            </a:extLst>
          </p:cNvPr>
          <p:cNvSpPr/>
          <p:nvPr/>
        </p:nvSpPr>
        <p:spPr>
          <a:xfrm>
            <a:off x="2003425" y="5541963"/>
            <a:ext cx="107950" cy="107950"/>
          </a:xfrm>
          <a:prstGeom prst="ellipse">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3825" y="1982788"/>
            <a:ext cx="2249488"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4363" y="5080000"/>
            <a:ext cx="109696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638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6280149" y="1622080"/>
            <a:ext cx="1976437" cy="1976437"/>
          </a:xfrm>
          <a:prstGeom prst="ellipse">
            <a:avLst/>
          </a:prstGeom>
          <a:solidFill>
            <a:srgbClr val="ED6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697969"/>
            <a:ext cx="8220075" cy="994306"/>
          </a:xfrm>
        </p:spPr>
        <p:txBody>
          <a:bodyPr/>
          <a:lstStyle/>
          <a:p>
            <a:pPr algn="ctr"/>
            <a:r>
              <a:rPr lang="en-GB" sz="3600" dirty="0">
                <a:latin typeface="+mn-lt"/>
              </a:rPr>
              <a:t>How Can We Get Involved?</a:t>
            </a:r>
          </a:p>
        </p:txBody>
      </p:sp>
      <p:sp>
        <p:nvSpPr>
          <p:cNvPr id="11" name="Rectangle 4"/>
          <p:cNvSpPr>
            <a:spLocks noChangeArrowheads="1"/>
          </p:cNvSpPr>
          <p:nvPr/>
        </p:nvSpPr>
        <p:spPr bwMode="auto">
          <a:xfrm>
            <a:off x="763588" y="1830388"/>
            <a:ext cx="4867275"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b="1"/>
              <a:t>We can get involved by:</a:t>
            </a:r>
          </a:p>
        </p:txBody>
      </p:sp>
      <p:pic>
        <p:nvPicPr>
          <p:cNvPr id="12"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3" y="4859338"/>
            <a:ext cx="1479550"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0" y="4038600"/>
            <a:ext cx="87471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a:spLocks noChangeArrowheads="1"/>
          </p:cNvSpPr>
          <p:nvPr/>
        </p:nvSpPr>
        <p:spPr bwMode="auto">
          <a:xfrm>
            <a:off x="763588" y="2100263"/>
            <a:ext cx="4973637"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organising a coffee morning or cake sale;</a:t>
            </a:r>
          </a:p>
        </p:txBody>
      </p:sp>
      <p:sp>
        <p:nvSpPr>
          <p:cNvPr id="16" name="Rectangle 2"/>
          <p:cNvSpPr>
            <a:spLocks noChangeArrowheads="1"/>
          </p:cNvSpPr>
          <p:nvPr/>
        </p:nvSpPr>
        <p:spPr bwMode="auto">
          <a:xfrm>
            <a:off x="763588" y="3009900"/>
            <a:ext cx="45720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holding a talent show or concert;</a:t>
            </a:r>
          </a:p>
        </p:txBody>
      </p:sp>
      <p:sp>
        <p:nvSpPr>
          <p:cNvPr id="17" name="Rectangle 2"/>
          <p:cNvSpPr>
            <a:spLocks noChangeArrowheads="1"/>
          </p:cNvSpPr>
          <p:nvPr/>
        </p:nvSpPr>
        <p:spPr bwMode="auto">
          <a:xfrm>
            <a:off x="763588" y="2398713"/>
            <a:ext cx="4002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pPr>
            <a:r>
              <a:rPr lang="en-GB" altLang="en-US"/>
              <a:t>doing a sponsored event using this </a:t>
            </a:r>
            <a:br>
              <a:rPr lang="en-GB" altLang="en-US"/>
            </a:br>
            <a:r>
              <a:rPr lang="en-GB" altLang="en-US"/>
              <a:t>sponsorship form;</a:t>
            </a:r>
            <a:endParaRPr lang="en-GB" altLang="en-US">
              <a:solidFill>
                <a:schemeClr val="tx1"/>
              </a:solidFill>
              <a:sym typeface="Wingdings" panose="05000000000000000000" pitchFamily="2" charset="2"/>
            </a:endParaRPr>
          </a:p>
        </p:txBody>
      </p:sp>
      <p:sp>
        <p:nvSpPr>
          <p:cNvPr id="18" name="Rectangle 2"/>
          <p:cNvSpPr>
            <a:spLocks noChangeArrowheads="1"/>
          </p:cNvSpPr>
          <p:nvPr/>
        </p:nvSpPr>
        <p:spPr bwMode="auto">
          <a:xfrm>
            <a:off x="763588" y="3309938"/>
            <a:ext cx="45720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filling an outline of Pudsey with coins;</a:t>
            </a:r>
          </a:p>
        </p:txBody>
      </p:sp>
      <p:sp>
        <p:nvSpPr>
          <p:cNvPr id="19" name="Rectangle 2"/>
          <p:cNvSpPr>
            <a:spLocks noChangeArrowheads="1"/>
          </p:cNvSpPr>
          <p:nvPr/>
        </p:nvSpPr>
        <p:spPr bwMode="auto">
          <a:xfrm>
            <a:off x="763588" y="3609975"/>
            <a:ext cx="45720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having a dress-up day at school.</a:t>
            </a:r>
          </a:p>
        </p:txBody>
      </p:sp>
      <p:pic>
        <p:nvPicPr>
          <p:cNvPr id="2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6200" y="4038600"/>
            <a:ext cx="950913"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1863" y="3614738"/>
            <a:ext cx="100012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7201" y="3855789"/>
            <a:ext cx="1518036" cy="155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a:off x="755650" y="1492250"/>
            <a:ext cx="5340350" cy="4914900"/>
            <a:chOff x="755650" y="1491815"/>
            <a:chExt cx="5340350" cy="4915239"/>
          </a:xfrm>
        </p:grpSpPr>
        <p:sp>
          <p:nvSpPr>
            <p:cNvPr id="28" name="Rectangle 27"/>
            <p:cNvSpPr/>
            <p:nvPr/>
          </p:nvSpPr>
          <p:spPr>
            <a:xfrm>
              <a:off x="755650" y="1491815"/>
              <a:ext cx="5340350" cy="4600892"/>
            </a:xfrm>
            <a:prstGeom prst="rect">
              <a:avLst/>
            </a:prstGeom>
            <a:solidFill>
              <a:srgbClr val="FECF23"/>
            </a:solidFill>
            <a:ln>
              <a:noFill/>
            </a:ln>
          </p:spPr>
          <p:style>
            <a:lnRef idx="2">
              <a:schemeClr val="accent1">
                <a:shade val="50000"/>
              </a:schemeClr>
            </a:lnRef>
            <a:fillRef idx="1">
              <a:schemeClr val="accent1"/>
            </a:fillRef>
            <a:effectRef idx="0">
              <a:schemeClr val="accent1"/>
            </a:effectRef>
            <a:fontRef idx="minor">
              <a:schemeClr val="lt1"/>
            </a:fontRef>
          </p:style>
          <p:txBody>
            <a:bodyPr lIns="1728000" tIns="108000" rIns="108000"/>
            <a:lstStyle/>
            <a:p>
              <a:pPr eaLnBrk="1" fontAlgn="auto" hangingPunct="1">
                <a:spcBef>
                  <a:spcPts val="0"/>
                </a:spcBef>
                <a:spcAft>
                  <a:spcPts val="0"/>
                </a:spcAft>
                <a:defRPr/>
              </a:pPr>
              <a:endParaRPr lang="en-GB" dirty="0"/>
            </a:p>
          </p:txBody>
        </p:sp>
        <p:sp>
          <p:nvSpPr>
            <p:cNvPr id="29" name="Oval 28"/>
            <p:cNvSpPr/>
            <p:nvPr/>
          </p:nvSpPr>
          <p:spPr>
            <a:xfrm>
              <a:off x="977900" y="1633113"/>
              <a:ext cx="1431925" cy="1430436"/>
            </a:xfrm>
            <a:prstGeom prst="ellipse">
              <a:avLst/>
            </a:prstGeom>
            <a:solidFill>
              <a:srgbClr val="BC2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t>Talk about it</a:t>
              </a:r>
            </a:p>
          </p:txBody>
        </p:sp>
        <p:pic>
          <p:nvPicPr>
            <p:cNvPr id="30" name="Picture 3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25824" y="2065602"/>
              <a:ext cx="2538595" cy="434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5"/>
            <p:cNvSpPr txBox="1">
              <a:spLocks noChangeArrowheads="1"/>
            </p:cNvSpPr>
            <p:nvPr/>
          </p:nvSpPr>
          <p:spPr bwMode="auto">
            <a:xfrm>
              <a:off x="890902" y="3101683"/>
              <a:ext cx="334858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Fundraising is the main way everyone can get involved. How many different fundraising ideas can </a:t>
              </a:r>
              <a:br>
                <a:rPr lang="en-GB" altLang="en-US">
                  <a:solidFill>
                    <a:schemeClr val="tx1"/>
                  </a:solidFill>
                </a:rPr>
              </a:br>
              <a:r>
                <a:rPr lang="en-GB" altLang="en-US">
                  <a:solidFill>
                    <a:schemeClr val="tx1"/>
                  </a:solidFill>
                </a:rPr>
                <a:t>you think of? Talk to </a:t>
              </a:r>
              <a:br>
                <a:rPr lang="en-GB" altLang="en-US">
                  <a:solidFill>
                    <a:schemeClr val="tx1"/>
                  </a:solidFill>
                </a:rPr>
              </a:br>
              <a:r>
                <a:rPr lang="en-GB" altLang="en-US">
                  <a:solidFill>
                    <a:schemeClr val="tx1"/>
                  </a:solidFill>
                </a:rPr>
                <a:t>the person beside you.</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endParaRPr lang="en-GB" altLang="en-US">
                <a:solidFill>
                  <a:schemeClr val="tx1"/>
                </a:solidFill>
              </a:endParaRPr>
            </a:p>
          </p:txBody>
        </p:sp>
      </p:grpSp>
      <p:grpSp>
        <p:nvGrpSpPr>
          <p:cNvPr id="32" name="Group 31"/>
          <p:cNvGrpSpPr>
            <a:grpSpLocks/>
          </p:cNvGrpSpPr>
          <p:nvPr/>
        </p:nvGrpSpPr>
        <p:grpSpPr bwMode="auto">
          <a:xfrm>
            <a:off x="777875" y="1562100"/>
            <a:ext cx="5340350" cy="4845050"/>
            <a:chOff x="777434" y="1561763"/>
            <a:chExt cx="5340350" cy="4845291"/>
          </a:xfrm>
        </p:grpSpPr>
        <p:sp>
          <p:nvSpPr>
            <p:cNvPr id="33" name="Rectangle 32"/>
            <p:cNvSpPr/>
            <p:nvPr/>
          </p:nvSpPr>
          <p:spPr>
            <a:xfrm>
              <a:off x="777434" y="1561763"/>
              <a:ext cx="5340350" cy="4600804"/>
            </a:xfrm>
            <a:prstGeom prst="rect">
              <a:avLst/>
            </a:prstGeom>
            <a:solidFill>
              <a:srgbClr val="FECF23"/>
            </a:solidFill>
            <a:ln>
              <a:noFill/>
            </a:ln>
          </p:spPr>
          <p:style>
            <a:lnRef idx="2">
              <a:schemeClr val="accent1">
                <a:shade val="50000"/>
              </a:schemeClr>
            </a:lnRef>
            <a:fillRef idx="1">
              <a:schemeClr val="accent1"/>
            </a:fillRef>
            <a:effectRef idx="0">
              <a:schemeClr val="accent1"/>
            </a:effectRef>
            <a:fontRef idx="minor">
              <a:schemeClr val="lt1"/>
            </a:fontRef>
          </p:style>
          <p:txBody>
            <a:bodyPr lIns="1728000" tIns="108000" rIns="108000"/>
            <a:lstStyle/>
            <a:p>
              <a:pPr eaLnBrk="1" fontAlgn="auto" hangingPunct="1">
                <a:spcBef>
                  <a:spcPts val="0"/>
                </a:spcBef>
                <a:spcAft>
                  <a:spcPts val="0"/>
                </a:spcAft>
                <a:defRPr/>
              </a:pPr>
              <a:endParaRPr lang="en-GB" dirty="0"/>
            </a:p>
          </p:txBody>
        </p:sp>
        <p:pic>
          <p:nvPicPr>
            <p:cNvPr id="34" name="Picture 26"/>
            <p:cNvPicPr>
              <a:picLocks noChangeAspect="1"/>
            </p:cNvPicPr>
            <p:nvPr/>
          </p:nvPicPr>
          <p:blipFill>
            <a:blip r:embed="rId8">
              <a:extLst>
                <a:ext uri="{28A0092B-C50C-407E-A947-70E740481C1C}">
                  <a14:useLocalDpi xmlns:a14="http://schemas.microsoft.com/office/drawing/2010/main" val="0"/>
                </a:ext>
              </a:extLst>
            </a:blip>
            <a:srcRect t="-2" b="59276"/>
            <a:stretch>
              <a:fillRect/>
            </a:stretch>
          </p:blipFill>
          <p:spPr bwMode="auto">
            <a:xfrm>
              <a:off x="867014" y="1911928"/>
              <a:ext cx="3042841" cy="44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p:nvPr/>
          </p:nvSpPr>
          <p:spPr>
            <a:xfrm>
              <a:off x="3007872" y="1669718"/>
              <a:ext cx="2951162" cy="1147820"/>
            </a:xfrm>
            <a:prstGeom prst="rect">
              <a:avLst/>
            </a:prstGeom>
            <a:solidFill>
              <a:srgbClr val="E196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6" name="TextBox 29"/>
            <p:cNvSpPr txBox="1">
              <a:spLocks noChangeArrowheads="1"/>
            </p:cNvSpPr>
            <p:nvPr/>
          </p:nvSpPr>
          <p:spPr bwMode="auto">
            <a:xfrm>
              <a:off x="3171921" y="1799200"/>
              <a:ext cx="287900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There are so many ways you can raise money for BBC Children in Need!</a:t>
              </a:r>
            </a:p>
          </p:txBody>
        </p:sp>
        <p:sp>
          <p:nvSpPr>
            <p:cNvPr id="37" name="Isosceles Triangle 36"/>
            <p:cNvSpPr/>
            <p:nvPr/>
          </p:nvSpPr>
          <p:spPr>
            <a:xfrm rot="10800000">
              <a:off x="3192022" y="2698470"/>
              <a:ext cx="517525" cy="557241"/>
            </a:xfrm>
            <a:prstGeom prst="triangle">
              <a:avLst>
                <a:gd name="adj" fmla="val 100000"/>
              </a:avLst>
            </a:prstGeom>
            <a:solidFill>
              <a:srgbClr val="E196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2" name="Rectangle 1"/>
          <p:cNvSpPr/>
          <p:nvPr/>
        </p:nvSpPr>
        <p:spPr>
          <a:xfrm>
            <a:off x="6335713" y="2065997"/>
            <a:ext cx="1899967" cy="1200329"/>
          </a:xfrm>
          <a:prstGeom prst="rect">
            <a:avLst/>
          </a:prstGeom>
        </p:spPr>
        <p:txBody>
          <a:bodyPr wrap="square">
            <a:spAutoFit/>
          </a:bodyPr>
          <a:lstStyle/>
          <a:p>
            <a:pPr algn="ctr"/>
            <a:r>
              <a:rPr lang="en-GB" dirty="0">
                <a:sym typeface="Wingdings" panose="05000000000000000000" pitchFamily="2" charset="2"/>
              </a:rPr>
              <a:t>Download the Free Fundraising Pack and get involved!</a:t>
            </a:r>
            <a:endParaRPr lang="en-GB" dirty="0"/>
          </a:p>
        </p:txBody>
      </p:sp>
    </p:spTree>
    <p:extLst>
      <p:ext uri="{BB962C8B-B14F-4D97-AF65-F5344CB8AC3E}">
        <p14:creationId xmlns:p14="http://schemas.microsoft.com/office/powerpoint/2010/main" val="39893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697969"/>
            <a:ext cx="8220075" cy="994306"/>
          </a:xfrm>
        </p:spPr>
        <p:txBody>
          <a:bodyPr/>
          <a:lstStyle/>
          <a:p>
            <a:pPr algn="ctr"/>
            <a:r>
              <a:rPr lang="en-GB" sz="3600" dirty="0">
                <a:latin typeface="+mn-lt"/>
              </a:rPr>
              <a:t>Time to Think</a:t>
            </a:r>
          </a:p>
        </p:txBody>
      </p:sp>
      <p:pic>
        <p:nvPicPr>
          <p:cNvPr id="3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2388" y="1484313"/>
            <a:ext cx="6462712"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692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6" name="Content Placeholder 15"/>
          <p:cNvSpPr>
            <a:spLocks noGrp="1"/>
          </p:cNvSpPr>
          <p:nvPr>
            <p:ph idx="4294967295"/>
          </p:nvPr>
        </p:nvSpPr>
        <p:spPr>
          <a:xfrm>
            <a:off x="628650" y="1127760"/>
            <a:ext cx="7886700" cy="1409700"/>
          </a:xfrm>
        </p:spPr>
        <p:txBody>
          <a:bodyPr>
            <a:noAutofit/>
          </a:bodyPr>
          <a:lstStyle/>
          <a:p>
            <a:r>
              <a:rPr lang="en-GB" dirty="0"/>
              <a:t>To learn about the purpose of BBC Children in Need.</a:t>
            </a:r>
          </a:p>
          <a:p>
            <a:r>
              <a:rPr lang="en-GB" dirty="0"/>
              <a:t>To know how everyone can support BBC Children in Need.</a:t>
            </a:r>
          </a:p>
        </p:txBody>
      </p:sp>
    </p:spTree>
    <p:extLst>
      <p:ext uri="{BB962C8B-B14F-4D97-AF65-F5344CB8AC3E}">
        <p14:creationId xmlns:p14="http://schemas.microsoft.com/office/powerpoint/2010/main" val="4123687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6" name="Content Placeholder 15"/>
          <p:cNvSpPr>
            <a:spLocks noGrp="1"/>
          </p:cNvSpPr>
          <p:nvPr>
            <p:ph idx="4294967295"/>
          </p:nvPr>
        </p:nvSpPr>
        <p:spPr>
          <a:xfrm>
            <a:off x="628650" y="1127760"/>
            <a:ext cx="7886700" cy="1409700"/>
          </a:xfrm>
        </p:spPr>
        <p:txBody>
          <a:bodyPr>
            <a:noAutofit/>
          </a:bodyPr>
          <a:lstStyle/>
          <a:p>
            <a:r>
              <a:rPr lang="en-GB" dirty="0"/>
              <a:t>To learn about the purpose of BBC Children in Need.</a:t>
            </a:r>
          </a:p>
          <a:p>
            <a:r>
              <a:rPr lang="en-GB" dirty="0"/>
              <a:t>To know how everyone can support BBC Children in Need.</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What Is BBC Children in Need?</a:t>
            </a:r>
          </a:p>
        </p:txBody>
      </p:sp>
      <p:pic>
        <p:nvPicPr>
          <p:cNvPr id="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94400" y="2774950"/>
            <a:ext cx="3254375"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806700"/>
            <a:ext cx="2133600"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516063" y="1463675"/>
            <a:ext cx="4049712" cy="773113"/>
          </a:xfrm>
          <a:prstGeom prst="rect">
            <a:avLst/>
          </a:prstGeom>
          <a:solidFill>
            <a:srgbClr val="FECF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Isosceles Triangle 12"/>
          <p:cNvSpPr/>
          <p:nvPr/>
        </p:nvSpPr>
        <p:spPr>
          <a:xfrm rot="10800000">
            <a:off x="1681163" y="2182813"/>
            <a:ext cx="517525" cy="557212"/>
          </a:xfrm>
          <a:prstGeom prst="triangle">
            <a:avLst>
              <a:gd name="adj" fmla="val 100000"/>
            </a:avLst>
          </a:prstGeom>
          <a:solidFill>
            <a:srgbClr val="FECF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TextBox 13"/>
          <p:cNvSpPr txBox="1">
            <a:spLocks noChangeArrowheads="1"/>
          </p:cNvSpPr>
          <p:nvPr/>
        </p:nvSpPr>
        <p:spPr bwMode="auto">
          <a:xfrm>
            <a:off x="1681163" y="1535113"/>
            <a:ext cx="3868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tx1"/>
                </a:solidFill>
              </a:rPr>
              <a:t>I’ve heard of BBC Children in Need but what do they do?</a:t>
            </a:r>
          </a:p>
        </p:txBody>
      </p:sp>
      <p:grpSp>
        <p:nvGrpSpPr>
          <p:cNvPr id="15" name="Group 14"/>
          <p:cNvGrpSpPr>
            <a:grpSpLocks/>
          </p:cNvGrpSpPr>
          <p:nvPr/>
        </p:nvGrpSpPr>
        <p:grpSpPr bwMode="auto">
          <a:xfrm>
            <a:off x="0" y="4819650"/>
            <a:ext cx="9144000" cy="1431925"/>
            <a:chOff x="0" y="4819306"/>
            <a:chExt cx="9144000" cy="1431742"/>
          </a:xfrm>
        </p:grpSpPr>
        <p:sp>
          <p:nvSpPr>
            <p:cNvPr id="16" name="Rectangle 15"/>
            <p:cNvSpPr/>
            <p:nvPr/>
          </p:nvSpPr>
          <p:spPr>
            <a:xfrm>
              <a:off x="0" y="4981210"/>
              <a:ext cx="9144000" cy="1111108"/>
            </a:xfrm>
            <a:prstGeom prst="rect">
              <a:avLst/>
            </a:prstGeom>
            <a:solidFill>
              <a:srgbClr val="ED69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Oval 16"/>
            <p:cNvSpPr/>
            <p:nvPr/>
          </p:nvSpPr>
          <p:spPr>
            <a:xfrm>
              <a:off x="587375" y="4819306"/>
              <a:ext cx="1431925" cy="1431742"/>
            </a:xfrm>
            <a:prstGeom prst="ellipse">
              <a:avLst/>
            </a:prstGeom>
            <a:solidFill>
              <a:srgbClr val="BC2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tx1"/>
                  </a:solidFill>
                </a:rPr>
                <a:t>Talk about it</a:t>
              </a:r>
            </a:p>
          </p:txBody>
        </p:sp>
        <p:sp>
          <p:nvSpPr>
            <p:cNvPr id="18" name="TextBox 15"/>
            <p:cNvSpPr txBox="1">
              <a:spLocks noChangeArrowheads="1"/>
            </p:cNvSpPr>
            <p:nvPr/>
          </p:nvSpPr>
          <p:spPr bwMode="auto">
            <a:xfrm>
              <a:off x="2050036" y="5082188"/>
              <a:ext cx="655421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Talk to the person beside you about your understanding of BBC Children in Need and what it is all about. See if you can come up with three statements about BBC Children in Need.</a:t>
              </a:r>
            </a:p>
          </p:txBody>
        </p:sp>
      </p:grpSp>
      <p:grpSp>
        <p:nvGrpSpPr>
          <p:cNvPr id="19" name="Group 18"/>
          <p:cNvGrpSpPr>
            <a:grpSpLocks/>
          </p:cNvGrpSpPr>
          <p:nvPr/>
        </p:nvGrpSpPr>
        <p:grpSpPr bwMode="auto">
          <a:xfrm>
            <a:off x="2122488" y="2719388"/>
            <a:ext cx="5048250" cy="1379537"/>
            <a:chOff x="2123059" y="2537335"/>
            <a:chExt cx="5047027" cy="1379382"/>
          </a:xfrm>
        </p:grpSpPr>
        <p:sp>
          <p:nvSpPr>
            <p:cNvPr id="20" name="Rectangle 19"/>
            <p:cNvSpPr/>
            <p:nvPr/>
          </p:nvSpPr>
          <p:spPr>
            <a:xfrm flipH="1">
              <a:off x="2123059" y="2537335"/>
              <a:ext cx="4545499" cy="1379382"/>
            </a:xfrm>
            <a:prstGeom prst="rect">
              <a:avLst/>
            </a:prstGeom>
            <a:solidFill>
              <a:srgbClr val="FECF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2" name="Isosceles Triangle 21"/>
            <p:cNvSpPr/>
            <p:nvPr/>
          </p:nvSpPr>
          <p:spPr>
            <a:xfrm rot="5400000">
              <a:off x="6632814" y="3200078"/>
              <a:ext cx="517467" cy="557078"/>
            </a:xfrm>
            <a:prstGeom prst="triangle">
              <a:avLst>
                <a:gd name="adj" fmla="val 100000"/>
              </a:avLst>
            </a:prstGeom>
            <a:solidFill>
              <a:srgbClr val="FECF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3" name="TextBox 16"/>
            <p:cNvSpPr txBox="1">
              <a:spLocks noChangeArrowheads="1"/>
            </p:cNvSpPr>
            <p:nvPr/>
          </p:nvSpPr>
          <p:spPr bwMode="auto">
            <a:xfrm>
              <a:off x="2232546" y="2619590"/>
              <a:ext cx="44272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tx1"/>
                  </a:solidFill>
                </a:rPr>
                <a:t>BBC Children in Need is a charity which funds hundreds of important projects that help disadvantaged children and young people across the UK.</a:t>
              </a:r>
            </a:p>
          </p:txBody>
        </p:sp>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697969"/>
            <a:ext cx="8220075" cy="994306"/>
          </a:xfrm>
        </p:spPr>
        <p:txBody>
          <a:bodyPr/>
          <a:lstStyle/>
          <a:p>
            <a:pPr algn="ctr"/>
            <a:r>
              <a:rPr lang="en-GB" sz="3600" dirty="0">
                <a:latin typeface="+mn-lt"/>
              </a:rPr>
              <a:t>What Sort of Projects Does BBC</a:t>
            </a:r>
            <a:br>
              <a:rPr lang="en-GB" sz="3600" dirty="0">
                <a:latin typeface="+mn-lt"/>
              </a:rPr>
            </a:br>
            <a:r>
              <a:rPr lang="en-GB" sz="3600" dirty="0">
                <a:latin typeface="+mn-lt"/>
              </a:rPr>
              <a:t>Children in Need Fund?</a:t>
            </a:r>
          </a:p>
        </p:txBody>
      </p:sp>
      <p:pic>
        <p:nvPicPr>
          <p:cNvPr id="2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538" y="2490788"/>
            <a:ext cx="33655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p:cNvGrpSpPr>
            <a:grpSpLocks/>
          </p:cNvGrpSpPr>
          <p:nvPr/>
        </p:nvGrpSpPr>
        <p:grpSpPr bwMode="auto">
          <a:xfrm>
            <a:off x="7046913" y="2878138"/>
            <a:ext cx="1046162" cy="1047750"/>
            <a:chOff x="7046968" y="2878232"/>
            <a:chExt cx="1045895" cy="1048043"/>
          </a:xfrm>
        </p:grpSpPr>
        <p:sp>
          <p:nvSpPr>
            <p:cNvPr id="26" name="Oval 25"/>
            <p:cNvSpPr/>
            <p:nvPr/>
          </p:nvSpPr>
          <p:spPr>
            <a:xfrm>
              <a:off x="7059665" y="2906815"/>
              <a:ext cx="1020501" cy="1019460"/>
            </a:xfrm>
            <a:prstGeom prst="ellipse">
              <a:avLst/>
            </a:prstGeom>
            <a:solidFill>
              <a:srgbClr val="0064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11030" t="-24860" r="-4160" b="-3163"/>
            <a:stretch/>
          </p:blipFill>
          <p:spPr>
            <a:xfrm>
              <a:off x="7046968" y="2878232"/>
              <a:ext cx="1045895" cy="1045895"/>
            </a:xfrm>
            <a:prstGeom prst="ellipse">
              <a:avLst/>
            </a:prstGeom>
            <a:solidFill>
              <a:srgbClr val="E19635"/>
            </a:solidFill>
          </p:spPr>
        </p:pic>
      </p:grpSp>
      <p:pic>
        <p:nvPicPr>
          <p:cNvPr id="28"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69138" y="1827213"/>
            <a:ext cx="100965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2787650" y="1822450"/>
            <a:ext cx="3913188" cy="3192463"/>
          </a:xfrm>
          <a:prstGeom prst="rect">
            <a:avLst/>
          </a:prstGeom>
          <a:solidFill>
            <a:srgbClr val="FECF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 name="Isosceles Triangle 29"/>
          <p:cNvSpPr/>
          <p:nvPr/>
        </p:nvSpPr>
        <p:spPr>
          <a:xfrm rot="5400000" flipV="1">
            <a:off x="2328863" y="2478088"/>
            <a:ext cx="517525" cy="555625"/>
          </a:xfrm>
          <a:prstGeom prst="triangle">
            <a:avLst>
              <a:gd name="adj" fmla="val 100000"/>
            </a:avLst>
          </a:prstGeom>
          <a:solidFill>
            <a:srgbClr val="FECF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31" name="Group 30"/>
          <p:cNvGrpSpPr>
            <a:grpSpLocks/>
          </p:cNvGrpSpPr>
          <p:nvPr/>
        </p:nvGrpSpPr>
        <p:grpSpPr bwMode="auto">
          <a:xfrm>
            <a:off x="0" y="4819650"/>
            <a:ext cx="9144000" cy="1431925"/>
            <a:chOff x="0" y="4819306"/>
            <a:chExt cx="9144000" cy="1431742"/>
          </a:xfrm>
        </p:grpSpPr>
        <p:sp>
          <p:nvSpPr>
            <p:cNvPr id="32" name="Rectangle 31"/>
            <p:cNvSpPr/>
            <p:nvPr/>
          </p:nvSpPr>
          <p:spPr>
            <a:xfrm>
              <a:off x="0" y="5174861"/>
              <a:ext cx="9144000" cy="720633"/>
            </a:xfrm>
            <a:prstGeom prst="rect">
              <a:avLst/>
            </a:prstGeom>
            <a:solidFill>
              <a:srgbClr val="7BB8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3" name="Oval 32"/>
            <p:cNvSpPr/>
            <p:nvPr/>
          </p:nvSpPr>
          <p:spPr>
            <a:xfrm>
              <a:off x="587375" y="4819306"/>
              <a:ext cx="1431925" cy="1431742"/>
            </a:xfrm>
            <a:prstGeom prst="ellipse">
              <a:avLst/>
            </a:prstGeom>
            <a:solidFill>
              <a:srgbClr val="00AC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t>Have </a:t>
              </a:r>
              <a:br>
                <a:rPr lang="en-GB" b="1" dirty="0"/>
              </a:br>
              <a:r>
                <a:rPr lang="en-GB" b="1" dirty="0"/>
                <a:t>a go!</a:t>
              </a:r>
            </a:p>
          </p:txBody>
        </p:sp>
        <p:sp>
          <p:nvSpPr>
            <p:cNvPr id="34" name="TextBox 8"/>
            <p:cNvSpPr txBox="1">
              <a:spLocks noChangeArrowheads="1"/>
            </p:cNvSpPr>
            <p:nvPr/>
          </p:nvSpPr>
          <p:spPr bwMode="auto">
            <a:xfrm>
              <a:off x="2145670" y="5212012"/>
              <a:ext cx="64585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See if you can think of three types of project which </a:t>
              </a:r>
              <a:br>
                <a:rPr lang="en-GB" altLang="en-US">
                  <a:solidFill>
                    <a:schemeClr val="tx1"/>
                  </a:solidFill>
                </a:rPr>
              </a:br>
              <a:r>
                <a:rPr lang="en-GB" altLang="en-US">
                  <a:solidFill>
                    <a:schemeClr val="tx1"/>
                  </a:solidFill>
                </a:rPr>
                <a:t>BBC Children in Need might fund.</a:t>
              </a:r>
            </a:p>
          </p:txBody>
        </p:sp>
      </p:grpSp>
      <p:grpSp>
        <p:nvGrpSpPr>
          <p:cNvPr id="35" name="Group 34"/>
          <p:cNvGrpSpPr>
            <a:grpSpLocks/>
          </p:cNvGrpSpPr>
          <p:nvPr/>
        </p:nvGrpSpPr>
        <p:grpSpPr bwMode="auto">
          <a:xfrm>
            <a:off x="6986588" y="4000500"/>
            <a:ext cx="1125537" cy="1019175"/>
            <a:chOff x="6986845" y="3999941"/>
            <a:chExt cx="1125355" cy="1019205"/>
          </a:xfrm>
        </p:grpSpPr>
        <p:sp>
          <p:nvSpPr>
            <p:cNvPr id="36" name="Oval 35"/>
            <p:cNvSpPr/>
            <p:nvPr/>
          </p:nvSpPr>
          <p:spPr>
            <a:xfrm>
              <a:off x="7059858" y="3999941"/>
              <a:ext cx="1019010" cy="1019205"/>
            </a:xfrm>
            <a:prstGeom prst="ellipse">
              <a:avLst/>
            </a:prstGeom>
            <a:solidFill>
              <a:srgbClr val="ED69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37" name="Picture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6845" y="4138593"/>
              <a:ext cx="1125355" cy="67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TextBox 37"/>
          <p:cNvSpPr txBox="1">
            <a:spLocks noChangeArrowheads="1"/>
          </p:cNvSpPr>
          <p:nvPr/>
        </p:nvSpPr>
        <p:spPr bwMode="auto">
          <a:xfrm>
            <a:off x="2955925" y="3486150"/>
            <a:ext cx="37226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          and some provide funding to help families who have suffered the death of a child or parent. </a:t>
            </a:r>
          </a:p>
        </p:txBody>
      </p:sp>
      <p:sp>
        <p:nvSpPr>
          <p:cNvPr id="39" name="TextBox 38"/>
          <p:cNvSpPr txBox="1">
            <a:spLocks noChangeArrowheads="1"/>
          </p:cNvSpPr>
          <p:nvPr/>
        </p:nvSpPr>
        <p:spPr bwMode="auto">
          <a:xfrm>
            <a:off x="2946400" y="4025900"/>
            <a:ext cx="38274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                              	     So many children have their lives improved by BBC Children in Need.</a:t>
            </a:r>
          </a:p>
        </p:txBody>
      </p:sp>
      <p:sp>
        <p:nvSpPr>
          <p:cNvPr id="40" name="TextBox 18"/>
          <p:cNvSpPr txBox="1">
            <a:spLocks noChangeArrowheads="1"/>
          </p:cNvSpPr>
          <p:nvPr/>
        </p:nvSpPr>
        <p:spPr bwMode="auto">
          <a:xfrm>
            <a:off x="2965450" y="1839913"/>
            <a:ext cx="3722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BBC Children in Need fund a range of projects. </a:t>
            </a:r>
          </a:p>
        </p:txBody>
      </p:sp>
      <p:sp>
        <p:nvSpPr>
          <p:cNvPr id="41" name="TextBox 40"/>
          <p:cNvSpPr txBox="1">
            <a:spLocks noChangeArrowheads="1"/>
          </p:cNvSpPr>
          <p:nvPr/>
        </p:nvSpPr>
        <p:spPr bwMode="auto">
          <a:xfrm>
            <a:off x="2965450" y="2117725"/>
            <a:ext cx="3722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                         Some involve providing activities for children with disabilities so that they get to try new things; </a:t>
            </a:r>
          </a:p>
        </p:txBody>
      </p:sp>
      <p:sp>
        <p:nvSpPr>
          <p:cNvPr id="42" name="TextBox 41"/>
          <p:cNvSpPr txBox="1">
            <a:spLocks noChangeArrowheads="1"/>
          </p:cNvSpPr>
          <p:nvPr/>
        </p:nvSpPr>
        <p:spPr bwMode="auto">
          <a:xfrm>
            <a:off x="2955925" y="2935288"/>
            <a:ext cx="37226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		 some support children who care for a disabled parent</a:t>
            </a:r>
          </a:p>
        </p:txBody>
      </p:sp>
    </p:spTree>
    <p:extLst>
      <p:ext uri="{BB962C8B-B14F-4D97-AF65-F5344CB8AC3E}">
        <p14:creationId xmlns:p14="http://schemas.microsoft.com/office/powerpoint/2010/main" val="74943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8" grpId="0"/>
      <p:bldP spid="39"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697969"/>
            <a:ext cx="8220075" cy="994306"/>
          </a:xfrm>
        </p:spPr>
        <p:txBody>
          <a:bodyPr/>
          <a:lstStyle/>
          <a:p>
            <a:pPr algn="ctr"/>
            <a:r>
              <a:rPr lang="en-GB" sz="3600" dirty="0">
                <a:latin typeface="+mn-lt"/>
              </a:rPr>
              <a:t>Here Are Some of the Children</a:t>
            </a:r>
            <a:br>
              <a:rPr lang="en-GB" sz="3600" dirty="0">
                <a:latin typeface="+mn-lt"/>
              </a:rPr>
            </a:br>
            <a:r>
              <a:rPr lang="en-GB" sz="3600" dirty="0">
                <a:latin typeface="+mn-lt"/>
              </a:rPr>
              <a:t>Supported by BBC Children in Need</a:t>
            </a:r>
          </a:p>
        </p:txBody>
      </p:sp>
      <p:sp>
        <p:nvSpPr>
          <p:cNvPr id="22" name="Rectangle 21"/>
          <p:cNvSpPr/>
          <p:nvPr/>
        </p:nvSpPr>
        <p:spPr>
          <a:xfrm>
            <a:off x="755650" y="1782763"/>
            <a:ext cx="7632700" cy="4310062"/>
          </a:xfrm>
          <a:prstGeom prst="rect">
            <a:avLst/>
          </a:prstGeom>
          <a:solidFill>
            <a:srgbClr val="FECF2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3528000"/>
          <a:lstStyle/>
          <a:p>
            <a:pPr eaLnBrk="1" fontAlgn="auto" hangingPunct="1">
              <a:spcBef>
                <a:spcPts val="0"/>
              </a:spcBef>
              <a:spcAft>
                <a:spcPts val="0"/>
              </a:spcAft>
              <a:defRPr/>
            </a:pPr>
            <a:r>
              <a:rPr lang="en-GB" dirty="0">
                <a:solidFill>
                  <a:schemeClr val="tx1"/>
                </a:solidFill>
              </a:rPr>
              <a:t>This is Jack. Jack lives in Scotland. </a:t>
            </a:r>
            <a:br>
              <a:rPr lang="en-GB" dirty="0">
                <a:solidFill>
                  <a:schemeClr val="tx1"/>
                </a:solidFill>
              </a:rPr>
            </a:br>
            <a:r>
              <a:rPr lang="en-GB" dirty="0">
                <a:solidFill>
                  <a:schemeClr val="tx1"/>
                </a:solidFill>
              </a:rPr>
              <a:t>He has autism. Jack cannot speak and mainly communicates through sounds. He started hurting himself because he couldn’t express his feelings. </a:t>
            </a:r>
          </a:p>
        </p:txBody>
      </p:sp>
      <p:pic>
        <p:nvPicPr>
          <p:cNvPr id="2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1063" y="3929063"/>
            <a:ext cx="1481137"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Oval SC">
            <a:extLst>
              <a:ext uri="{FF2B5EF4-FFF2-40B4-BE49-F238E27FC236}">
                <a16:creationId xmlns:a16="http://schemas.microsoft.com/office/drawing/2014/main" id="{A6B1FD10-7A49-4A2A-9C23-0D09F6D39A5E}"/>
              </a:ext>
            </a:extLst>
          </p:cNvPr>
          <p:cNvSpPr/>
          <p:nvPr/>
        </p:nvSpPr>
        <p:spPr>
          <a:xfrm>
            <a:off x="1709738" y="4625975"/>
            <a:ext cx="107950" cy="107950"/>
          </a:xfrm>
          <a:prstGeom prst="ellipse">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2225" y="1909763"/>
            <a:ext cx="3122613"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426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697969"/>
            <a:ext cx="8220075" cy="994306"/>
          </a:xfrm>
        </p:spPr>
        <p:txBody>
          <a:bodyPr/>
          <a:lstStyle/>
          <a:p>
            <a:pPr algn="ctr"/>
            <a:r>
              <a:rPr lang="en-GB" sz="3600" dirty="0">
                <a:latin typeface="+mn-lt"/>
              </a:rPr>
              <a:t>Here Are Some of the Children</a:t>
            </a:r>
            <a:br>
              <a:rPr lang="en-GB" sz="3600" dirty="0">
                <a:latin typeface="+mn-lt"/>
              </a:rPr>
            </a:br>
            <a:r>
              <a:rPr lang="en-GB" sz="3600" dirty="0">
                <a:latin typeface="+mn-lt"/>
              </a:rPr>
              <a:t>Supported by BBC Children in Need</a:t>
            </a:r>
          </a:p>
        </p:txBody>
      </p:sp>
      <p:sp>
        <p:nvSpPr>
          <p:cNvPr id="22" name="Rectangle 21"/>
          <p:cNvSpPr/>
          <p:nvPr/>
        </p:nvSpPr>
        <p:spPr>
          <a:xfrm>
            <a:off x="755650" y="1782763"/>
            <a:ext cx="7632700" cy="4310062"/>
          </a:xfrm>
          <a:prstGeom prst="rect">
            <a:avLst/>
          </a:prstGeom>
          <a:solidFill>
            <a:srgbClr val="FECF2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3528000"/>
          <a:lstStyle/>
          <a:p>
            <a:pPr eaLnBrk="1" fontAlgn="auto" hangingPunct="1">
              <a:spcBef>
                <a:spcPts val="0"/>
              </a:spcBef>
              <a:spcAft>
                <a:spcPts val="0"/>
              </a:spcAft>
              <a:defRPr/>
            </a:pPr>
            <a:r>
              <a:rPr lang="en-GB" dirty="0">
                <a:solidFill>
                  <a:schemeClr val="tx1"/>
                </a:solidFill>
              </a:rPr>
              <a:t>This is Jack. Jack lives in Scotland. </a:t>
            </a:r>
            <a:br>
              <a:rPr lang="en-GB" dirty="0">
                <a:solidFill>
                  <a:schemeClr val="tx1"/>
                </a:solidFill>
              </a:rPr>
            </a:br>
            <a:r>
              <a:rPr lang="en-GB" dirty="0">
                <a:solidFill>
                  <a:schemeClr val="tx1"/>
                </a:solidFill>
              </a:rPr>
              <a:t>He has autism. Jack cannot speak and mainly communicates through sounds. He started hurting himself because he couldn’t express his feelings. </a:t>
            </a:r>
          </a:p>
        </p:txBody>
      </p:sp>
      <p:pic>
        <p:nvPicPr>
          <p:cNvPr id="2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1063" y="3929063"/>
            <a:ext cx="1481137"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Oval SC">
            <a:extLst>
              <a:ext uri="{FF2B5EF4-FFF2-40B4-BE49-F238E27FC236}">
                <a16:creationId xmlns:a16="http://schemas.microsoft.com/office/drawing/2014/main" id="{A6B1FD10-7A49-4A2A-9C23-0D09F6D39A5E}"/>
              </a:ext>
            </a:extLst>
          </p:cNvPr>
          <p:cNvSpPr/>
          <p:nvPr/>
        </p:nvSpPr>
        <p:spPr>
          <a:xfrm>
            <a:off x="1709738" y="4625975"/>
            <a:ext cx="107950" cy="107950"/>
          </a:xfrm>
          <a:prstGeom prst="ellipse">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2225" y="1909763"/>
            <a:ext cx="3122613"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737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697969"/>
            <a:ext cx="8220075" cy="994306"/>
          </a:xfrm>
        </p:spPr>
        <p:txBody>
          <a:bodyPr/>
          <a:lstStyle/>
          <a:p>
            <a:pPr algn="ctr"/>
            <a:r>
              <a:rPr lang="en-GB" sz="3600" dirty="0">
                <a:latin typeface="+mn-lt"/>
              </a:rPr>
              <a:t>Here Are Some of the Children</a:t>
            </a:r>
            <a:br>
              <a:rPr lang="en-GB" sz="3600" dirty="0">
                <a:latin typeface="+mn-lt"/>
              </a:rPr>
            </a:br>
            <a:r>
              <a:rPr lang="en-GB" sz="3600" dirty="0">
                <a:latin typeface="+mn-lt"/>
              </a:rPr>
              <a:t>Supported by BBC Children in Need</a:t>
            </a:r>
          </a:p>
        </p:txBody>
      </p:sp>
      <p:sp>
        <p:nvSpPr>
          <p:cNvPr id="7" name="Rectangle 6"/>
          <p:cNvSpPr/>
          <p:nvPr/>
        </p:nvSpPr>
        <p:spPr>
          <a:xfrm>
            <a:off x="781050" y="1782763"/>
            <a:ext cx="7607300" cy="4310062"/>
          </a:xfrm>
          <a:prstGeom prst="rect">
            <a:avLst/>
          </a:prstGeom>
          <a:solidFill>
            <a:srgbClr val="FECF2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3132000"/>
          <a:lstStyle/>
          <a:p>
            <a:pPr eaLnBrk="1" fontAlgn="auto" hangingPunct="1">
              <a:spcBef>
                <a:spcPts val="0"/>
              </a:spcBef>
              <a:spcAft>
                <a:spcPts val="0"/>
              </a:spcAft>
              <a:defRPr/>
            </a:pPr>
            <a:r>
              <a:rPr lang="en-GB" dirty="0">
                <a:solidFill>
                  <a:schemeClr val="tx1"/>
                </a:solidFill>
              </a:rPr>
              <a:t>This is Millie. Millie lives in Yorkshire. When she was born, she didn’t get enough oxygen. This lead to her being wheelchair dependent and having many complex needs. Her mum is her full-time carer, which means she doesn’t have much time to spend with Millie’s brother, Sam.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1063" y="3929063"/>
            <a:ext cx="1481137"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SC">
            <a:extLst>
              <a:ext uri="{FF2B5EF4-FFF2-40B4-BE49-F238E27FC236}">
                <a16:creationId xmlns:a16="http://schemas.microsoft.com/office/drawing/2014/main" id="{A6B1FD10-7A49-4A2A-9C23-0D09F6D39A5E}"/>
              </a:ext>
            </a:extLst>
          </p:cNvPr>
          <p:cNvSpPr/>
          <p:nvPr/>
        </p:nvSpPr>
        <p:spPr>
          <a:xfrm>
            <a:off x="1903413" y="5189538"/>
            <a:ext cx="107950" cy="106362"/>
          </a:xfrm>
          <a:prstGeom prst="ellipse">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9550" y="1957388"/>
            <a:ext cx="26574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959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697969"/>
            <a:ext cx="8220075" cy="994306"/>
          </a:xfrm>
        </p:spPr>
        <p:txBody>
          <a:bodyPr/>
          <a:lstStyle/>
          <a:p>
            <a:pPr algn="ctr"/>
            <a:r>
              <a:rPr lang="en-GB" sz="3600" dirty="0">
                <a:latin typeface="+mn-lt"/>
              </a:rPr>
              <a:t>Here Are Some of the Children</a:t>
            </a:r>
            <a:br>
              <a:rPr lang="en-GB" sz="3600" dirty="0">
                <a:latin typeface="+mn-lt"/>
              </a:rPr>
            </a:br>
            <a:r>
              <a:rPr lang="en-GB" sz="3600" dirty="0">
                <a:latin typeface="+mn-lt"/>
              </a:rPr>
              <a:t>Supported by BBC Children in Need</a:t>
            </a:r>
          </a:p>
        </p:txBody>
      </p:sp>
      <p:sp>
        <p:nvSpPr>
          <p:cNvPr id="11" name="Rectangle 10"/>
          <p:cNvSpPr/>
          <p:nvPr/>
        </p:nvSpPr>
        <p:spPr>
          <a:xfrm>
            <a:off x="755650" y="1782763"/>
            <a:ext cx="7632700" cy="4310062"/>
          </a:xfrm>
          <a:prstGeom prst="rect">
            <a:avLst/>
          </a:prstGeom>
          <a:solidFill>
            <a:srgbClr val="FECF2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3420000" bIns="324000"/>
          <a:lstStyle/>
          <a:p>
            <a:pPr eaLnBrk="1" fontAlgn="auto" hangingPunct="1">
              <a:spcBef>
                <a:spcPts val="0"/>
              </a:spcBef>
              <a:spcAft>
                <a:spcPts val="0"/>
              </a:spcAft>
              <a:defRPr/>
            </a:pPr>
            <a:r>
              <a:rPr lang="en-GB" dirty="0">
                <a:solidFill>
                  <a:schemeClr val="tx1"/>
                </a:solidFill>
              </a:rPr>
              <a:t>This is Jess. Jess lives in Wales. She grew up in a disruptive family situation where there were a lot of arguments and violence. Her behaviour changed and she had to leave the family home. </a:t>
            </a:r>
          </a:p>
        </p:txBody>
      </p:sp>
      <p:pic>
        <p:nvPicPr>
          <p:cNvPr id="1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1063" y="3929063"/>
            <a:ext cx="1481137"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SC">
            <a:extLst>
              <a:ext uri="{FF2B5EF4-FFF2-40B4-BE49-F238E27FC236}">
                <a16:creationId xmlns:a16="http://schemas.microsoft.com/office/drawing/2014/main" id="{A6B1FD10-7A49-4A2A-9C23-0D09F6D39A5E}"/>
              </a:ext>
            </a:extLst>
          </p:cNvPr>
          <p:cNvSpPr/>
          <p:nvPr/>
        </p:nvSpPr>
        <p:spPr>
          <a:xfrm>
            <a:off x="1617663" y="5502275"/>
            <a:ext cx="107950" cy="107950"/>
          </a:xfrm>
          <a:prstGeom prst="ellipse">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9525" y="2133600"/>
            <a:ext cx="3036888"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656655"/>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BCChildreninNeed_PowerPoint.pptx" id="{E21155D3-A451-476E-A429-5D1A80FD66E8}" vid="{235A6EF2-33BB-4B1B-A143-FE3F975D7D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BBCChildreninNeed_PowerPoint</Template>
  <TotalTime>22</TotalTime>
  <Words>467</Words>
  <Application>Microsoft Office PowerPoint</Application>
  <PresentationFormat>On-screen Show (4:3)</PresentationFormat>
  <Paragraphs>44</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Twinkl</vt:lpstr>
      <vt:lpstr>Wingdings</vt:lpstr>
      <vt:lpstr>Sassoon Infant Rg</vt:lpstr>
      <vt:lpstr>Calibri</vt:lpstr>
      <vt:lpstr>Office Theme</vt:lpstr>
      <vt:lpstr>What Event Do These Pictures Represent?</vt:lpstr>
      <vt:lpstr>PowerPoint Presentation</vt:lpstr>
      <vt:lpstr>PowerPoint Presentation</vt:lpstr>
      <vt:lpstr>What Is BBC Children in Need?</vt:lpstr>
      <vt:lpstr>What Sort of Projects Does BBC Children in Need Fund?</vt:lpstr>
      <vt:lpstr>Here Are Some of the Children Supported by BBC Children in Need</vt:lpstr>
      <vt:lpstr>Here Are Some of the Children Supported by BBC Children in Need</vt:lpstr>
      <vt:lpstr>Here Are Some of the Children Supported by BBC Children in Need</vt:lpstr>
      <vt:lpstr>Here Are Some of the Children Supported by BBC Children in Need</vt:lpstr>
      <vt:lpstr>Here Are Some of the Children Supported by BBC Children in Need</vt:lpstr>
      <vt:lpstr>How Can We Get Involved?</vt:lpstr>
      <vt:lpstr>Time to Think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Beth McPherson</cp:lastModifiedBy>
  <cp:revision>5</cp:revision>
  <dcterms:created xsi:type="dcterms:W3CDTF">2019-09-25T11:04:01Z</dcterms:created>
  <dcterms:modified xsi:type="dcterms:W3CDTF">2021-11-12T10:22:14Z</dcterms:modified>
</cp:coreProperties>
</file>