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3" r:id="rId7"/>
    <p:sldId id="264" r:id="rId8"/>
    <p:sldId id="265" r:id="rId9"/>
    <p:sldId id="266" r:id="rId10"/>
    <p:sldId id="261"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A2F6-FE6D-4B52-8332-09475B8D9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680345-09DA-4308-9237-2E224E0B92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A83634-7B8A-49A0-9D8C-7E7800D70D09}"/>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5" name="Footer Placeholder 4">
            <a:extLst>
              <a:ext uri="{FF2B5EF4-FFF2-40B4-BE49-F238E27FC236}">
                <a16:creationId xmlns:a16="http://schemas.microsoft.com/office/drawing/2014/main" id="{9F5E05DA-645E-4C28-B70F-6EFDD3320A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23F496E-0C83-49F4-8965-FA5260B3A850}"/>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307593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29B9-8EC3-490C-B40C-163914E004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1990E9-E82F-4109-B976-350EA1EF1E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84D03-0E5F-4909-9927-FAE6C7D02988}"/>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5" name="Footer Placeholder 4">
            <a:extLst>
              <a:ext uri="{FF2B5EF4-FFF2-40B4-BE49-F238E27FC236}">
                <a16:creationId xmlns:a16="http://schemas.microsoft.com/office/drawing/2014/main" id="{27B52362-2818-4C1D-8F3E-E4C8D0C414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3915C3-560B-4959-925C-816F145E1E6E}"/>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362195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18769-0B68-454F-A679-4763BFD7AE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F5646-B02B-47B5-B6D7-FF42B52A13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58158-29D4-46E1-BAD4-BF8A567AA68D}"/>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5" name="Footer Placeholder 4">
            <a:extLst>
              <a:ext uri="{FF2B5EF4-FFF2-40B4-BE49-F238E27FC236}">
                <a16:creationId xmlns:a16="http://schemas.microsoft.com/office/drawing/2014/main" id="{4214C532-67D2-4B1E-8FB2-B1E039D41DC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8911619-F41B-45A9-AD61-412C3071779B}"/>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267644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43E9-5CC0-41BE-9BCA-4D031F5F23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6346C-B4C5-4C91-82E3-67BAA5B367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8C538-0D5D-4E47-8892-E88EED54EFBE}"/>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5" name="Footer Placeholder 4">
            <a:extLst>
              <a:ext uri="{FF2B5EF4-FFF2-40B4-BE49-F238E27FC236}">
                <a16:creationId xmlns:a16="http://schemas.microsoft.com/office/drawing/2014/main" id="{D967190D-1A55-4EC5-AC2E-F83A9B4C41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B6C7ED-2CA5-4A23-A8C6-0CE746652D19}"/>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429213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3BFC-832C-4295-A283-3161C97FF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417926-BFB0-4CA5-AFE6-AB4CEB244E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8C3D79-D674-4FBD-9ED6-4F5AAA70A3C4}"/>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5" name="Footer Placeholder 4">
            <a:extLst>
              <a:ext uri="{FF2B5EF4-FFF2-40B4-BE49-F238E27FC236}">
                <a16:creationId xmlns:a16="http://schemas.microsoft.com/office/drawing/2014/main" id="{19ACF198-7308-4D22-A709-8E233365F0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8BCFAF-6255-4DDE-9488-F1F64C0C1206}"/>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20716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E55C-703F-491D-95FF-FEB7BC0FB2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C5351-5452-4889-A81A-E3412E68B3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4A0BF1-7056-4E0F-AA7A-7D9A4AF93F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2C3D91-0D20-4FE1-A084-29BA50FE7437}"/>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6" name="Footer Placeholder 5">
            <a:extLst>
              <a:ext uri="{FF2B5EF4-FFF2-40B4-BE49-F238E27FC236}">
                <a16:creationId xmlns:a16="http://schemas.microsoft.com/office/drawing/2014/main" id="{5E4A1814-E36A-420D-A3ED-239A829594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5D682BB-6885-4F1A-A4A1-3A12B872A4FB}"/>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240072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6A62-F34D-4224-BB29-867D0DCAEF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F692F9-ACBA-48C2-86CE-D05C9D177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49196C5-0770-4182-A025-7D133E2199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2B2A95-4BED-4630-B012-4049331CF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DEF711-9993-4E7C-B6F2-48597D2589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F0CB55-CF81-4BE5-BA04-140C3410AAD8}"/>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8" name="Footer Placeholder 7">
            <a:extLst>
              <a:ext uri="{FF2B5EF4-FFF2-40B4-BE49-F238E27FC236}">
                <a16:creationId xmlns:a16="http://schemas.microsoft.com/office/drawing/2014/main" id="{F5B22068-4359-44CB-B53E-0FA9E0023DD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B01165C-B96A-4954-B362-F8CE247053AE}"/>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65925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5DA4E-6CC5-4D75-990C-C292CF342C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7170A5-D2CD-442D-A670-48697BDBA84E}"/>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4" name="Footer Placeholder 3">
            <a:extLst>
              <a:ext uri="{FF2B5EF4-FFF2-40B4-BE49-F238E27FC236}">
                <a16:creationId xmlns:a16="http://schemas.microsoft.com/office/drawing/2014/main" id="{1BD3AF99-9C6D-42E4-B02C-B3F2A18EAED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3803A42-2761-4756-85D6-96EB7F2E099E}"/>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420755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6CE4B0-6661-450D-AA26-054674B78342}"/>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3" name="Footer Placeholder 2">
            <a:extLst>
              <a:ext uri="{FF2B5EF4-FFF2-40B4-BE49-F238E27FC236}">
                <a16:creationId xmlns:a16="http://schemas.microsoft.com/office/drawing/2014/main" id="{0026BB8E-FD71-468D-B371-34776AF0878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BA4AA5-8C6B-4C34-9B15-F3123FEF37D2}"/>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147438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CDBC-72F8-4E1B-84F7-F7268E4AC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55C41E-8482-45AC-AEFA-AC16564F2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0067FB7-1DF1-4998-AAEA-2539FE91C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9A7684-95A7-427A-9BB0-52A2D58C417E}"/>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6" name="Footer Placeholder 5">
            <a:extLst>
              <a:ext uri="{FF2B5EF4-FFF2-40B4-BE49-F238E27FC236}">
                <a16:creationId xmlns:a16="http://schemas.microsoft.com/office/drawing/2014/main" id="{66939507-FA42-4355-A4DC-99F121B8C65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02E5DB3-F993-4D1A-AFF0-207B9059896A}"/>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339693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F5860-5B05-4688-A499-B71D185D32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16A06D-851C-4DB8-BFDC-2BAE76AB5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DB5825C-DADD-488F-9D9C-54AF32D90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1AF3E5-21AF-418F-83C1-AC8D2C8DA34D}"/>
              </a:ext>
            </a:extLst>
          </p:cNvPr>
          <p:cNvSpPr>
            <a:spLocks noGrp="1"/>
          </p:cNvSpPr>
          <p:nvPr>
            <p:ph type="dt" sz="half" idx="10"/>
          </p:nvPr>
        </p:nvSpPr>
        <p:spPr/>
        <p:txBody>
          <a:bodyPr/>
          <a:lstStyle/>
          <a:p>
            <a:fld id="{91B2F0C6-BA76-4C25-9AC8-9C6ED4A29A88}" type="datetimeFigureOut">
              <a:rPr lang="en-GB" smtClean="0"/>
              <a:t>07/11/2021</a:t>
            </a:fld>
            <a:endParaRPr lang="en-GB" dirty="0"/>
          </a:p>
        </p:txBody>
      </p:sp>
      <p:sp>
        <p:nvSpPr>
          <p:cNvPr id="6" name="Footer Placeholder 5">
            <a:extLst>
              <a:ext uri="{FF2B5EF4-FFF2-40B4-BE49-F238E27FC236}">
                <a16:creationId xmlns:a16="http://schemas.microsoft.com/office/drawing/2014/main" id="{586927CB-E8A9-4A7C-A165-B044E54A6F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131A13A-5324-4A41-9382-750561AA2489}"/>
              </a:ext>
            </a:extLst>
          </p:cNvPr>
          <p:cNvSpPr>
            <a:spLocks noGrp="1"/>
          </p:cNvSpPr>
          <p:nvPr>
            <p:ph type="sldNum" sz="quarter" idx="12"/>
          </p:nvPr>
        </p:nvSpPr>
        <p:spPr/>
        <p:txBody>
          <a:bodyPr/>
          <a:lstStyle/>
          <a:p>
            <a:fld id="{12D0558F-2D73-4508-A0E3-CF3E343BD9B5}" type="slidenum">
              <a:rPr lang="en-GB" smtClean="0"/>
              <a:t>‹#›</a:t>
            </a:fld>
            <a:endParaRPr lang="en-GB" dirty="0"/>
          </a:p>
        </p:txBody>
      </p:sp>
    </p:spTree>
    <p:extLst>
      <p:ext uri="{BB962C8B-B14F-4D97-AF65-F5344CB8AC3E}">
        <p14:creationId xmlns:p14="http://schemas.microsoft.com/office/powerpoint/2010/main" val="260064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46CFD-A7C3-4494-8BC2-C3DCCDC13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341900-53A8-4431-8FEF-34118BB4E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F0009F-C622-4C00-878A-2E678D463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2F0C6-BA76-4C25-9AC8-9C6ED4A29A88}" type="datetimeFigureOut">
              <a:rPr lang="en-GB" smtClean="0"/>
              <a:t>07/11/2021</a:t>
            </a:fld>
            <a:endParaRPr lang="en-GB" dirty="0"/>
          </a:p>
        </p:txBody>
      </p:sp>
      <p:sp>
        <p:nvSpPr>
          <p:cNvPr id="5" name="Footer Placeholder 4">
            <a:extLst>
              <a:ext uri="{FF2B5EF4-FFF2-40B4-BE49-F238E27FC236}">
                <a16:creationId xmlns:a16="http://schemas.microsoft.com/office/drawing/2014/main" id="{D49C7E7D-BE22-46D2-B06C-15DABC56F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A351700-6212-4A5D-A284-BE86849077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0558F-2D73-4508-A0E3-CF3E343BD9B5}" type="slidenum">
              <a:rPr lang="en-GB" smtClean="0"/>
              <a:t>‹#›</a:t>
            </a:fld>
            <a:endParaRPr lang="en-GB" dirty="0"/>
          </a:p>
        </p:txBody>
      </p:sp>
    </p:spTree>
    <p:extLst>
      <p:ext uri="{BB962C8B-B14F-4D97-AF65-F5344CB8AC3E}">
        <p14:creationId xmlns:p14="http://schemas.microsoft.com/office/powerpoint/2010/main" val="247492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9034-9A7C-4B90-85BE-E449C40CD458}"/>
              </a:ext>
            </a:extLst>
          </p:cNvPr>
          <p:cNvSpPr>
            <a:spLocks noGrp="1"/>
          </p:cNvSpPr>
          <p:nvPr>
            <p:ph type="ctrTitle"/>
          </p:nvPr>
        </p:nvSpPr>
        <p:spPr>
          <a:xfrm>
            <a:off x="1629610" y="1699744"/>
            <a:ext cx="9144000" cy="3242212"/>
          </a:xfrm>
          <a:solidFill>
            <a:srgbClr val="0F1525"/>
          </a:solidFill>
        </p:spPr>
        <p:txBody>
          <a:bodyPr>
            <a:normAutofit fontScale="90000"/>
          </a:bodyPr>
          <a:lstStyle/>
          <a:p>
            <a:r>
              <a:rPr lang="en-GB" u="sng" dirty="0">
                <a:solidFill>
                  <a:schemeClr val="bg1"/>
                </a:solidFill>
                <a:latin typeface="Comic Sans MS" panose="030F0702030302020204" pitchFamily="66" charset="0"/>
              </a:rPr>
              <a:t>Monday 8th November.</a:t>
            </a:r>
            <a:br>
              <a:rPr lang="en-GB" u="sng" dirty="0">
                <a:solidFill>
                  <a:schemeClr val="bg1"/>
                </a:solidFill>
                <a:latin typeface="Comic Sans MS" panose="030F0702030302020204" pitchFamily="66" charset="0"/>
              </a:rPr>
            </a:br>
            <a:r>
              <a:rPr lang="en-GB" u="sng" dirty="0">
                <a:solidFill>
                  <a:schemeClr val="bg1"/>
                </a:solidFill>
                <a:latin typeface="Comic Sans MS" panose="030F0702030302020204" pitchFamily="66" charset="0"/>
              </a:rPr>
              <a:t>L.O. – I can co-write a tool kit for a suspense story.</a:t>
            </a:r>
          </a:p>
        </p:txBody>
      </p:sp>
    </p:spTree>
    <p:extLst>
      <p:ext uri="{BB962C8B-B14F-4D97-AF65-F5344CB8AC3E}">
        <p14:creationId xmlns:p14="http://schemas.microsoft.com/office/powerpoint/2010/main" val="294850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7461C-34FD-4804-AD6F-751EB0E884C7}"/>
              </a:ext>
            </a:extLst>
          </p:cNvPr>
          <p:cNvSpPr>
            <a:spLocks noGrp="1"/>
          </p:cNvSpPr>
          <p:nvPr>
            <p:ph idx="1"/>
          </p:nvPr>
        </p:nvSpPr>
        <p:spPr>
          <a:xfrm>
            <a:off x="838200" y="446991"/>
            <a:ext cx="10515600" cy="1544527"/>
          </a:xfrm>
          <a:solidFill>
            <a:srgbClr val="0F1525"/>
          </a:solidFill>
        </p:spPr>
        <p:txBody>
          <a:bodyPr/>
          <a:lstStyle/>
          <a:p>
            <a:pPr marL="0" indent="0">
              <a:buNone/>
            </a:pPr>
            <a:r>
              <a:rPr lang="en-GB" u="sng" dirty="0">
                <a:solidFill>
                  <a:schemeClr val="bg1"/>
                </a:solidFill>
                <a:latin typeface="Comic Sans MS" panose="030F0702030302020204" pitchFamily="66" charset="0"/>
              </a:rPr>
              <a:t>Wednesday 10</a:t>
            </a:r>
            <a:r>
              <a:rPr lang="en-GB" u="sng" baseline="30000" dirty="0">
                <a:solidFill>
                  <a:schemeClr val="bg1"/>
                </a:solidFill>
                <a:latin typeface="Comic Sans MS" panose="030F0702030302020204" pitchFamily="66" charset="0"/>
              </a:rPr>
              <a:t>th</a:t>
            </a:r>
            <a:r>
              <a:rPr lang="en-GB" u="sng" dirty="0">
                <a:solidFill>
                  <a:schemeClr val="bg1"/>
                </a:solidFill>
                <a:latin typeface="Comic Sans MS" panose="030F0702030302020204" pitchFamily="66" charset="0"/>
              </a:rPr>
              <a:t> November.</a:t>
            </a:r>
          </a:p>
          <a:p>
            <a:pPr marL="0" indent="0">
              <a:buNone/>
            </a:pPr>
            <a:endParaRPr lang="en-GB" u="sng" dirty="0">
              <a:solidFill>
                <a:schemeClr val="bg1"/>
              </a:solidFill>
              <a:latin typeface="Comic Sans MS" panose="030F0702030302020204" pitchFamily="66" charset="0"/>
            </a:endParaRPr>
          </a:p>
          <a:p>
            <a:pPr marL="0" indent="0">
              <a:buNone/>
            </a:pPr>
            <a:r>
              <a:rPr lang="en-GB" u="sng" dirty="0">
                <a:solidFill>
                  <a:schemeClr val="bg1"/>
                </a:solidFill>
                <a:latin typeface="Comic Sans MS" panose="030F0702030302020204" pitchFamily="66" charset="0"/>
              </a:rPr>
              <a:t>LO – I can write sentences with suspense openers.</a:t>
            </a:r>
            <a:endParaRPr lang="en-GB" dirty="0">
              <a:solidFill>
                <a:schemeClr val="bg1"/>
              </a:solidFill>
              <a:latin typeface="Comic Sans MS" panose="030F0702030302020204" pitchFamily="66" charset="0"/>
            </a:endParaRPr>
          </a:p>
          <a:p>
            <a:pPr marL="0" indent="0">
              <a:buNone/>
            </a:pPr>
            <a:endParaRPr lang="en-GB" u="sng" dirty="0">
              <a:solidFill>
                <a:schemeClr val="bg1"/>
              </a:solidFill>
              <a:latin typeface="Comic Sans MS" panose="030F0702030302020204" pitchFamily="66" charset="0"/>
            </a:endParaRPr>
          </a:p>
          <a:p>
            <a:pPr marL="0" indent="0">
              <a:buNone/>
            </a:pPr>
            <a:endParaRPr lang="en-GB" u="sng" dirty="0">
              <a:solidFill>
                <a:schemeClr val="bg1"/>
              </a:solidFill>
              <a:latin typeface="Comic Sans MS" panose="030F0702030302020204" pitchFamily="66" charset="0"/>
            </a:endParaRPr>
          </a:p>
          <a:p>
            <a:pPr marL="0" indent="0">
              <a:buNone/>
            </a:pPr>
            <a:endParaRPr lang="en-GB" u="sng" dirty="0">
              <a:solidFill>
                <a:schemeClr val="bg1"/>
              </a:solidFill>
              <a:latin typeface="Comic Sans MS" panose="030F0702030302020204" pitchFamily="66" charset="0"/>
            </a:endParaRPr>
          </a:p>
        </p:txBody>
      </p:sp>
      <p:sp>
        <p:nvSpPr>
          <p:cNvPr id="2" name="TextBox 1"/>
          <p:cNvSpPr txBox="1"/>
          <p:nvPr/>
        </p:nvSpPr>
        <p:spPr>
          <a:xfrm>
            <a:off x="838200" y="2435629"/>
            <a:ext cx="10515600" cy="2246769"/>
          </a:xfrm>
          <a:prstGeom prst="rect">
            <a:avLst/>
          </a:prstGeom>
          <a:solidFill>
            <a:srgbClr val="0F1525"/>
          </a:solidFill>
          <a:ln>
            <a:solidFill>
              <a:schemeClr val="accent1"/>
            </a:solidFill>
          </a:ln>
        </p:spPr>
        <p:txBody>
          <a:bodyPr wrap="square" rtlCol="0">
            <a:spAutoFit/>
          </a:bodyPr>
          <a:lstStyle/>
          <a:p>
            <a:r>
              <a:rPr lang="en-GB" sz="2800" dirty="0">
                <a:solidFill>
                  <a:schemeClr val="bg1"/>
                </a:solidFill>
                <a:latin typeface="Comic Sans MS" panose="030F0702030302020204" pitchFamily="66" charset="0"/>
              </a:rPr>
              <a:t>Vocabulary choices can really impact a suspense story. Look back at the toolkit and see how many features include vocabulary choices.</a:t>
            </a:r>
          </a:p>
          <a:p>
            <a:endParaRPr lang="en-GB" sz="2800" dirty="0">
              <a:solidFill>
                <a:schemeClr val="bg1"/>
              </a:solidFill>
              <a:latin typeface="Comic Sans MS" panose="030F0702030302020204" pitchFamily="66" charset="0"/>
            </a:endParaRPr>
          </a:p>
          <a:p>
            <a:r>
              <a:rPr lang="en-GB" sz="2800" dirty="0">
                <a:solidFill>
                  <a:schemeClr val="bg1"/>
                </a:solidFill>
                <a:latin typeface="Comic Sans MS" panose="030F0702030302020204" pitchFamily="66" charset="0"/>
              </a:rPr>
              <a:t>Sentence openers are really important in suspense writing.</a:t>
            </a:r>
          </a:p>
        </p:txBody>
      </p:sp>
    </p:spTree>
    <p:extLst>
      <p:ext uri="{BB962C8B-B14F-4D97-AF65-F5344CB8AC3E}">
        <p14:creationId xmlns:p14="http://schemas.microsoft.com/office/powerpoint/2010/main" val="72671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7461C-34FD-4804-AD6F-751EB0E884C7}"/>
              </a:ext>
            </a:extLst>
          </p:cNvPr>
          <p:cNvSpPr>
            <a:spLocks noGrp="1"/>
          </p:cNvSpPr>
          <p:nvPr>
            <p:ph idx="1"/>
          </p:nvPr>
        </p:nvSpPr>
        <p:spPr>
          <a:xfrm>
            <a:off x="838200" y="446991"/>
            <a:ext cx="10515600" cy="1544527"/>
          </a:xfrm>
          <a:solidFill>
            <a:srgbClr val="0F1525"/>
          </a:solidFill>
        </p:spPr>
        <p:txBody>
          <a:bodyPr/>
          <a:lstStyle/>
          <a:p>
            <a:pPr marL="0" indent="0">
              <a:buNone/>
            </a:pPr>
            <a:r>
              <a:rPr lang="en-GB" u="sng" dirty="0">
                <a:solidFill>
                  <a:schemeClr val="bg1"/>
                </a:solidFill>
                <a:latin typeface="Comic Sans MS" panose="030F0702030302020204" pitchFamily="66" charset="0"/>
              </a:rPr>
              <a:t>Wednesday 10</a:t>
            </a:r>
            <a:r>
              <a:rPr lang="en-GB" u="sng" baseline="30000" dirty="0">
                <a:solidFill>
                  <a:schemeClr val="bg1"/>
                </a:solidFill>
                <a:latin typeface="Comic Sans MS" panose="030F0702030302020204" pitchFamily="66" charset="0"/>
              </a:rPr>
              <a:t>th</a:t>
            </a:r>
            <a:r>
              <a:rPr lang="en-GB" u="sng" dirty="0">
                <a:solidFill>
                  <a:schemeClr val="bg1"/>
                </a:solidFill>
                <a:latin typeface="Comic Sans MS" panose="030F0702030302020204" pitchFamily="66" charset="0"/>
              </a:rPr>
              <a:t> November.</a:t>
            </a:r>
          </a:p>
          <a:p>
            <a:pPr marL="0" indent="0">
              <a:buNone/>
            </a:pPr>
            <a:endParaRPr lang="en-GB" u="sng" dirty="0">
              <a:solidFill>
                <a:schemeClr val="bg1"/>
              </a:solidFill>
              <a:latin typeface="Comic Sans MS" panose="030F0702030302020204" pitchFamily="66" charset="0"/>
            </a:endParaRPr>
          </a:p>
          <a:p>
            <a:pPr marL="0" indent="0">
              <a:buNone/>
            </a:pPr>
            <a:r>
              <a:rPr lang="en-GB" u="sng" dirty="0">
                <a:solidFill>
                  <a:schemeClr val="bg1"/>
                </a:solidFill>
                <a:latin typeface="Comic Sans MS" panose="030F0702030302020204" pitchFamily="66" charset="0"/>
              </a:rPr>
              <a:t>LO – I can write sentences with suspense openers.</a:t>
            </a:r>
            <a:endParaRPr lang="en-GB" dirty="0">
              <a:solidFill>
                <a:schemeClr val="bg1"/>
              </a:solidFill>
              <a:latin typeface="Comic Sans MS" panose="030F0702030302020204" pitchFamily="66" charset="0"/>
            </a:endParaRPr>
          </a:p>
          <a:p>
            <a:pPr marL="0" indent="0">
              <a:buNone/>
            </a:pPr>
            <a:endParaRPr lang="en-GB" u="sng" dirty="0">
              <a:solidFill>
                <a:schemeClr val="bg1"/>
              </a:solidFill>
              <a:latin typeface="Comic Sans MS" panose="030F0702030302020204" pitchFamily="66" charset="0"/>
            </a:endParaRPr>
          </a:p>
          <a:p>
            <a:pPr marL="0" indent="0">
              <a:buNone/>
            </a:pPr>
            <a:endParaRPr lang="en-GB" u="sng" dirty="0">
              <a:solidFill>
                <a:schemeClr val="bg1"/>
              </a:solidFill>
              <a:latin typeface="Comic Sans MS" panose="030F0702030302020204" pitchFamily="66" charset="0"/>
            </a:endParaRPr>
          </a:p>
          <a:p>
            <a:pPr marL="0" indent="0">
              <a:buNone/>
            </a:pPr>
            <a:endParaRPr lang="en-GB" u="sng" dirty="0">
              <a:solidFill>
                <a:schemeClr val="bg1"/>
              </a:solidFill>
              <a:latin typeface="Comic Sans MS" panose="030F0702030302020204" pitchFamily="66" charset="0"/>
            </a:endParaRPr>
          </a:p>
        </p:txBody>
      </p:sp>
      <p:sp>
        <p:nvSpPr>
          <p:cNvPr id="2" name="TextBox 1"/>
          <p:cNvSpPr txBox="1"/>
          <p:nvPr/>
        </p:nvSpPr>
        <p:spPr>
          <a:xfrm>
            <a:off x="1361902" y="2186247"/>
            <a:ext cx="10515600" cy="2246769"/>
          </a:xfrm>
          <a:prstGeom prst="rect">
            <a:avLst/>
          </a:prstGeom>
          <a:solidFill>
            <a:srgbClr val="0F1525"/>
          </a:solidFill>
          <a:ln>
            <a:solidFill>
              <a:schemeClr val="accent1"/>
            </a:solidFill>
          </a:ln>
        </p:spPr>
        <p:txBody>
          <a:bodyPr wrap="square" rtlCol="0">
            <a:spAutoFit/>
          </a:bodyPr>
          <a:lstStyle/>
          <a:p>
            <a:r>
              <a:rPr lang="en-GB" sz="2800" dirty="0">
                <a:solidFill>
                  <a:schemeClr val="bg1"/>
                </a:solidFill>
                <a:latin typeface="Comic Sans MS" panose="030F0702030302020204" pitchFamily="66" charset="0"/>
              </a:rPr>
              <a:t>Let’s look at a sentence opener together.</a:t>
            </a:r>
          </a:p>
          <a:p>
            <a:endParaRPr lang="en-GB" sz="2800" dirty="0">
              <a:solidFill>
                <a:schemeClr val="bg1"/>
              </a:solidFill>
              <a:latin typeface="Comic Sans MS" panose="030F0702030302020204" pitchFamily="66" charset="0"/>
            </a:endParaRPr>
          </a:p>
          <a:p>
            <a:r>
              <a:rPr lang="en-GB" sz="2800" dirty="0">
                <a:solidFill>
                  <a:schemeClr val="bg1"/>
                </a:solidFill>
                <a:latin typeface="Comic Sans MS" panose="030F0702030302020204" pitchFamily="66" charset="0"/>
              </a:rPr>
              <a:t>Shaking with fear,</a:t>
            </a:r>
          </a:p>
          <a:p>
            <a:endParaRPr lang="en-GB" sz="2800" dirty="0">
              <a:solidFill>
                <a:schemeClr val="bg1"/>
              </a:solidFill>
              <a:latin typeface="Comic Sans MS" panose="030F0702030302020204" pitchFamily="66" charset="0"/>
            </a:endParaRPr>
          </a:p>
          <a:p>
            <a:r>
              <a:rPr lang="en-GB" sz="2800" dirty="0">
                <a:solidFill>
                  <a:schemeClr val="bg1"/>
                </a:solidFill>
                <a:latin typeface="Comic Sans MS" panose="030F0702030302020204" pitchFamily="66" charset="0"/>
              </a:rPr>
              <a:t>TTYP and see if you can think of an ending to this sentence.</a:t>
            </a:r>
          </a:p>
        </p:txBody>
      </p:sp>
    </p:spTree>
    <p:extLst>
      <p:ext uri="{BB962C8B-B14F-4D97-AF65-F5344CB8AC3E}">
        <p14:creationId xmlns:p14="http://schemas.microsoft.com/office/powerpoint/2010/main" val="2123036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949" y="739832"/>
            <a:ext cx="10515600" cy="4216539"/>
          </a:xfrm>
          <a:prstGeom prst="rect">
            <a:avLst/>
          </a:prstGeom>
          <a:solidFill>
            <a:srgbClr val="0F1525"/>
          </a:solidFill>
          <a:ln>
            <a:solidFill>
              <a:schemeClr val="accent1"/>
            </a:solidFill>
          </a:ln>
        </p:spPr>
        <p:txBody>
          <a:bodyPr wrap="square" rtlCol="0">
            <a:spAutoFit/>
          </a:bodyPr>
          <a:lstStyle/>
          <a:p>
            <a:pPr lvl="0"/>
            <a:r>
              <a:rPr lang="en-GB" sz="3000" b="1" dirty="0">
                <a:solidFill>
                  <a:schemeClr val="bg1"/>
                </a:solidFill>
                <a:latin typeface="Comic Sans MS" panose="030F0702030302020204" pitchFamily="66" charset="0"/>
              </a:rPr>
              <a:t>Shaking with fear, </a:t>
            </a:r>
            <a:r>
              <a:rPr lang="en-GB" sz="3000" dirty="0">
                <a:solidFill>
                  <a:schemeClr val="bg1"/>
                </a:solidFill>
                <a:latin typeface="Comic Sans MS" panose="030F0702030302020204" pitchFamily="66" charset="0"/>
              </a:rPr>
              <a:t>the children were completely frozen, petrified as if a spell had been cast over them.</a:t>
            </a:r>
          </a:p>
          <a:p>
            <a:r>
              <a:rPr lang="en-GB" sz="3000" b="1" dirty="0">
                <a:solidFill>
                  <a:schemeClr val="bg1"/>
                </a:solidFill>
                <a:latin typeface="Comic Sans MS" panose="030F0702030302020204" pitchFamily="66" charset="0"/>
              </a:rPr>
              <a:t>Shaking with fear, </a:t>
            </a:r>
            <a:r>
              <a:rPr lang="en-GB" sz="3000" dirty="0">
                <a:solidFill>
                  <a:schemeClr val="bg1"/>
                </a:solidFill>
                <a:latin typeface="Comic Sans MS" panose="030F0702030302020204" pitchFamily="66" charset="0"/>
              </a:rPr>
              <a:t>the boy fell to the floor and whimpered.</a:t>
            </a:r>
          </a:p>
          <a:p>
            <a:r>
              <a:rPr lang="en-GB" sz="3000" b="1" dirty="0">
                <a:solidFill>
                  <a:schemeClr val="bg1"/>
                </a:solidFill>
                <a:latin typeface="Comic Sans MS" panose="030F0702030302020204" pitchFamily="66" charset="0"/>
              </a:rPr>
              <a:t>Shaking with fear, </a:t>
            </a:r>
            <a:r>
              <a:rPr lang="en-GB" sz="3000" dirty="0">
                <a:solidFill>
                  <a:schemeClr val="bg1"/>
                </a:solidFill>
                <a:latin typeface="Comic Sans MS" panose="030F0702030302020204" pitchFamily="66" charset="0"/>
              </a:rPr>
              <a:t>I could feel my heart pounding, as if about to leave my chest!</a:t>
            </a:r>
          </a:p>
          <a:p>
            <a:r>
              <a:rPr lang="en-GB" sz="3000" b="1" dirty="0">
                <a:solidFill>
                  <a:schemeClr val="bg1"/>
                </a:solidFill>
                <a:latin typeface="Comic Sans MS" panose="030F0702030302020204" pitchFamily="66" charset="0"/>
              </a:rPr>
              <a:t>Shaking with fear, Ann</a:t>
            </a:r>
            <a:r>
              <a:rPr lang="en-GB" sz="3000" dirty="0">
                <a:solidFill>
                  <a:schemeClr val="bg1"/>
                </a:solidFill>
                <a:latin typeface="Comic Sans MS" panose="030F0702030302020204" pitchFamily="66" charset="0"/>
              </a:rPr>
              <a:t> realised the end was drawing near.</a:t>
            </a:r>
          </a:p>
          <a:p>
            <a:r>
              <a:rPr lang="en-GB" sz="2800" dirty="0">
                <a:solidFill>
                  <a:schemeClr val="bg1"/>
                </a:solidFill>
                <a:latin typeface="Comic Sans MS" panose="030F0702030302020204" pitchFamily="66" charset="0"/>
              </a:rPr>
              <a:t>.</a:t>
            </a:r>
          </a:p>
        </p:txBody>
      </p:sp>
    </p:spTree>
    <p:extLst>
      <p:ext uri="{BB962C8B-B14F-4D97-AF65-F5344CB8AC3E}">
        <p14:creationId xmlns:p14="http://schemas.microsoft.com/office/powerpoint/2010/main" val="339034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4949" y="739832"/>
            <a:ext cx="10515600" cy="4585871"/>
          </a:xfrm>
          <a:prstGeom prst="rect">
            <a:avLst/>
          </a:prstGeom>
          <a:solidFill>
            <a:srgbClr val="0F1525"/>
          </a:solidFill>
          <a:ln>
            <a:solidFill>
              <a:schemeClr val="accent1"/>
            </a:solidFill>
          </a:ln>
        </p:spPr>
        <p:txBody>
          <a:bodyPr wrap="square" rtlCol="0">
            <a:spAutoFit/>
          </a:bodyPr>
          <a:lstStyle/>
          <a:p>
            <a:pPr lvl="0"/>
            <a:r>
              <a:rPr lang="en-GB" sz="2400" dirty="0">
                <a:solidFill>
                  <a:schemeClr val="bg1"/>
                </a:solidFill>
                <a:latin typeface="Comic Sans MS" panose="030F0702030302020204" pitchFamily="66" charset="0"/>
              </a:rPr>
              <a:t>Hardly daring to breathe,</a:t>
            </a:r>
          </a:p>
          <a:p>
            <a:pPr lvl="0"/>
            <a:r>
              <a:rPr lang="en-GB" sz="2400" dirty="0">
                <a:solidFill>
                  <a:schemeClr val="bg1"/>
                </a:solidFill>
                <a:latin typeface="Comic Sans MS" panose="030F0702030302020204" pitchFamily="66" charset="0"/>
              </a:rPr>
              <a:t>Silently,</a:t>
            </a:r>
          </a:p>
          <a:p>
            <a:pPr lvl="0"/>
            <a:r>
              <a:rPr lang="en-GB" sz="2400" dirty="0">
                <a:solidFill>
                  <a:schemeClr val="bg1"/>
                </a:solidFill>
                <a:latin typeface="Comic Sans MS" panose="030F0702030302020204" pitchFamily="66" charset="0"/>
              </a:rPr>
              <a:t>Without warning,</a:t>
            </a:r>
          </a:p>
          <a:p>
            <a:pPr lvl="0"/>
            <a:r>
              <a:rPr lang="en-GB" sz="2400" dirty="0">
                <a:solidFill>
                  <a:schemeClr val="bg1"/>
                </a:solidFill>
                <a:latin typeface="Comic Sans MS" panose="030F0702030302020204" pitchFamily="66" charset="0"/>
              </a:rPr>
              <a:t> Petrified,</a:t>
            </a:r>
          </a:p>
          <a:p>
            <a:pPr lvl="0"/>
            <a:r>
              <a:rPr lang="en-GB" sz="2400" dirty="0">
                <a:solidFill>
                  <a:schemeClr val="bg1"/>
                </a:solidFill>
                <a:latin typeface="Comic Sans MS" panose="030F0702030302020204" pitchFamily="66" charset="0"/>
              </a:rPr>
              <a:t>Shaking with fear,</a:t>
            </a:r>
          </a:p>
          <a:p>
            <a:pPr lvl="0"/>
            <a:r>
              <a:rPr lang="en-GB" sz="2400" dirty="0">
                <a:solidFill>
                  <a:schemeClr val="bg1"/>
                </a:solidFill>
                <a:latin typeface="Comic Sans MS" panose="030F0702030302020204" pitchFamily="66" charset="0"/>
              </a:rPr>
              <a:t>Through the dim light,</a:t>
            </a:r>
          </a:p>
          <a:p>
            <a:pPr lvl="0"/>
            <a:r>
              <a:rPr lang="en-GB" sz="2400" dirty="0">
                <a:solidFill>
                  <a:schemeClr val="bg1"/>
                </a:solidFill>
                <a:latin typeface="Comic Sans MS" panose="030F0702030302020204" pitchFamily="66" charset="0"/>
              </a:rPr>
              <a:t>At that moment, </a:t>
            </a:r>
          </a:p>
          <a:p>
            <a:pPr lvl="0"/>
            <a:r>
              <a:rPr lang="en-GB" sz="2400" dirty="0">
                <a:solidFill>
                  <a:schemeClr val="bg1"/>
                </a:solidFill>
                <a:latin typeface="Comic Sans MS" panose="030F0702030302020204" pitchFamily="66" charset="0"/>
              </a:rPr>
              <a:t>Turning,</a:t>
            </a:r>
          </a:p>
          <a:p>
            <a:r>
              <a:rPr lang="en-GB" sz="2400" dirty="0">
                <a:solidFill>
                  <a:schemeClr val="bg1"/>
                </a:solidFill>
                <a:latin typeface="Comic Sans MS" panose="030F0702030302020204" pitchFamily="66" charset="0"/>
              </a:rPr>
              <a:t> </a:t>
            </a:r>
          </a:p>
          <a:p>
            <a:r>
              <a:rPr lang="en-GB" sz="2400" dirty="0">
                <a:solidFill>
                  <a:schemeClr val="bg1"/>
                </a:solidFill>
                <a:latin typeface="Comic Sans MS" panose="030F0702030302020204" pitchFamily="66" charset="0"/>
              </a:rPr>
              <a:t>Use one of the sentence openers and see if you can write two or three sentences using the example above.</a:t>
            </a:r>
          </a:p>
          <a:p>
            <a:endParaRPr lang="en-GB"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78357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133003"/>
            <a:ext cx="10597342" cy="6370975"/>
          </a:xfrm>
          <a:prstGeom prst="rect">
            <a:avLst/>
          </a:prstGeom>
          <a:solidFill>
            <a:srgbClr val="0F1525"/>
          </a:solidFill>
          <a:ln>
            <a:solidFill>
              <a:schemeClr val="accent1"/>
            </a:solidFill>
          </a:ln>
        </p:spPr>
        <p:txBody>
          <a:bodyPr wrap="square" rtlCol="0">
            <a:spAutoFit/>
          </a:bodyPr>
          <a:lstStyle/>
          <a:p>
            <a:pPr lvl="0"/>
            <a:r>
              <a:rPr lang="en-GB" sz="2400" u="sng" dirty="0">
                <a:solidFill>
                  <a:schemeClr val="bg1"/>
                </a:solidFill>
                <a:latin typeface="Comic Sans MS" panose="030F0702030302020204" pitchFamily="66" charset="0"/>
              </a:rPr>
              <a:t>Thursday 11</a:t>
            </a:r>
            <a:r>
              <a:rPr lang="en-GB" sz="2400" u="sng" baseline="30000" dirty="0">
                <a:solidFill>
                  <a:schemeClr val="bg1"/>
                </a:solidFill>
                <a:latin typeface="Comic Sans MS" panose="030F0702030302020204" pitchFamily="66" charset="0"/>
              </a:rPr>
              <a:t>th</a:t>
            </a:r>
            <a:r>
              <a:rPr lang="en-GB" sz="2400" u="sng" dirty="0">
                <a:solidFill>
                  <a:schemeClr val="bg1"/>
                </a:solidFill>
                <a:latin typeface="Comic Sans MS" panose="030F0702030302020204" pitchFamily="66" charset="0"/>
              </a:rPr>
              <a:t> November.</a:t>
            </a:r>
          </a:p>
          <a:p>
            <a:r>
              <a:rPr lang="en-GB" sz="2400" dirty="0">
                <a:solidFill>
                  <a:schemeClr val="bg1"/>
                </a:solidFill>
                <a:latin typeface="Comic Sans MS" panose="030F0702030302020204" pitchFamily="66" charset="0"/>
              </a:rPr>
              <a:t> </a:t>
            </a:r>
          </a:p>
          <a:p>
            <a:r>
              <a:rPr lang="en-GB" sz="2400" u="sng" dirty="0">
                <a:solidFill>
                  <a:schemeClr val="bg1"/>
                </a:solidFill>
                <a:latin typeface="Comic Sans MS" panose="030F0702030302020204" pitchFamily="66" charset="0"/>
              </a:rPr>
              <a:t>LO – I can share my opinions about a text and use inference to answer questions.</a:t>
            </a:r>
            <a:endParaRPr lang="en-GB" sz="2400" dirty="0">
              <a:solidFill>
                <a:schemeClr val="bg1"/>
              </a:solidFill>
              <a:latin typeface="Comic Sans MS" panose="030F0702030302020204" pitchFamily="66" charset="0"/>
            </a:endParaRPr>
          </a:p>
          <a:p>
            <a:r>
              <a:rPr lang="en-GB" sz="2400" dirty="0">
                <a:solidFill>
                  <a:schemeClr val="bg1"/>
                </a:solidFill>
                <a:latin typeface="Comic Sans MS" panose="030F0702030302020204" pitchFamily="66" charset="0"/>
              </a:rPr>
              <a:t> </a:t>
            </a:r>
          </a:p>
          <a:p>
            <a:r>
              <a:rPr lang="en-GB" sz="2400" dirty="0">
                <a:solidFill>
                  <a:schemeClr val="bg1"/>
                </a:solidFill>
                <a:latin typeface="Comic Sans MS" panose="030F0702030302020204" pitchFamily="66" charset="0"/>
              </a:rPr>
              <a:t>All night, thunder growled overhead. Zelda crouched in the darkness, staring. Wind lashed the glistening tarmac and the street lights flickered; Zelda shivered. Where could she escape from the downpour?</a:t>
            </a:r>
          </a:p>
          <a:p>
            <a:pPr fontAlgn="base"/>
            <a:r>
              <a:rPr lang="en-GB" sz="2400" dirty="0">
                <a:solidFill>
                  <a:schemeClr val="bg1"/>
                </a:solidFill>
                <a:latin typeface="Comic Sans MS" panose="030F0702030302020204" pitchFamily="66" charset="0"/>
              </a:rPr>
              <a:t>At that moment, Zelda sensed something crawling. It was creeping along the pavement, hugging close to the shadows and moving eerily. Silently, a vague shape slipped into a doorway and Zelda was sure that she had glimpsed the flicker of a green eye. She could just hear a low growl even though the rain danced a thousand deaths on the pavement. Her fur prickled as she tensed herself. What was it?</a:t>
            </a:r>
          </a:p>
          <a:p>
            <a:pPr lvl="0"/>
            <a:endParaRPr lang="en-GB" sz="2400" u="sng"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02570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960" y="1496291"/>
            <a:ext cx="10597342" cy="3970318"/>
          </a:xfrm>
          <a:prstGeom prst="rect">
            <a:avLst/>
          </a:prstGeom>
          <a:solidFill>
            <a:srgbClr val="0F1525"/>
          </a:solidFill>
          <a:ln>
            <a:solidFill>
              <a:schemeClr val="accent1"/>
            </a:solidFill>
          </a:ln>
        </p:spPr>
        <p:txBody>
          <a:bodyPr wrap="square" rtlCol="0">
            <a:spAutoFit/>
          </a:bodyPr>
          <a:lstStyle/>
          <a:p>
            <a:r>
              <a:rPr lang="en-GB" sz="3600" b="1" dirty="0">
                <a:solidFill>
                  <a:schemeClr val="bg1"/>
                </a:solidFill>
                <a:latin typeface="Comic Sans MS" panose="030F0702030302020204" pitchFamily="66" charset="0"/>
              </a:rPr>
              <a:t>Now that we have read it as a class, read this through with your partner for fluency. </a:t>
            </a:r>
          </a:p>
          <a:p>
            <a:r>
              <a:rPr lang="en-GB" sz="3600" b="1" dirty="0">
                <a:solidFill>
                  <a:schemeClr val="bg1"/>
                </a:solidFill>
                <a:latin typeface="Comic Sans MS" panose="030F0702030302020204" pitchFamily="66" charset="0"/>
              </a:rPr>
              <a:t>Underline any words you do not understand. (We will talk about these words as a class and add them to our magpie books).</a:t>
            </a:r>
            <a:endParaRPr lang="en-GB" sz="3600"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01606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960" y="1496291"/>
            <a:ext cx="10597342" cy="4893647"/>
          </a:xfrm>
          <a:prstGeom prst="rect">
            <a:avLst/>
          </a:prstGeom>
          <a:solidFill>
            <a:srgbClr val="0F1525"/>
          </a:solidFill>
          <a:ln>
            <a:solidFill>
              <a:schemeClr val="accent1"/>
            </a:solidFill>
          </a:ln>
        </p:spPr>
        <p:txBody>
          <a:bodyPr wrap="square" rtlCol="0">
            <a:spAutoFit/>
          </a:bodyPr>
          <a:lstStyle/>
          <a:p>
            <a:pPr fontAlgn="base"/>
            <a:r>
              <a:rPr lang="en-GB" sz="2400" b="1" dirty="0">
                <a:solidFill>
                  <a:schemeClr val="bg1"/>
                </a:solidFill>
                <a:latin typeface="Comic Sans MS" panose="030F0702030302020204" pitchFamily="66" charset="0"/>
              </a:rPr>
              <a:t>Answer the following questions as fully as you can.</a:t>
            </a:r>
            <a:endParaRPr lang="en-GB" sz="2400" dirty="0">
              <a:solidFill>
                <a:schemeClr val="bg1"/>
              </a:solidFill>
              <a:latin typeface="Comic Sans MS" panose="030F0702030302020204" pitchFamily="66" charset="0"/>
            </a:endParaRPr>
          </a:p>
          <a:p>
            <a:pPr fontAlgn="base"/>
            <a:r>
              <a:rPr lang="en-GB" sz="2400" b="1" dirty="0">
                <a:solidFill>
                  <a:schemeClr val="bg1"/>
                </a:solidFill>
                <a:latin typeface="Comic Sans MS" panose="030F0702030302020204" pitchFamily="66" charset="0"/>
              </a:rPr>
              <a:t> </a:t>
            </a:r>
          </a:p>
          <a:p>
            <a:pPr fontAlgn="base"/>
            <a:endParaRPr lang="en-GB" sz="2400" dirty="0">
              <a:solidFill>
                <a:schemeClr val="bg1"/>
              </a:solidFill>
              <a:latin typeface="Comic Sans MS" panose="030F0702030302020204" pitchFamily="66" charset="0"/>
            </a:endParaRPr>
          </a:p>
          <a:p>
            <a:pPr lvl="0"/>
            <a:r>
              <a:rPr lang="en-GB" sz="2400" b="1" dirty="0">
                <a:solidFill>
                  <a:schemeClr val="bg1"/>
                </a:solidFill>
                <a:latin typeface="Comic Sans MS" panose="030F0702030302020204" pitchFamily="66" charset="0"/>
              </a:rPr>
              <a:t>How is Zelda feeling? </a:t>
            </a:r>
            <a:endParaRPr lang="en-GB" sz="2400" dirty="0">
              <a:solidFill>
                <a:schemeClr val="bg1"/>
              </a:solidFill>
              <a:latin typeface="Comic Sans MS" panose="030F0702030302020204" pitchFamily="66" charset="0"/>
            </a:endParaRPr>
          </a:p>
          <a:p>
            <a:pPr lvl="0"/>
            <a:r>
              <a:rPr lang="en-GB" sz="2400" b="1" dirty="0">
                <a:solidFill>
                  <a:schemeClr val="bg1"/>
                </a:solidFill>
                <a:latin typeface="Comic Sans MS" panose="030F0702030302020204" pitchFamily="66" charset="0"/>
              </a:rPr>
              <a:t>How do we know?</a:t>
            </a:r>
            <a:endParaRPr lang="en-GB" sz="2400" dirty="0">
              <a:solidFill>
                <a:schemeClr val="bg1"/>
              </a:solidFill>
              <a:latin typeface="Comic Sans MS" panose="030F0702030302020204" pitchFamily="66" charset="0"/>
            </a:endParaRPr>
          </a:p>
          <a:p>
            <a:pPr lvl="0"/>
            <a:r>
              <a:rPr lang="en-GB" sz="2400" b="1" dirty="0">
                <a:solidFill>
                  <a:schemeClr val="bg1"/>
                </a:solidFill>
                <a:latin typeface="Comic Sans MS" panose="030F0702030302020204" pitchFamily="66" charset="0"/>
              </a:rPr>
              <a:t>Could she be feeling any other emotions?</a:t>
            </a:r>
            <a:endParaRPr lang="en-GB" sz="2400" dirty="0">
              <a:solidFill>
                <a:schemeClr val="bg1"/>
              </a:solidFill>
              <a:latin typeface="Comic Sans MS" panose="030F0702030302020204" pitchFamily="66" charset="0"/>
            </a:endParaRPr>
          </a:p>
          <a:p>
            <a:pPr lvl="0"/>
            <a:r>
              <a:rPr lang="en-GB" sz="2400" b="1" dirty="0">
                <a:solidFill>
                  <a:schemeClr val="bg1"/>
                </a:solidFill>
                <a:latin typeface="Comic Sans MS" panose="030F0702030302020204" pitchFamily="66" charset="0"/>
              </a:rPr>
              <a:t>What does the word 'staring' infer?</a:t>
            </a:r>
            <a:endParaRPr lang="en-GB" sz="2400" dirty="0">
              <a:solidFill>
                <a:schemeClr val="bg1"/>
              </a:solidFill>
              <a:latin typeface="Comic Sans MS" panose="030F0702030302020204" pitchFamily="66" charset="0"/>
            </a:endParaRPr>
          </a:p>
          <a:p>
            <a:pPr lvl="0"/>
            <a:r>
              <a:rPr lang="en-GB" sz="2400" b="1" dirty="0">
                <a:solidFill>
                  <a:schemeClr val="bg1"/>
                </a:solidFill>
                <a:latin typeface="Comic Sans MS" panose="030F0702030302020204" pitchFamily="66" charset="0"/>
              </a:rPr>
              <a:t>How does the author use language to build a picture of the scene?</a:t>
            </a:r>
            <a:endParaRPr lang="en-GB" sz="2400" dirty="0">
              <a:solidFill>
                <a:schemeClr val="bg1"/>
              </a:solidFill>
              <a:latin typeface="Comic Sans MS" panose="030F0702030302020204" pitchFamily="66" charset="0"/>
            </a:endParaRPr>
          </a:p>
          <a:p>
            <a:pPr lvl="0"/>
            <a:r>
              <a:rPr lang="en-GB" sz="2400" u="sng" dirty="0">
                <a:solidFill>
                  <a:schemeClr val="bg1"/>
                </a:solidFill>
                <a:latin typeface="Comic Sans MS" panose="030F0702030302020204" pitchFamily="66" charset="0"/>
              </a:rPr>
              <a:t>Challenge. </a:t>
            </a:r>
            <a:r>
              <a:rPr lang="en-GB" sz="2400" b="1" dirty="0">
                <a:solidFill>
                  <a:schemeClr val="bg1"/>
                </a:solidFill>
                <a:latin typeface="Comic Sans MS" panose="030F0702030302020204" pitchFamily="66" charset="0"/>
              </a:rPr>
              <a:t>Can you predict what will happen next in the story? You could continue to write the next paragraph if you wish</a:t>
            </a:r>
            <a:endParaRPr lang="en-GB" sz="2400"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86539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6655-4BA7-4ACF-B1BA-1A7E920AB9D1}"/>
              </a:ext>
            </a:extLst>
          </p:cNvPr>
          <p:cNvSpPr>
            <a:spLocks noGrp="1"/>
          </p:cNvSpPr>
          <p:nvPr>
            <p:ph type="title"/>
          </p:nvPr>
        </p:nvSpPr>
        <p:spPr/>
        <p:txBody>
          <a:bodyPr/>
          <a:lstStyle/>
          <a:p>
            <a:r>
              <a:rPr lang="en-GB" u="sng" dirty="0">
                <a:solidFill>
                  <a:schemeClr val="bg1"/>
                </a:solidFill>
                <a:latin typeface="Comic Sans MS" panose="030F0702030302020204" pitchFamily="66" charset="0"/>
              </a:rPr>
              <a:t>Friday 12</a:t>
            </a:r>
            <a:r>
              <a:rPr lang="en-GB" u="sng" baseline="30000" dirty="0">
                <a:solidFill>
                  <a:schemeClr val="bg1"/>
                </a:solidFill>
                <a:latin typeface="Comic Sans MS" panose="030F0702030302020204" pitchFamily="66" charset="0"/>
              </a:rPr>
              <a:t>th</a:t>
            </a:r>
            <a:r>
              <a:rPr lang="en-GB" u="sng" dirty="0">
                <a:solidFill>
                  <a:schemeClr val="bg1"/>
                </a:solidFill>
                <a:latin typeface="Comic Sans MS" panose="030F0702030302020204" pitchFamily="66" charset="0"/>
              </a:rPr>
              <a:t> November.</a:t>
            </a:r>
          </a:p>
        </p:txBody>
      </p:sp>
      <p:sp>
        <p:nvSpPr>
          <p:cNvPr id="3" name="Content Placeholder 2">
            <a:extLst>
              <a:ext uri="{FF2B5EF4-FFF2-40B4-BE49-F238E27FC236}">
                <a16:creationId xmlns:a16="http://schemas.microsoft.com/office/drawing/2014/main" id="{F867E7F2-5E0D-4235-93B3-322A1A3F91A1}"/>
              </a:ext>
            </a:extLst>
          </p:cNvPr>
          <p:cNvSpPr>
            <a:spLocks noGrp="1"/>
          </p:cNvSpPr>
          <p:nvPr>
            <p:ph idx="1"/>
          </p:nvPr>
        </p:nvSpPr>
        <p:spPr/>
        <p:txBody>
          <a:bodyPr>
            <a:normAutofit/>
          </a:bodyPr>
          <a:lstStyle/>
          <a:p>
            <a:pPr marL="0" indent="0">
              <a:buNone/>
            </a:pPr>
            <a:r>
              <a:rPr lang="en-GB" sz="4800" u="sng" dirty="0">
                <a:solidFill>
                  <a:schemeClr val="bg1"/>
                </a:solidFill>
                <a:latin typeface="Comic Sans MS" panose="030F0702030302020204" pitchFamily="66" charset="0"/>
              </a:rPr>
              <a:t>I can write the beginning of a suspense story using my box it up.</a:t>
            </a:r>
          </a:p>
        </p:txBody>
      </p:sp>
    </p:spTree>
    <p:extLst>
      <p:ext uri="{BB962C8B-B14F-4D97-AF65-F5344CB8AC3E}">
        <p14:creationId xmlns:p14="http://schemas.microsoft.com/office/powerpoint/2010/main" val="317499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52" y="145774"/>
            <a:ext cx="11555896" cy="6740307"/>
          </a:xfrm>
          <a:prstGeom prst="rect">
            <a:avLst/>
          </a:prstGeom>
          <a:solidFill>
            <a:srgbClr val="0F1525"/>
          </a:solidFill>
          <a:ln>
            <a:solidFill>
              <a:schemeClr val="accent1"/>
            </a:solidFill>
          </a:ln>
        </p:spPr>
        <p:txBody>
          <a:bodyPr wrap="square" rtlCol="0">
            <a:spAutoFit/>
          </a:bodyPr>
          <a:lstStyle/>
          <a:p>
            <a:r>
              <a:rPr lang="en-GB" sz="2400" dirty="0">
                <a:solidFill>
                  <a:schemeClr val="bg1"/>
                </a:solidFill>
                <a:latin typeface="Comic Sans MS" panose="030F0702030302020204" pitchFamily="66" charset="0"/>
              </a:rPr>
              <a:t>Paragraph one: Opening.</a:t>
            </a:r>
          </a:p>
          <a:p>
            <a:endParaRPr lang="en-GB" sz="2400" dirty="0">
              <a:solidFill>
                <a:schemeClr val="bg1"/>
              </a:solidFill>
              <a:latin typeface="Comic Sans MS" panose="030F0702030302020204" pitchFamily="66" charset="0"/>
            </a:endParaRPr>
          </a:p>
          <a:p>
            <a:r>
              <a:rPr lang="en-GB" sz="2400" dirty="0">
                <a:solidFill>
                  <a:schemeClr val="bg1"/>
                </a:solidFill>
                <a:latin typeface="Comic Sans MS" panose="030F0702030302020204" pitchFamily="66" charset="0"/>
              </a:rPr>
              <a:t>Thunder growled overhead. Zelda crouched in the darkness, staring. Wind lashed the glistening tarmac and the street lights flickered, casting shadows across the darkened road. Rusted dustbins rattled in the wind, fences creaked and the rain drummed on car roofs. Zelda shivered. Where could she escape from the downpour? </a:t>
            </a:r>
          </a:p>
          <a:p>
            <a:endParaRPr lang="en-GB" sz="2400" dirty="0">
              <a:solidFill>
                <a:schemeClr val="bg1"/>
              </a:solidFill>
              <a:latin typeface="Comic Sans MS" panose="030F0702030302020204" pitchFamily="66" charset="0"/>
            </a:endParaRPr>
          </a:p>
          <a:p>
            <a:r>
              <a:rPr lang="en-GB" sz="2400" dirty="0">
                <a:solidFill>
                  <a:schemeClr val="bg1"/>
                </a:solidFill>
                <a:latin typeface="Comic Sans MS" panose="030F0702030302020204" pitchFamily="66" charset="0"/>
              </a:rPr>
              <a:t>Here is my innovation:</a:t>
            </a:r>
            <a:endParaRPr lang="en-GB" sz="2400" dirty="0">
              <a:solidFill>
                <a:srgbClr val="FFFF00"/>
              </a:solidFill>
              <a:latin typeface="Comic Sans MS" panose="030F0702030302020204" pitchFamily="66" charset="0"/>
            </a:endParaRPr>
          </a:p>
          <a:p>
            <a:r>
              <a:rPr lang="en-GB" sz="2400" dirty="0">
                <a:solidFill>
                  <a:srgbClr val="FFFF00"/>
                </a:solidFill>
                <a:latin typeface="Comic Sans MS" panose="030F0702030302020204" pitchFamily="66" charset="0"/>
              </a:rPr>
              <a:t>The storm continued to grumble, the lightning exploding like fireworks in the darkness – and then blackness enveloped once again. Luna tucked herself down in the blackness, watching. Wind whistled around the road and the lightning cause shadows to appear and then disappear as if they hadn’t existed at all. Wheelie bins drove along the streets, garden gates opened and closed again as the deafening rain bounced off surfaces. Luna shuddered. Where could she go to escape from this horrific storm?</a:t>
            </a:r>
            <a:endParaRPr lang="en-GB" sz="2400" u="sng" dirty="0">
              <a:solidFill>
                <a:schemeClr val="bg1"/>
              </a:solidFill>
              <a:latin typeface="Comic Sans MS" panose="030F0702030302020204" pitchFamily="66" charset="0"/>
            </a:endParaRPr>
          </a:p>
          <a:p>
            <a:pPr lvl="0"/>
            <a:endParaRPr lang="en-GB" sz="2400" u="sng" dirty="0">
              <a:solidFill>
                <a:schemeClr val="bg1"/>
              </a:solidFill>
              <a:latin typeface="Comic Sans MS" panose="030F0702030302020204" pitchFamily="66" charset="0"/>
            </a:endParaRPr>
          </a:p>
          <a:p>
            <a:pPr lvl="0"/>
            <a:r>
              <a:rPr lang="en-GB" sz="2400" dirty="0">
                <a:solidFill>
                  <a:schemeClr val="bg1"/>
                </a:solidFill>
                <a:latin typeface="Comic Sans MS" panose="030F0702030302020204" pitchFamily="66" charset="0"/>
              </a:rPr>
              <a:t>You have 20 minutes to innovate your first paragraph.</a:t>
            </a:r>
          </a:p>
        </p:txBody>
      </p:sp>
    </p:spTree>
    <p:extLst>
      <p:ext uri="{BB962C8B-B14F-4D97-AF65-F5344CB8AC3E}">
        <p14:creationId xmlns:p14="http://schemas.microsoft.com/office/powerpoint/2010/main" val="212640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52" y="145774"/>
            <a:ext cx="11555896" cy="5816977"/>
          </a:xfrm>
          <a:prstGeom prst="rect">
            <a:avLst/>
          </a:prstGeom>
          <a:solidFill>
            <a:srgbClr val="0F1525"/>
          </a:solidFill>
          <a:ln>
            <a:solidFill>
              <a:schemeClr val="accent1"/>
            </a:solidFill>
          </a:ln>
        </p:spPr>
        <p:txBody>
          <a:bodyPr wrap="square" rtlCol="0">
            <a:spAutoFit/>
          </a:bodyPr>
          <a:lstStyle/>
          <a:p>
            <a:r>
              <a:rPr lang="en-GB" sz="2400" dirty="0">
                <a:solidFill>
                  <a:schemeClr val="bg1"/>
                </a:solidFill>
                <a:latin typeface="Comic Sans MS" panose="030F0702030302020204" pitchFamily="66" charset="0"/>
              </a:rPr>
              <a:t>Paragraph two: Build up.</a:t>
            </a:r>
          </a:p>
          <a:p>
            <a:endParaRPr lang="en-GB" sz="2400" dirty="0">
              <a:solidFill>
                <a:schemeClr val="bg1"/>
              </a:solidFill>
              <a:latin typeface="Comic Sans MS" panose="030F0702030302020204" pitchFamily="66" charset="0"/>
            </a:endParaRPr>
          </a:p>
          <a:p>
            <a:r>
              <a:rPr lang="en-GB" sz="2400" dirty="0">
                <a:solidFill>
                  <a:schemeClr val="bg1"/>
                </a:solidFill>
                <a:latin typeface="Comic Sans MS" panose="030F0702030302020204" pitchFamily="66" charset="0"/>
              </a:rPr>
              <a:t>Here is my innovation in yellow, the original is in white.</a:t>
            </a:r>
          </a:p>
          <a:p>
            <a:endParaRPr lang="en-GB" sz="1200" dirty="0">
              <a:solidFill>
                <a:schemeClr val="bg1"/>
              </a:solidFill>
              <a:latin typeface="Comic Sans MS" panose="030F0702030302020204" pitchFamily="66" charset="0"/>
            </a:endParaRPr>
          </a:p>
          <a:p>
            <a:r>
              <a:rPr lang="en-GB" sz="2400" dirty="0">
                <a:solidFill>
                  <a:schemeClr val="bg1"/>
                </a:solidFill>
                <a:latin typeface="Comic Sans MS" panose="030F0702030302020204" pitchFamily="66" charset="0"/>
              </a:rPr>
              <a:t>At that moment, Zelda heard something crawling along the pavement, hidden by shadows. Silently, a vague shape slipped into a doorway. A green eye flickered. Zelda’s fur prickled as she watched. What was it?</a:t>
            </a:r>
          </a:p>
          <a:p>
            <a:endParaRPr lang="en-GB" sz="2400" dirty="0">
              <a:solidFill>
                <a:schemeClr val="bg1"/>
              </a:solidFill>
              <a:latin typeface="Comic Sans MS" panose="030F0702030302020204" pitchFamily="66" charset="0"/>
            </a:endParaRPr>
          </a:p>
          <a:p>
            <a:endParaRPr lang="en-GB" sz="2400" dirty="0">
              <a:solidFill>
                <a:schemeClr val="bg1"/>
              </a:solidFill>
              <a:latin typeface="Comic Sans MS" panose="030F0702030302020204" pitchFamily="66" charset="0"/>
            </a:endParaRPr>
          </a:p>
          <a:p>
            <a:endParaRPr lang="en-GB" sz="2400" dirty="0">
              <a:solidFill>
                <a:srgbClr val="FFFF00"/>
              </a:solidFill>
              <a:latin typeface="Comic Sans MS" panose="030F0702030302020204" pitchFamily="66" charset="0"/>
            </a:endParaRPr>
          </a:p>
          <a:p>
            <a:r>
              <a:rPr lang="en-GB" sz="2400" dirty="0">
                <a:solidFill>
                  <a:srgbClr val="FFFF00"/>
                </a:solidFill>
                <a:latin typeface="Comic Sans MS" panose="030F0702030302020204" pitchFamily="66" charset="0"/>
              </a:rPr>
              <a:t>At that moment, Luna heard something tiny scuttling along the road, hidden by the jet-black darkness. Suddenly, a jagged shape crept into a doorway. A crimson eye glimmered. Luna’s fur stood on end as she watched. What could it be?</a:t>
            </a:r>
          </a:p>
          <a:p>
            <a:pPr lvl="0"/>
            <a:endParaRPr lang="en-GB" sz="2400" u="sng" dirty="0">
              <a:solidFill>
                <a:schemeClr val="bg1"/>
              </a:solidFill>
              <a:latin typeface="Comic Sans MS" panose="030F0702030302020204" pitchFamily="66" charset="0"/>
            </a:endParaRPr>
          </a:p>
          <a:p>
            <a:pPr lvl="0"/>
            <a:r>
              <a:rPr lang="en-GB" sz="2400" dirty="0">
                <a:solidFill>
                  <a:schemeClr val="bg1"/>
                </a:solidFill>
                <a:latin typeface="Comic Sans MS" panose="030F0702030302020204" pitchFamily="66" charset="0"/>
              </a:rPr>
              <a:t>You have 15 minutes to innovate your second paragraph.</a:t>
            </a:r>
          </a:p>
        </p:txBody>
      </p:sp>
    </p:spTree>
    <p:extLst>
      <p:ext uri="{BB962C8B-B14F-4D97-AF65-F5344CB8AC3E}">
        <p14:creationId xmlns:p14="http://schemas.microsoft.com/office/powerpoint/2010/main" val="1484231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EE2-B0B6-4A86-BDCF-644B8E497249}"/>
              </a:ext>
            </a:extLst>
          </p:cNvPr>
          <p:cNvSpPr>
            <a:spLocks noGrp="1"/>
          </p:cNvSpPr>
          <p:nvPr>
            <p:ph type="title"/>
          </p:nvPr>
        </p:nvSpPr>
        <p:spPr>
          <a:xfrm>
            <a:off x="2280724" y="280718"/>
            <a:ext cx="7630551" cy="1325563"/>
          </a:xfrm>
          <a:solidFill>
            <a:srgbClr val="0F1525"/>
          </a:solidFill>
        </p:spPr>
        <p:txBody>
          <a:bodyPr/>
          <a:lstStyle/>
          <a:p>
            <a:r>
              <a:rPr lang="en-GB" dirty="0">
                <a:solidFill>
                  <a:schemeClr val="bg1"/>
                </a:solidFill>
                <a:latin typeface="Comic Sans MS" panose="030F0702030302020204" pitchFamily="66" charset="0"/>
              </a:rPr>
              <a:t>Zelda Claw and the Rain Cat</a:t>
            </a:r>
          </a:p>
        </p:txBody>
      </p:sp>
      <p:sp>
        <p:nvSpPr>
          <p:cNvPr id="3" name="Content Placeholder 2">
            <a:extLst>
              <a:ext uri="{FF2B5EF4-FFF2-40B4-BE49-F238E27FC236}">
                <a16:creationId xmlns:a16="http://schemas.microsoft.com/office/drawing/2014/main" id="{D7C0A0BF-65B1-4444-9005-7643A7ECBF5A}"/>
              </a:ext>
            </a:extLst>
          </p:cNvPr>
          <p:cNvSpPr>
            <a:spLocks noGrp="1"/>
          </p:cNvSpPr>
          <p:nvPr>
            <p:ph idx="1"/>
          </p:nvPr>
        </p:nvSpPr>
        <p:spPr>
          <a:xfrm>
            <a:off x="838200" y="2011680"/>
            <a:ext cx="10515600" cy="3688276"/>
          </a:xfrm>
          <a:solidFill>
            <a:srgbClr val="0F1525"/>
          </a:solidFill>
        </p:spPr>
        <p:txBody>
          <a:bodyPr>
            <a:normAutofit/>
          </a:bodyPr>
          <a:lstStyle/>
          <a:p>
            <a:pPr marL="0" indent="0">
              <a:buNone/>
            </a:pPr>
            <a:r>
              <a:rPr lang="en-GB" sz="3600" dirty="0">
                <a:solidFill>
                  <a:schemeClr val="bg1"/>
                </a:solidFill>
                <a:latin typeface="Comic Sans MS" panose="030F0702030302020204" pitchFamily="66" charset="0"/>
              </a:rPr>
              <a:t>We will write up the words of the week in our magpie books. Words of the week are:</a:t>
            </a:r>
          </a:p>
          <a:p>
            <a:pPr marL="0" indent="0">
              <a:buNone/>
            </a:pPr>
            <a:r>
              <a:rPr lang="en-GB" sz="3600" dirty="0">
                <a:solidFill>
                  <a:schemeClr val="bg1"/>
                </a:solidFill>
                <a:latin typeface="Comic Sans MS" panose="030F0702030302020204" pitchFamily="66" charset="0"/>
              </a:rPr>
              <a:t>petrified, bleak, ominous, breathless and eerie.</a:t>
            </a:r>
          </a:p>
        </p:txBody>
      </p:sp>
    </p:spTree>
    <p:extLst>
      <p:ext uri="{BB962C8B-B14F-4D97-AF65-F5344CB8AC3E}">
        <p14:creationId xmlns:p14="http://schemas.microsoft.com/office/powerpoint/2010/main" val="411616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50584B-9846-4293-B682-0071BC1E2F69}"/>
              </a:ext>
            </a:extLst>
          </p:cNvPr>
          <p:cNvSpPr>
            <a:spLocks noGrp="1"/>
          </p:cNvSpPr>
          <p:nvPr>
            <p:ph idx="1"/>
          </p:nvPr>
        </p:nvSpPr>
        <p:spPr>
          <a:xfrm>
            <a:off x="795129" y="304800"/>
            <a:ext cx="10707757" cy="5883965"/>
          </a:xfrm>
          <a:solidFill>
            <a:srgbClr val="0F1525"/>
          </a:solidFill>
        </p:spPr>
        <p:txBody>
          <a:bodyPr>
            <a:normAutofit/>
          </a:bodyPr>
          <a:lstStyle/>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What did paragraph 2 end with?</a:t>
            </a:r>
          </a:p>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Can we all end our own writing with the same feature.</a:t>
            </a:r>
          </a:p>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Please make sure you read your writing from the start to make sure it makes sense. </a:t>
            </a:r>
          </a:p>
          <a:p>
            <a:pPr marL="0" indent="0">
              <a:buNone/>
            </a:pPr>
            <a:endParaRPr lang="en-GB" dirty="0">
              <a:solidFill>
                <a:schemeClr val="bg1"/>
              </a:solidFill>
              <a:latin typeface="Comic Sans MS" panose="030F0702030302020204" pitchFamily="66" charset="0"/>
            </a:endParaRPr>
          </a:p>
          <a:p>
            <a:pPr marL="0" indent="0">
              <a:buNone/>
            </a:pPr>
            <a:r>
              <a:rPr lang="en-GB" dirty="0">
                <a:solidFill>
                  <a:schemeClr val="bg1"/>
                </a:solidFill>
                <a:latin typeface="Comic Sans MS" panose="030F0702030302020204" pitchFamily="66" charset="0"/>
              </a:rPr>
              <a:t>Check both of the paragraphs that you have written today.</a:t>
            </a:r>
          </a:p>
          <a:p>
            <a:pPr marL="0" indent="0">
              <a:buNone/>
            </a:pPr>
            <a:r>
              <a:rPr lang="en-GB" dirty="0">
                <a:solidFill>
                  <a:schemeClr val="bg1"/>
                </a:solidFill>
                <a:latin typeface="Comic Sans MS" panose="030F0702030302020204" pitchFamily="66" charset="0"/>
              </a:rPr>
              <a:t>Can you edit to improve? Are your sentence openers varied? Have you a mixture of short and long sentences? Look back at your toolkit and make sure you have included features.</a:t>
            </a:r>
          </a:p>
          <a:p>
            <a:pPr marL="0" indent="0">
              <a:buNone/>
            </a:pPr>
            <a:endParaRPr lang="en-GB" dirty="0">
              <a:solidFill>
                <a:schemeClr val="bg1"/>
              </a:solidFill>
              <a:latin typeface="Comic Sans MS" panose="030F0702030302020204" pitchFamily="66" charset="0"/>
            </a:endParaRPr>
          </a:p>
          <a:p>
            <a:pPr marL="0" indent="0">
              <a:buNone/>
            </a:pP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4568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CEE2-B0B6-4A86-BDCF-644B8E497249}"/>
              </a:ext>
            </a:extLst>
          </p:cNvPr>
          <p:cNvSpPr>
            <a:spLocks noGrp="1"/>
          </p:cNvSpPr>
          <p:nvPr>
            <p:ph type="title"/>
          </p:nvPr>
        </p:nvSpPr>
        <p:spPr>
          <a:xfrm>
            <a:off x="2280724" y="280718"/>
            <a:ext cx="7630551" cy="1325563"/>
          </a:xfrm>
          <a:solidFill>
            <a:srgbClr val="0F1525"/>
          </a:solidFill>
        </p:spPr>
        <p:txBody>
          <a:bodyPr/>
          <a:lstStyle/>
          <a:p>
            <a:r>
              <a:rPr lang="en-GB" dirty="0">
                <a:solidFill>
                  <a:schemeClr val="bg1"/>
                </a:solidFill>
                <a:latin typeface="Comic Sans MS" panose="030F0702030302020204" pitchFamily="66" charset="0"/>
              </a:rPr>
              <a:t>Zelda Claw and the Rain Cat</a:t>
            </a:r>
          </a:p>
        </p:txBody>
      </p:sp>
      <p:sp>
        <p:nvSpPr>
          <p:cNvPr id="3" name="Content Placeholder 2">
            <a:extLst>
              <a:ext uri="{FF2B5EF4-FFF2-40B4-BE49-F238E27FC236}">
                <a16:creationId xmlns:a16="http://schemas.microsoft.com/office/drawing/2014/main" id="{D7C0A0BF-65B1-4444-9005-7643A7ECBF5A}"/>
              </a:ext>
            </a:extLst>
          </p:cNvPr>
          <p:cNvSpPr>
            <a:spLocks noGrp="1"/>
          </p:cNvSpPr>
          <p:nvPr>
            <p:ph idx="1"/>
          </p:nvPr>
        </p:nvSpPr>
        <p:spPr>
          <a:xfrm>
            <a:off x="838200" y="2011680"/>
            <a:ext cx="10515600" cy="3688276"/>
          </a:xfrm>
          <a:solidFill>
            <a:srgbClr val="0F1525"/>
          </a:solidFill>
        </p:spPr>
        <p:txBody>
          <a:bodyPr>
            <a:normAutofit/>
          </a:bodyPr>
          <a:lstStyle/>
          <a:p>
            <a:pPr marL="0" indent="0">
              <a:buNone/>
            </a:pPr>
            <a:r>
              <a:rPr lang="en-GB" sz="3600" dirty="0">
                <a:solidFill>
                  <a:schemeClr val="bg1"/>
                </a:solidFill>
                <a:latin typeface="Comic Sans MS" panose="030F0702030302020204" pitchFamily="66" charset="0"/>
              </a:rPr>
              <a:t>Stick the copy of the Zelda Claw test in the middle of two pages ready to construct your toolkit.</a:t>
            </a:r>
          </a:p>
          <a:p>
            <a:pPr marL="0" indent="0">
              <a:buNone/>
            </a:pPr>
            <a:endParaRPr lang="en-GB" sz="3600" dirty="0">
              <a:solidFill>
                <a:schemeClr val="bg1"/>
              </a:solidFill>
              <a:latin typeface="Comic Sans MS" panose="030F0702030302020204" pitchFamily="66" charset="0"/>
            </a:endParaRPr>
          </a:p>
          <a:p>
            <a:pPr marL="0" indent="0">
              <a:buNone/>
            </a:pPr>
            <a:r>
              <a:rPr lang="en-GB" sz="3600" dirty="0">
                <a:solidFill>
                  <a:schemeClr val="bg1"/>
                </a:solidFill>
                <a:latin typeface="Comic Sans MS" panose="030F0702030302020204" pitchFamily="66" charset="0"/>
              </a:rPr>
              <a:t>Use highlighter pens to help make a key.</a:t>
            </a:r>
          </a:p>
        </p:txBody>
      </p:sp>
    </p:spTree>
    <p:extLst>
      <p:ext uri="{BB962C8B-B14F-4D97-AF65-F5344CB8AC3E}">
        <p14:creationId xmlns:p14="http://schemas.microsoft.com/office/powerpoint/2010/main" val="72862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D94AF-C4F1-4E24-8761-8C6EE0A55558}"/>
              </a:ext>
            </a:extLst>
          </p:cNvPr>
          <p:cNvSpPr>
            <a:spLocks noGrp="1"/>
          </p:cNvSpPr>
          <p:nvPr>
            <p:ph idx="1"/>
          </p:nvPr>
        </p:nvSpPr>
        <p:spPr>
          <a:xfrm>
            <a:off x="864524" y="0"/>
            <a:ext cx="10686224" cy="2280212"/>
          </a:xfrm>
          <a:solidFill>
            <a:srgbClr val="0F1525"/>
          </a:solidFill>
        </p:spPr>
        <p:txBody>
          <a:bodyPr>
            <a:normAutofit/>
          </a:bodyPr>
          <a:lstStyle/>
          <a:p>
            <a:pPr marL="0" indent="0">
              <a:buNone/>
            </a:pPr>
            <a:r>
              <a:rPr lang="en-GB" sz="3000" u="sng" dirty="0">
                <a:solidFill>
                  <a:schemeClr val="bg1"/>
                </a:solidFill>
                <a:latin typeface="Comic Sans MS" panose="030F0702030302020204" pitchFamily="66" charset="0"/>
              </a:rPr>
              <a:t>Wednesday 10</a:t>
            </a:r>
            <a:r>
              <a:rPr lang="en-GB" sz="3000" u="sng" baseline="30000" dirty="0">
                <a:solidFill>
                  <a:schemeClr val="bg1"/>
                </a:solidFill>
                <a:latin typeface="Comic Sans MS" panose="030F0702030302020204" pitchFamily="66" charset="0"/>
              </a:rPr>
              <a:t>th</a:t>
            </a:r>
            <a:r>
              <a:rPr lang="en-GB" sz="3000" u="sng" dirty="0">
                <a:solidFill>
                  <a:schemeClr val="bg1"/>
                </a:solidFill>
                <a:latin typeface="Comic Sans MS" panose="030F0702030302020204" pitchFamily="66" charset="0"/>
              </a:rPr>
              <a:t> November.</a:t>
            </a:r>
          </a:p>
          <a:p>
            <a:pPr marL="0" indent="0">
              <a:buNone/>
            </a:pPr>
            <a:endParaRPr lang="en-GB" sz="3000" u="sng" dirty="0">
              <a:solidFill>
                <a:schemeClr val="bg1"/>
              </a:solidFill>
              <a:latin typeface="Comic Sans MS" panose="030F0702030302020204" pitchFamily="66" charset="0"/>
            </a:endParaRPr>
          </a:p>
          <a:p>
            <a:pPr marL="0" indent="0">
              <a:buNone/>
            </a:pPr>
            <a:r>
              <a:rPr lang="en-GB" sz="3000" u="sng" dirty="0">
                <a:solidFill>
                  <a:schemeClr val="bg1"/>
                </a:solidFill>
                <a:latin typeface="Comic Sans MS" panose="030F0702030302020204" pitchFamily="66" charset="0"/>
              </a:rPr>
              <a:t>LO – I can plan a story using box-it-up method.</a:t>
            </a:r>
          </a:p>
        </p:txBody>
      </p:sp>
      <p:pic>
        <p:nvPicPr>
          <p:cNvPr id="2" name="Picture 1"/>
          <p:cNvPicPr>
            <a:picLocks noChangeAspect="1"/>
          </p:cNvPicPr>
          <p:nvPr/>
        </p:nvPicPr>
        <p:blipFill>
          <a:blip r:embed="rId2"/>
          <a:stretch>
            <a:fillRect/>
          </a:stretch>
        </p:blipFill>
        <p:spPr>
          <a:xfrm>
            <a:off x="3973484" y="1686396"/>
            <a:ext cx="3687214" cy="5003097"/>
          </a:xfrm>
          <a:prstGeom prst="rect">
            <a:avLst/>
          </a:prstGeom>
        </p:spPr>
      </p:pic>
    </p:spTree>
    <p:extLst>
      <p:ext uri="{BB962C8B-B14F-4D97-AF65-F5344CB8AC3E}">
        <p14:creationId xmlns:p14="http://schemas.microsoft.com/office/powerpoint/2010/main" val="120043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B129-C2D9-4752-9800-40D80F4B3F5A}"/>
              </a:ext>
            </a:extLst>
          </p:cNvPr>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1255222" y="2161309"/>
            <a:ext cx="10163509" cy="2408693"/>
          </a:xfrm>
          <a:prstGeom prst="rect">
            <a:avLst/>
          </a:prstGeom>
        </p:spPr>
      </p:pic>
      <p:pic>
        <p:nvPicPr>
          <p:cNvPr id="5" name="Picture 4">
            <a:extLst>
              <a:ext uri="{FF2B5EF4-FFF2-40B4-BE49-F238E27FC236}">
                <a16:creationId xmlns:a16="http://schemas.microsoft.com/office/drawing/2014/main" id="{6611BC8E-414A-4DB8-916B-B5369F17FE40}"/>
              </a:ext>
            </a:extLst>
          </p:cNvPr>
          <p:cNvPicPr>
            <a:picLocks noChangeAspect="1"/>
          </p:cNvPicPr>
          <p:nvPr/>
        </p:nvPicPr>
        <p:blipFill>
          <a:blip r:embed="rId3"/>
          <a:stretch>
            <a:fillRect/>
          </a:stretch>
        </p:blipFill>
        <p:spPr>
          <a:xfrm>
            <a:off x="6235768" y="2325341"/>
            <a:ext cx="5021716" cy="1743075"/>
          </a:xfrm>
          <a:prstGeom prst="rect">
            <a:avLst/>
          </a:prstGeom>
        </p:spPr>
      </p:pic>
    </p:spTree>
    <p:extLst>
      <p:ext uri="{BB962C8B-B14F-4D97-AF65-F5344CB8AC3E}">
        <p14:creationId xmlns:p14="http://schemas.microsoft.com/office/powerpoint/2010/main" val="66304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B129-C2D9-4752-9800-40D80F4B3F5A}"/>
              </a:ext>
            </a:extLst>
          </p:cNvPr>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1571105" y="2306684"/>
            <a:ext cx="9904023" cy="2456509"/>
          </a:xfrm>
          <a:prstGeom prst="rect">
            <a:avLst/>
          </a:prstGeom>
        </p:spPr>
      </p:pic>
      <p:pic>
        <p:nvPicPr>
          <p:cNvPr id="4" name="Picture 3">
            <a:extLst>
              <a:ext uri="{FF2B5EF4-FFF2-40B4-BE49-F238E27FC236}">
                <a16:creationId xmlns:a16="http://schemas.microsoft.com/office/drawing/2014/main" id="{D69531C4-77BB-438A-810F-11E5B7A4E2DB}"/>
              </a:ext>
            </a:extLst>
          </p:cNvPr>
          <p:cNvPicPr>
            <a:picLocks noChangeAspect="1"/>
          </p:cNvPicPr>
          <p:nvPr/>
        </p:nvPicPr>
        <p:blipFill>
          <a:blip r:embed="rId3"/>
          <a:stretch>
            <a:fillRect/>
          </a:stretch>
        </p:blipFill>
        <p:spPr>
          <a:xfrm>
            <a:off x="6297829" y="2399449"/>
            <a:ext cx="4902846" cy="1867751"/>
          </a:xfrm>
          <a:prstGeom prst="rect">
            <a:avLst/>
          </a:prstGeom>
        </p:spPr>
      </p:pic>
    </p:spTree>
    <p:extLst>
      <p:ext uri="{BB962C8B-B14F-4D97-AF65-F5344CB8AC3E}">
        <p14:creationId xmlns:p14="http://schemas.microsoft.com/office/powerpoint/2010/main" val="357173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B129-C2D9-4752-9800-40D80F4B3F5A}"/>
              </a:ext>
            </a:extLst>
          </p:cNvPr>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1279880" y="1825625"/>
            <a:ext cx="10621815" cy="2547592"/>
          </a:xfrm>
          <a:prstGeom prst="rect">
            <a:avLst/>
          </a:prstGeom>
        </p:spPr>
      </p:pic>
      <p:pic>
        <p:nvPicPr>
          <p:cNvPr id="4" name="Picture 3">
            <a:extLst>
              <a:ext uri="{FF2B5EF4-FFF2-40B4-BE49-F238E27FC236}">
                <a16:creationId xmlns:a16="http://schemas.microsoft.com/office/drawing/2014/main" id="{22917245-A38B-4150-9C09-EEDFCE9689E1}"/>
              </a:ext>
            </a:extLst>
          </p:cNvPr>
          <p:cNvPicPr>
            <a:picLocks noChangeAspect="1"/>
          </p:cNvPicPr>
          <p:nvPr/>
        </p:nvPicPr>
        <p:blipFill>
          <a:blip r:embed="rId3"/>
          <a:stretch>
            <a:fillRect/>
          </a:stretch>
        </p:blipFill>
        <p:spPr>
          <a:xfrm>
            <a:off x="6590786" y="2102023"/>
            <a:ext cx="4738777" cy="1515820"/>
          </a:xfrm>
          <a:prstGeom prst="rect">
            <a:avLst/>
          </a:prstGeom>
        </p:spPr>
      </p:pic>
    </p:spTree>
    <p:extLst>
      <p:ext uri="{BB962C8B-B14F-4D97-AF65-F5344CB8AC3E}">
        <p14:creationId xmlns:p14="http://schemas.microsoft.com/office/powerpoint/2010/main" val="161365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B129-C2D9-4752-9800-40D80F4B3F5A}"/>
              </a:ext>
            </a:extLst>
          </p:cNvPr>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901395" y="1984651"/>
            <a:ext cx="9907088" cy="2521088"/>
          </a:xfrm>
          <a:prstGeom prst="rect">
            <a:avLst/>
          </a:prstGeom>
        </p:spPr>
      </p:pic>
      <p:pic>
        <p:nvPicPr>
          <p:cNvPr id="5" name="Picture 4">
            <a:extLst>
              <a:ext uri="{FF2B5EF4-FFF2-40B4-BE49-F238E27FC236}">
                <a16:creationId xmlns:a16="http://schemas.microsoft.com/office/drawing/2014/main" id="{72D464F0-B590-4440-B181-13DDDE13274B}"/>
              </a:ext>
            </a:extLst>
          </p:cNvPr>
          <p:cNvPicPr>
            <a:picLocks noChangeAspect="1"/>
          </p:cNvPicPr>
          <p:nvPr/>
        </p:nvPicPr>
        <p:blipFill>
          <a:blip r:embed="rId3"/>
          <a:stretch>
            <a:fillRect/>
          </a:stretch>
        </p:blipFill>
        <p:spPr>
          <a:xfrm>
            <a:off x="6745149" y="2284757"/>
            <a:ext cx="4946271" cy="1942686"/>
          </a:xfrm>
          <a:prstGeom prst="rect">
            <a:avLst/>
          </a:prstGeom>
        </p:spPr>
      </p:pic>
    </p:spTree>
    <p:extLst>
      <p:ext uri="{BB962C8B-B14F-4D97-AF65-F5344CB8AC3E}">
        <p14:creationId xmlns:p14="http://schemas.microsoft.com/office/powerpoint/2010/main" val="283053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B129-C2D9-4752-9800-40D80F4B3F5A}"/>
              </a:ext>
            </a:extLst>
          </p:cNvPr>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593123" y="1882762"/>
            <a:ext cx="10760677" cy="3020541"/>
          </a:xfrm>
          <a:prstGeom prst="rect">
            <a:avLst/>
          </a:prstGeom>
        </p:spPr>
      </p:pic>
      <p:pic>
        <p:nvPicPr>
          <p:cNvPr id="3" name="Picture 2">
            <a:extLst>
              <a:ext uri="{FF2B5EF4-FFF2-40B4-BE49-F238E27FC236}">
                <a16:creationId xmlns:a16="http://schemas.microsoft.com/office/drawing/2014/main" id="{2182C959-0460-4832-9868-D0ECE17A1F3B}"/>
              </a:ext>
            </a:extLst>
          </p:cNvPr>
          <p:cNvPicPr>
            <a:picLocks noChangeAspect="1"/>
          </p:cNvPicPr>
          <p:nvPr/>
        </p:nvPicPr>
        <p:blipFill>
          <a:blip r:embed="rId3"/>
          <a:stretch>
            <a:fillRect/>
          </a:stretch>
        </p:blipFill>
        <p:spPr>
          <a:xfrm>
            <a:off x="5883966" y="2196547"/>
            <a:ext cx="5152821" cy="1832114"/>
          </a:xfrm>
          <a:prstGeom prst="rect">
            <a:avLst/>
          </a:prstGeom>
        </p:spPr>
      </p:pic>
    </p:spTree>
    <p:extLst>
      <p:ext uri="{BB962C8B-B14F-4D97-AF65-F5344CB8AC3E}">
        <p14:creationId xmlns:p14="http://schemas.microsoft.com/office/powerpoint/2010/main" val="2278755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957</Words>
  <Application>Microsoft Office PowerPoint</Application>
  <PresentationFormat>Widescreen</PresentationFormat>
  <Paragraphs>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Monday 8th November. L.O. – I can co-write a tool kit for a suspense story.</vt:lpstr>
      <vt:lpstr>Zelda Claw and the Rain Cat</vt:lpstr>
      <vt:lpstr>Zelda Claw and the Rain Cat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Friday 12th November.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28th June L.O. – I can create a news broadcast as part of a hook.</dc:title>
  <dc:creator>Kat Lamb</dc:creator>
  <cp:lastModifiedBy>Hayley Wall</cp:lastModifiedBy>
  <cp:revision>15</cp:revision>
  <dcterms:created xsi:type="dcterms:W3CDTF">2021-06-27T05:54:05Z</dcterms:created>
  <dcterms:modified xsi:type="dcterms:W3CDTF">2021-11-07T19:20:58Z</dcterms:modified>
</cp:coreProperties>
</file>