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0" r:id="rId3"/>
    <p:sldId id="259" r:id="rId4"/>
    <p:sldId id="257" r:id="rId5"/>
    <p:sldId id="260" r:id="rId6"/>
    <p:sldId id="261" r:id="rId7"/>
    <p:sldId id="262" r:id="rId8"/>
    <p:sldId id="263" r:id="rId9"/>
    <p:sldId id="264" r:id="rId10"/>
    <p:sldId id="265" r:id="rId11"/>
    <p:sldId id="266" r:id="rId12"/>
    <p:sldId id="258" r:id="rId13"/>
    <p:sldId id="271" r:id="rId14"/>
    <p:sldId id="272" r:id="rId15"/>
    <p:sldId id="274"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76A4-C0BA-4BF6-9C79-931CFA91A0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8610BAA-CB4B-4EA8-8E94-AEEFCB2E56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B4DE6B-7A7C-4AC5-93EC-64E1067F915B}"/>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B9C98FA5-1FA2-4EB6-B47D-6235988294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F9EB75-D457-496F-AF8E-CD4ED9DFFA6F}"/>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111997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3C76-C976-4602-9647-8485537FC5D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D42681-5510-44BC-9D47-D78733563C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1E62DD-9B87-4A87-8762-28C74DA9FCD0}"/>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AFEC8702-FEBF-47B1-8F05-41FF7229E1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D53B9-DF9B-467D-9B92-94BD16BF0EC4}"/>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348556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B391D7-91ED-4EF8-9B00-BDEDBE9EC0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0AA83B-3AEA-449E-AE83-9B61D22FD9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1076E2-3F6A-4572-B178-6AAB9CF2006F}"/>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304FA936-28F9-4E2B-A8EF-D57059C67B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A01294-48D6-4513-8BBF-083CC9318270}"/>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1683780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F273-83DC-4104-B5A4-5E539EC7E1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B5E40B-635B-4BD3-A24E-44DB416758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92AFFA-373A-4394-8D31-6D928DCD63F9}"/>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E0FA7C78-A212-4CE4-BBB1-BEA0BD2779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169EA2-9F5B-449D-9322-DC5B6C24BDE9}"/>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8716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4C4E7-C9B3-47B4-AD7A-C2A9F5678B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8DF17A-7776-4F4D-9003-21F333CC32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D199F8-4537-47A7-A193-2AA7E755294A}"/>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E3FFFF06-2C49-42F0-8C39-6D957F248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426D2D-5E15-420B-B1FD-47734F561EFF}"/>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108291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34447-C3C9-4FCE-87B2-5B78E4A95A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A0B164-9EA8-475C-ADCC-02545DF8EE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0C1875-8752-47BF-8118-276363D1EE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A5EF06E-51EE-46C1-8B4E-5189AB5A828B}"/>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6" name="Footer Placeholder 5">
            <a:extLst>
              <a:ext uri="{FF2B5EF4-FFF2-40B4-BE49-F238E27FC236}">
                <a16:creationId xmlns:a16="http://schemas.microsoft.com/office/drawing/2014/main" id="{2E295FCA-027B-4E31-B054-C5EA26733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D06DDD-FE24-4616-AD80-969AA70AB33E}"/>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261315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7EFD7-5169-44DC-824E-2EEAA5D860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EFD218-BCA6-42FC-A7BC-37570AE712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99FDB23-80E0-4585-824E-20A46FEFB6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81662F-68A4-4F0C-818D-D97B73294E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2A1629-7508-4E88-AB5E-F1839B9133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22660F-F9BB-4AD5-9168-7F88500F88C1}"/>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8" name="Footer Placeholder 7">
            <a:extLst>
              <a:ext uri="{FF2B5EF4-FFF2-40B4-BE49-F238E27FC236}">
                <a16:creationId xmlns:a16="http://schemas.microsoft.com/office/drawing/2014/main" id="{89FEF914-8131-4EC4-93F9-56B09C180C0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1F5696-D23A-402B-AAF6-4EDBE163ED98}"/>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62931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78AC1-F7EE-4F48-BC2E-CC0FAFD9B2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296E18-1388-49E4-8A59-C0E9F30CA7EB}"/>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4" name="Footer Placeholder 3">
            <a:extLst>
              <a:ext uri="{FF2B5EF4-FFF2-40B4-BE49-F238E27FC236}">
                <a16:creationId xmlns:a16="http://schemas.microsoft.com/office/drawing/2014/main" id="{A6EADD79-EFCC-4AC5-B604-9105C19DAEE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C0310F-D4C1-4144-B37A-D5220D04FE02}"/>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4075864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EF7B5-5A92-4CAE-851F-07A7FF4FB994}"/>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3" name="Footer Placeholder 2">
            <a:extLst>
              <a:ext uri="{FF2B5EF4-FFF2-40B4-BE49-F238E27FC236}">
                <a16:creationId xmlns:a16="http://schemas.microsoft.com/office/drawing/2014/main" id="{6CB8E86A-76EA-4EA8-8C80-35CBD7F4CA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E0066C-0197-407E-8F47-568485BBAF9E}"/>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38301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2F98C-363C-4432-9DF8-1F6351A6A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B8B4FC-9D69-4263-A6B8-3AD7DEE7C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D96C55-8F5C-41C4-8AC0-DEE47828C4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2F48A6-9BF2-4C0B-891F-C436DF3E7F7B}"/>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6" name="Footer Placeholder 5">
            <a:extLst>
              <a:ext uri="{FF2B5EF4-FFF2-40B4-BE49-F238E27FC236}">
                <a16:creationId xmlns:a16="http://schemas.microsoft.com/office/drawing/2014/main" id="{39B04556-EC41-455E-88E9-4C0D297E88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E1D884-8C55-4AED-BA55-874D4130D4F3}"/>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101656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F9C1-5E85-459B-8EDC-89F5DA2D72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82F57B7-3230-40BE-A8C2-6E5DE3EC8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4F7ABC-584F-432C-ABBB-0FC878506A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2A31F2-7EAF-4380-B9E6-742B35B877D1}"/>
              </a:ext>
            </a:extLst>
          </p:cNvPr>
          <p:cNvSpPr>
            <a:spLocks noGrp="1"/>
          </p:cNvSpPr>
          <p:nvPr>
            <p:ph type="dt" sz="half" idx="10"/>
          </p:nvPr>
        </p:nvSpPr>
        <p:spPr/>
        <p:txBody>
          <a:bodyPr/>
          <a:lstStyle/>
          <a:p>
            <a:fld id="{1F875A16-1FCF-49E1-9807-47031C17255E}" type="datetimeFigureOut">
              <a:rPr lang="en-GB" smtClean="0"/>
              <a:t>08/04/2021</a:t>
            </a:fld>
            <a:endParaRPr lang="en-GB"/>
          </a:p>
        </p:txBody>
      </p:sp>
      <p:sp>
        <p:nvSpPr>
          <p:cNvPr id="6" name="Footer Placeholder 5">
            <a:extLst>
              <a:ext uri="{FF2B5EF4-FFF2-40B4-BE49-F238E27FC236}">
                <a16:creationId xmlns:a16="http://schemas.microsoft.com/office/drawing/2014/main" id="{B7A52A47-E2B3-41CC-8040-4BB390BB26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FB9159-FB2B-4656-83FD-253B0277127C}"/>
              </a:ext>
            </a:extLst>
          </p:cNvPr>
          <p:cNvSpPr>
            <a:spLocks noGrp="1"/>
          </p:cNvSpPr>
          <p:nvPr>
            <p:ph type="sldNum" sz="quarter" idx="12"/>
          </p:nvPr>
        </p:nvSpPr>
        <p:spPr/>
        <p:txBody>
          <a:bodyPr/>
          <a:lstStyle/>
          <a:p>
            <a:fld id="{E3A0E72D-D613-4837-8A38-2D3DFB36B975}" type="slidenum">
              <a:rPr lang="en-GB" smtClean="0"/>
              <a:t>‹#›</a:t>
            </a:fld>
            <a:endParaRPr lang="en-GB"/>
          </a:p>
        </p:txBody>
      </p:sp>
    </p:spTree>
    <p:extLst>
      <p:ext uri="{BB962C8B-B14F-4D97-AF65-F5344CB8AC3E}">
        <p14:creationId xmlns:p14="http://schemas.microsoft.com/office/powerpoint/2010/main" val="2151697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7E63E-1DF1-4932-9942-2E3711350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33CD8D-B807-4BF4-A6AA-C46B25243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B6C171-CEFC-4123-B5C1-780EF1ACC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75A16-1FCF-49E1-9807-47031C17255E}" type="datetimeFigureOut">
              <a:rPr lang="en-GB" smtClean="0"/>
              <a:t>08/04/2021</a:t>
            </a:fld>
            <a:endParaRPr lang="en-GB"/>
          </a:p>
        </p:txBody>
      </p:sp>
      <p:sp>
        <p:nvSpPr>
          <p:cNvPr id="5" name="Footer Placeholder 4">
            <a:extLst>
              <a:ext uri="{FF2B5EF4-FFF2-40B4-BE49-F238E27FC236}">
                <a16:creationId xmlns:a16="http://schemas.microsoft.com/office/drawing/2014/main" id="{C37A84CC-9326-4896-98A6-5F5E275B0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B1F045-683B-4D3D-8A1F-5FE55190A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E72D-D613-4837-8A38-2D3DFB36B975}" type="slidenum">
              <a:rPr lang="en-GB" smtClean="0"/>
              <a:t>‹#›</a:t>
            </a:fld>
            <a:endParaRPr lang="en-GB"/>
          </a:p>
        </p:txBody>
      </p:sp>
    </p:spTree>
    <p:extLst>
      <p:ext uri="{BB962C8B-B14F-4D97-AF65-F5344CB8AC3E}">
        <p14:creationId xmlns:p14="http://schemas.microsoft.com/office/powerpoint/2010/main" val="2026668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r_NyZq-qDh4"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10771164" cy="5710776"/>
          </a:xfrm>
        </p:spPr>
        <p:txBody>
          <a:bodyPr>
            <a:noAutofit/>
          </a:bodyPr>
          <a:lstStyle/>
          <a:p>
            <a:pPr algn="l"/>
            <a:r>
              <a:rPr lang="en-GB" sz="4000" u="sng" dirty="0">
                <a:latin typeface="Comic Sans MS" panose="030F0702030302020204" pitchFamily="66" charset="0"/>
                <a:ea typeface="My Happy Ending" pitchFamily="2" charset="0"/>
              </a:rPr>
              <a:t>Thursday 22</a:t>
            </a:r>
            <a:r>
              <a:rPr lang="en-GB" sz="4000" u="sng" baseline="30000" dirty="0">
                <a:latin typeface="Comic Sans MS" panose="030F0702030302020204" pitchFamily="66" charset="0"/>
                <a:ea typeface="My Happy Ending" pitchFamily="2" charset="0"/>
              </a:rPr>
              <a:t>nd</a:t>
            </a:r>
            <a:r>
              <a:rPr lang="en-GB" sz="4000" u="sng" dirty="0">
                <a:latin typeface="Comic Sans MS" panose="030F0702030302020204" pitchFamily="66" charset="0"/>
                <a:ea typeface="My Happy Ending" pitchFamily="2" charset="0"/>
              </a:rPr>
              <a:t> April 2021</a:t>
            </a:r>
          </a:p>
          <a:p>
            <a:pPr algn="l"/>
            <a:endParaRPr lang="en-GB" sz="4000" u="sng" dirty="0">
              <a:latin typeface="Comic Sans MS" panose="030F0702030302020204" pitchFamily="66" charset="0"/>
              <a:ea typeface="My Happy Ending" pitchFamily="2" charset="0"/>
            </a:endParaRPr>
          </a:p>
          <a:p>
            <a:pPr algn="l"/>
            <a:r>
              <a:rPr lang="en-GB" sz="4000" u="sng" dirty="0">
                <a:latin typeface="Comic Sans MS" panose="030F0702030302020204" pitchFamily="66" charset="0"/>
                <a:ea typeface="My Happy Ending" pitchFamily="2" charset="0"/>
              </a:rPr>
              <a:t>LO: To use a dictionary to find the definition of unknown words.</a:t>
            </a:r>
          </a:p>
          <a:p>
            <a:pPr algn="l"/>
            <a:endParaRPr lang="en-GB" sz="4400" dirty="0">
              <a:latin typeface="My Happy Ending" pitchFamily="2" charset="0"/>
              <a:ea typeface="My Happy Ending" pitchFamily="2" charset="0"/>
            </a:endParaRPr>
          </a:p>
        </p:txBody>
      </p:sp>
    </p:spTree>
    <p:extLst>
      <p:ext uri="{BB962C8B-B14F-4D97-AF65-F5344CB8AC3E}">
        <p14:creationId xmlns:p14="http://schemas.microsoft.com/office/powerpoint/2010/main" val="1957004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10771164" cy="5710776"/>
          </a:xfrm>
        </p:spPr>
        <p:txBody>
          <a:bodyPr>
            <a:noAutofit/>
          </a:bodyPr>
          <a:lstStyle/>
          <a:p>
            <a:pPr algn="l"/>
            <a:r>
              <a:rPr lang="en-GB" sz="4400" dirty="0">
                <a:latin typeface="My Happy Ending" pitchFamily="2" charset="0"/>
                <a:ea typeface="My Happy Ending" pitchFamily="2" charset="0"/>
              </a:rPr>
              <a:t>On his way home, Jack passed the home of a beautiful girl. Unfortunately, the doctors had said that she could not speak until she had laughed. Her father had promised that the first person to make her laugh could marry her. Along came Jack with the donkey on his back and its legs poking into the air. Now the sight was so strange and so comical that the girl burst out laughing – and Jack became both married and wealthy. So they all lived in great happiness. </a:t>
            </a:r>
          </a:p>
          <a:p>
            <a:pPr algn="l"/>
            <a:endParaRPr lang="en-GB" sz="4400" dirty="0">
              <a:latin typeface="My Happy Ending" pitchFamily="2" charset="0"/>
              <a:ea typeface="My Happy Ending" pitchFamily="2" charset="0"/>
            </a:endParaRPr>
          </a:p>
          <a:p>
            <a:pPr algn="l"/>
            <a:r>
              <a:rPr lang="en-GB" sz="4400" dirty="0">
                <a:latin typeface="My Happy Ending" pitchFamily="2" charset="0"/>
                <a:ea typeface="My Happy Ending" pitchFamily="2" charset="0"/>
              </a:rPr>
              <a:t>Snip snap snout – My story is out! </a:t>
            </a:r>
            <a:endParaRPr lang="en-GB" sz="4400" dirty="0"/>
          </a:p>
        </p:txBody>
      </p:sp>
      <p:pic>
        <p:nvPicPr>
          <p:cNvPr id="4" name="Picture 3">
            <a:extLst>
              <a:ext uri="{FF2B5EF4-FFF2-40B4-BE49-F238E27FC236}">
                <a16:creationId xmlns:a16="http://schemas.microsoft.com/office/drawing/2014/main" id="{AAE6C556-496C-4D34-8620-BD9DD3B1BC50}"/>
              </a:ext>
            </a:extLst>
          </p:cNvPr>
          <p:cNvPicPr>
            <a:picLocks noChangeAspect="1"/>
          </p:cNvPicPr>
          <p:nvPr/>
        </p:nvPicPr>
        <p:blipFill>
          <a:blip r:embed="rId2"/>
          <a:stretch>
            <a:fillRect/>
          </a:stretch>
        </p:blipFill>
        <p:spPr>
          <a:xfrm>
            <a:off x="8814853" y="4385444"/>
            <a:ext cx="2592986" cy="2071626"/>
          </a:xfrm>
          <a:prstGeom prst="rect">
            <a:avLst/>
          </a:prstGeom>
        </p:spPr>
      </p:pic>
    </p:spTree>
    <p:extLst>
      <p:ext uri="{BB962C8B-B14F-4D97-AF65-F5344CB8AC3E}">
        <p14:creationId xmlns:p14="http://schemas.microsoft.com/office/powerpoint/2010/main" val="9978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10771164" cy="5710776"/>
          </a:xfrm>
        </p:spPr>
        <p:txBody>
          <a:bodyPr>
            <a:noAutofit/>
          </a:bodyPr>
          <a:lstStyle/>
          <a:p>
            <a:pPr algn="l"/>
            <a:r>
              <a:rPr lang="en-GB" sz="6000" dirty="0">
                <a:latin typeface="My Happy Ending" pitchFamily="2" charset="0"/>
                <a:ea typeface="My Happy Ending" pitchFamily="2" charset="0"/>
              </a:rPr>
              <a:t>What did you think of the story? Did you like it? </a:t>
            </a:r>
          </a:p>
          <a:p>
            <a:pPr algn="l"/>
            <a:r>
              <a:rPr lang="en-GB" sz="6000" dirty="0">
                <a:latin typeface="My Happy Ending" pitchFamily="2" charset="0"/>
                <a:ea typeface="My Happy Ending" pitchFamily="2" charset="0"/>
              </a:rPr>
              <a:t>Why? Why not?</a:t>
            </a:r>
          </a:p>
          <a:p>
            <a:pPr algn="l"/>
            <a:endParaRPr lang="en-GB" sz="4400" dirty="0">
              <a:latin typeface="My Happy Ending" pitchFamily="2" charset="0"/>
              <a:ea typeface="My Happy Ending" pitchFamily="2" charset="0"/>
            </a:endParaRPr>
          </a:p>
        </p:txBody>
      </p:sp>
      <p:pic>
        <p:nvPicPr>
          <p:cNvPr id="4" name="Picture 3">
            <a:extLst>
              <a:ext uri="{FF2B5EF4-FFF2-40B4-BE49-F238E27FC236}">
                <a16:creationId xmlns:a16="http://schemas.microsoft.com/office/drawing/2014/main" id="{AAE6C556-496C-4D34-8620-BD9DD3B1BC50}"/>
              </a:ext>
            </a:extLst>
          </p:cNvPr>
          <p:cNvPicPr>
            <a:picLocks noChangeAspect="1"/>
          </p:cNvPicPr>
          <p:nvPr/>
        </p:nvPicPr>
        <p:blipFill>
          <a:blip r:embed="rId2"/>
          <a:stretch>
            <a:fillRect/>
          </a:stretch>
        </p:blipFill>
        <p:spPr>
          <a:xfrm>
            <a:off x="5745621" y="1835675"/>
            <a:ext cx="5471020" cy="4370987"/>
          </a:xfrm>
          <a:prstGeom prst="rect">
            <a:avLst/>
          </a:prstGeom>
        </p:spPr>
      </p:pic>
    </p:spTree>
    <p:extLst>
      <p:ext uri="{BB962C8B-B14F-4D97-AF65-F5344CB8AC3E}">
        <p14:creationId xmlns:p14="http://schemas.microsoft.com/office/powerpoint/2010/main" val="221824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87902" y="371062"/>
            <a:ext cx="9144000" cy="2160104"/>
          </a:xfrm>
        </p:spPr>
        <p:txBody>
          <a:bodyPr>
            <a:normAutofit/>
          </a:bodyPr>
          <a:lstStyle/>
          <a:p>
            <a:pPr algn="l"/>
            <a:r>
              <a:rPr lang="en-GB" sz="6700" dirty="0">
                <a:latin typeface="My Happy Ending" pitchFamily="2" charset="0"/>
                <a:ea typeface="My Happy Ending" pitchFamily="2" charset="0"/>
              </a:rPr>
              <a:t>Let’s share the words we don’t know the meanings of.</a:t>
            </a:r>
            <a:endParaRPr lang="en-GB" sz="4000" dirty="0">
              <a:latin typeface="My Happy Ending" pitchFamily="2" charset="0"/>
              <a:ea typeface="My Happy Ending" pitchFamily="2" charset="0"/>
            </a:endParaRPr>
          </a:p>
        </p:txBody>
      </p:sp>
    </p:spTree>
    <p:extLst>
      <p:ext uri="{BB962C8B-B14F-4D97-AF65-F5344CB8AC3E}">
        <p14:creationId xmlns:p14="http://schemas.microsoft.com/office/powerpoint/2010/main" val="1045213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87902" y="731518"/>
            <a:ext cx="9144000" cy="5059681"/>
          </a:xfrm>
        </p:spPr>
        <p:txBody>
          <a:bodyPr>
            <a:normAutofit fontScale="90000"/>
          </a:bodyPr>
          <a:lstStyle/>
          <a:p>
            <a:pPr algn="l"/>
            <a:r>
              <a:rPr lang="en-GB" sz="4400" dirty="0">
                <a:latin typeface="My Happy Ending" pitchFamily="2" charset="0"/>
                <a:ea typeface="My Happy Ending" pitchFamily="2" charset="0"/>
              </a:rPr>
              <a:t>These might be some of the words:</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spinning</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basked</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dozed</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miller</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tom cat</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ninny hammer</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knapsack</a:t>
            </a:r>
            <a:br>
              <a:rPr lang="en-GB" sz="4400" dirty="0">
                <a:latin typeface="My Happy Ending" pitchFamily="2" charset="0"/>
                <a:ea typeface="My Happy Ending" pitchFamily="2" charset="0"/>
              </a:rPr>
            </a:br>
            <a:r>
              <a:rPr lang="en-GB" sz="4400" dirty="0">
                <a:latin typeface="My Happy Ending" pitchFamily="2" charset="0"/>
                <a:ea typeface="My Happy Ending" pitchFamily="2" charset="0"/>
              </a:rPr>
              <a:t>comical</a:t>
            </a:r>
          </a:p>
        </p:txBody>
      </p:sp>
    </p:spTree>
    <p:extLst>
      <p:ext uri="{BB962C8B-B14F-4D97-AF65-F5344CB8AC3E}">
        <p14:creationId xmlns:p14="http://schemas.microsoft.com/office/powerpoint/2010/main" val="229898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87902" y="731519"/>
            <a:ext cx="9144000" cy="4436829"/>
          </a:xfrm>
        </p:spPr>
        <p:txBody>
          <a:bodyPr>
            <a:normAutofit fontScale="90000"/>
          </a:bodyPr>
          <a:lstStyle/>
          <a:p>
            <a:pPr algn="l"/>
            <a:r>
              <a:rPr lang="en-GB" sz="6600" dirty="0">
                <a:latin typeface="My Happy Ending" pitchFamily="2" charset="0"/>
                <a:ea typeface="My Happy Ending" pitchFamily="2" charset="0"/>
              </a:rPr>
              <a:t>Now you are going to use your dictionary with your learning partner to write the word and the definition.</a:t>
            </a:r>
            <a:br>
              <a:rPr lang="en-GB" sz="6600" dirty="0">
                <a:latin typeface="My Happy Ending" pitchFamily="2" charset="0"/>
                <a:ea typeface="My Happy Ending" pitchFamily="2" charset="0"/>
              </a:rPr>
            </a:br>
            <a:r>
              <a:rPr lang="en-GB" sz="6600" dirty="0">
                <a:latin typeface="My Happy Ending" pitchFamily="2" charset="0"/>
                <a:ea typeface="My Happy Ending" pitchFamily="2" charset="0"/>
              </a:rPr>
              <a:t/>
            </a:r>
            <a:br>
              <a:rPr lang="en-GB" sz="6600" dirty="0">
                <a:latin typeface="My Happy Ending" pitchFamily="2" charset="0"/>
                <a:ea typeface="My Happy Ending" pitchFamily="2" charset="0"/>
              </a:rPr>
            </a:br>
            <a:r>
              <a:rPr lang="en-GB" sz="6600" dirty="0">
                <a:latin typeface="My Happy Ending" pitchFamily="2" charset="0"/>
                <a:ea typeface="My Happy Ending" pitchFamily="2" charset="0"/>
              </a:rPr>
              <a:t>Let’s just recap </a:t>
            </a:r>
            <a:r>
              <a:rPr lang="en-GB" sz="6600" dirty="0">
                <a:latin typeface="My Happy Ending" pitchFamily="2" charset="0"/>
                <a:ea typeface="My Happy Ending" pitchFamily="2" charset="0"/>
                <a:hlinkClick r:id="rId2"/>
              </a:rPr>
              <a:t>how to use a dictionary</a:t>
            </a:r>
            <a:r>
              <a:rPr lang="en-GB" sz="6600" dirty="0">
                <a:latin typeface="My Happy Ending" pitchFamily="2" charset="0"/>
                <a:ea typeface="My Happy Ending" pitchFamily="2" charset="0"/>
              </a:rPr>
              <a:t>.</a:t>
            </a:r>
          </a:p>
        </p:txBody>
      </p:sp>
    </p:spTree>
    <p:extLst>
      <p:ext uri="{BB962C8B-B14F-4D97-AF65-F5344CB8AC3E}">
        <p14:creationId xmlns:p14="http://schemas.microsoft.com/office/powerpoint/2010/main" val="262087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87902" y="731519"/>
            <a:ext cx="9144000" cy="4436829"/>
          </a:xfrm>
        </p:spPr>
        <p:txBody>
          <a:bodyPr>
            <a:normAutofit/>
          </a:bodyPr>
          <a:lstStyle/>
          <a:p>
            <a:pPr algn="l"/>
            <a:r>
              <a:rPr lang="en-GB" sz="6600" dirty="0">
                <a:latin typeface="My Happy Ending" pitchFamily="2" charset="0"/>
                <a:ea typeface="My Happy Ending" pitchFamily="2" charset="0"/>
              </a:rPr>
              <a:t>Once you have finished, can you use each new word in </a:t>
            </a:r>
            <a:r>
              <a:rPr lang="en-GB" sz="6600">
                <a:latin typeface="My Happy Ending" pitchFamily="2" charset="0"/>
                <a:ea typeface="My Happy Ending" pitchFamily="2" charset="0"/>
              </a:rPr>
              <a:t>a sentence?</a:t>
            </a:r>
            <a:r>
              <a:rPr lang="en-GB" sz="6600" dirty="0">
                <a:latin typeface="My Happy Ending" pitchFamily="2" charset="0"/>
                <a:ea typeface="My Happy Ending" pitchFamily="2" charset="0"/>
              </a:rPr>
              <a:t/>
            </a:r>
            <a:br>
              <a:rPr lang="en-GB" sz="6600" dirty="0">
                <a:latin typeface="My Happy Ending" pitchFamily="2" charset="0"/>
                <a:ea typeface="My Happy Ending" pitchFamily="2" charset="0"/>
              </a:rPr>
            </a:br>
            <a:endParaRPr lang="en-GB" sz="6600" dirty="0">
              <a:latin typeface="My Happy Ending" pitchFamily="2" charset="0"/>
              <a:ea typeface="My Happy Ending" pitchFamily="2" charset="0"/>
            </a:endParaRPr>
          </a:p>
        </p:txBody>
      </p:sp>
    </p:spTree>
    <p:extLst>
      <p:ext uri="{BB962C8B-B14F-4D97-AF65-F5344CB8AC3E}">
        <p14:creationId xmlns:p14="http://schemas.microsoft.com/office/powerpoint/2010/main" val="3805475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10771164" cy="5710776"/>
          </a:xfrm>
        </p:spPr>
        <p:txBody>
          <a:bodyPr>
            <a:noAutofit/>
          </a:bodyPr>
          <a:lstStyle/>
          <a:p>
            <a:pPr algn="l"/>
            <a:r>
              <a:rPr lang="en-GB" sz="4000" u="sng" dirty="0">
                <a:latin typeface="Comic Sans MS" panose="030F0702030302020204" pitchFamily="66" charset="0"/>
                <a:ea typeface="My Happy Ending" pitchFamily="2" charset="0"/>
              </a:rPr>
              <a:t>Thursday 22</a:t>
            </a:r>
            <a:r>
              <a:rPr lang="en-GB" sz="4000" u="sng" baseline="30000" dirty="0">
                <a:latin typeface="Comic Sans MS" panose="030F0702030302020204" pitchFamily="66" charset="0"/>
                <a:ea typeface="My Happy Ending" pitchFamily="2" charset="0"/>
              </a:rPr>
              <a:t>nd</a:t>
            </a:r>
            <a:r>
              <a:rPr lang="en-GB" sz="4000" u="sng" dirty="0">
                <a:latin typeface="Comic Sans MS" panose="030F0702030302020204" pitchFamily="66" charset="0"/>
                <a:ea typeface="My Happy Ending" pitchFamily="2" charset="0"/>
              </a:rPr>
              <a:t> April 2021</a:t>
            </a:r>
          </a:p>
          <a:p>
            <a:pPr algn="l"/>
            <a:endParaRPr lang="en-GB" sz="4000" u="sng" dirty="0">
              <a:latin typeface="Comic Sans MS" panose="030F0702030302020204" pitchFamily="66" charset="0"/>
              <a:ea typeface="My Happy Ending" pitchFamily="2" charset="0"/>
            </a:endParaRPr>
          </a:p>
          <a:p>
            <a:pPr algn="l"/>
            <a:r>
              <a:rPr lang="en-GB" sz="4000" u="sng" dirty="0">
                <a:latin typeface="Comic Sans MS" panose="030F0702030302020204" pitchFamily="66" charset="0"/>
                <a:ea typeface="My Happy Ending" pitchFamily="2" charset="0"/>
              </a:rPr>
              <a:t>LO: To use a dictionary to find the definition of unknown words.</a:t>
            </a:r>
          </a:p>
          <a:p>
            <a:pPr algn="l"/>
            <a:endParaRPr lang="en-GB" sz="4400" dirty="0">
              <a:latin typeface="My Happy Ending" pitchFamily="2" charset="0"/>
              <a:ea typeface="My Happy Ending" pitchFamily="2" charset="0"/>
            </a:endParaRPr>
          </a:p>
        </p:txBody>
      </p:sp>
    </p:spTree>
    <p:extLst>
      <p:ext uri="{BB962C8B-B14F-4D97-AF65-F5344CB8AC3E}">
        <p14:creationId xmlns:p14="http://schemas.microsoft.com/office/powerpoint/2010/main" val="348473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87902" y="731519"/>
            <a:ext cx="9144000" cy="3906742"/>
          </a:xfrm>
        </p:spPr>
        <p:txBody>
          <a:bodyPr>
            <a:normAutofit/>
          </a:bodyPr>
          <a:lstStyle/>
          <a:p>
            <a:pPr algn="l"/>
            <a:r>
              <a:rPr lang="en-GB" dirty="0">
                <a:latin typeface="My Happy Ending" pitchFamily="2" charset="0"/>
                <a:ea typeface="My Happy Ending" pitchFamily="2" charset="0"/>
              </a:rPr>
              <a:t>Let’s read the story of Lazy Jack again. As we read it, I’d like you to highlight any words you don’t know the meaning of on your copy of the text. </a:t>
            </a:r>
          </a:p>
        </p:txBody>
      </p:sp>
    </p:spTree>
    <p:extLst>
      <p:ext uri="{BB962C8B-B14F-4D97-AF65-F5344CB8AC3E}">
        <p14:creationId xmlns:p14="http://schemas.microsoft.com/office/powerpoint/2010/main" val="861186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27BC7E-94C6-4469-8C62-686E699759A6}"/>
              </a:ext>
            </a:extLst>
          </p:cNvPr>
          <p:cNvPicPr>
            <a:picLocks noChangeAspect="1"/>
          </p:cNvPicPr>
          <p:nvPr/>
        </p:nvPicPr>
        <p:blipFill>
          <a:blip r:embed="rId2"/>
          <a:stretch>
            <a:fillRect/>
          </a:stretch>
        </p:blipFill>
        <p:spPr>
          <a:xfrm>
            <a:off x="6701783" y="1095863"/>
            <a:ext cx="4573772" cy="3659018"/>
          </a:xfrm>
          <a:prstGeom prst="rect">
            <a:avLst/>
          </a:prstGeom>
        </p:spPr>
      </p:pic>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242646" y="1095863"/>
            <a:ext cx="9144000" cy="3023309"/>
          </a:xfrm>
        </p:spPr>
        <p:txBody>
          <a:bodyPr>
            <a:normAutofit fontScale="90000"/>
          </a:bodyPr>
          <a:lstStyle/>
          <a:p>
            <a:pPr algn="l"/>
            <a:r>
              <a:rPr lang="en-GB" sz="6700" dirty="0">
                <a:latin typeface="My Happy Ending" pitchFamily="2" charset="0"/>
                <a:ea typeface="My Happy Ending" pitchFamily="2" charset="0"/>
              </a:rPr>
              <a:t>This is the story of</a:t>
            </a:r>
            <a:r>
              <a:rPr lang="en-GB" sz="15000" dirty="0">
                <a:latin typeface="My Happy Ending" pitchFamily="2" charset="0"/>
                <a:ea typeface="My Happy Ending" pitchFamily="2" charset="0"/>
              </a:rPr>
              <a:t/>
            </a:r>
            <a:br>
              <a:rPr lang="en-GB" sz="15000" dirty="0">
                <a:latin typeface="My Happy Ending" pitchFamily="2" charset="0"/>
                <a:ea typeface="My Happy Ending" pitchFamily="2" charset="0"/>
              </a:rPr>
            </a:br>
            <a:r>
              <a:rPr lang="en-GB" sz="15000" dirty="0">
                <a:latin typeface="My Happy Ending" pitchFamily="2" charset="0"/>
                <a:ea typeface="My Happy Ending" pitchFamily="2" charset="0"/>
              </a:rPr>
              <a:t>Lazy Jack</a:t>
            </a:r>
          </a:p>
        </p:txBody>
      </p:sp>
    </p:spTree>
    <p:extLst>
      <p:ext uri="{BB962C8B-B14F-4D97-AF65-F5344CB8AC3E}">
        <p14:creationId xmlns:p14="http://schemas.microsoft.com/office/powerpoint/2010/main" val="3346861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2E262-5528-48B6-B2F2-D0B4A8240BF8}"/>
              </a:ext>
            </a:extLst>
          </p:cNvPr>
          <p:cNvSpPr>
            <a:spLocks noGrp="1"/>
          </p:cNvSpPr>
          <p:nvPr>
            <p:ph type="ctrTitle"/>
          </p:nvPr>
        </p:nvSpPr>
        <p:spPr>
          <a:xfrm>
            <a:off x="1003495" y="485727"/>
            <a:ext cx="9144000" cy="1114473"/>
          </a:xfrm>
        </p:spPr>
        <p:txBody>
          <a:bodyPr>
            <a:noAutofit/>
          </a:bodyPr>
          <a:lstStyle/>
          <a:p>
            <a:pPr algn="l"/>
            <a:r>
              <a:rPr lang="en-GB" sz="8000" u="sng" dirty="0">
                <a:latin typeface="My Happy Ending" pitchFamily="2" charset="0"/>
                <a:ea typeface="My Happy Ending" pitchFamily="2" charset="0"/>
              </a:rPr>
              <a:t>Lazy Jack</a:t>
            </a:r>
          </a:p>
        </p:txBody>
      </p:sp>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1003495" y="1773237"/>
            <a:ext cx="4933071" cy="4304005"/>
          </a:xfrm>
        </p:spPr>
        <p:txBody>
          <a:bodyPr>
            <a:normAutofit fontScale="77500" lnSpcReduction="20000"/>
          </a:bodyPr>
          <a:lstStyle/>
          <a:p>
            <a:pPr algn="l"/>
            <a:r>
              <a:rPr lang="en-GB" sz="6000" dirty="0">
                <a:latin typeface="My Happy Ending" pitchFamily="2" charset="0"/>
                <a:ea typeface="My Happy Ending" pitchFamily="2" charset="0"/>
              </a:rPr>
              <a:t>Once upon a time there was a lazy boy called Jack who lived with his mother. They were very poor. His mother worked hard spinning but Jack did nothing. In the summer, he basked in the sun. In the winter, he dozed by the fire. </a:t>
            </a:r>
          </a:p>
          <a:p>
            <a:endParaRPr lang="en-GB" dirty="0"/>
          </a:p>
        </p:txBody>
      </p:sp>
      <p:pic>
        <p:nvPicPr>
          <p:cNvPr id="5" name="Picture 4">
            <a:extLst>
              <a:ext uri="{FF2B5EF4-FFF2-40B4-BE49-F238E27FC236}">
                <a16:creationId xmlns:a16="http://schemas.microsoft.com/office/drawing/2014/main" id="{A6778311-279F-4D83-9749-3603D8C55F0B}"/>
              </a:ext>
            </a:extLst>
          </p:cNvPr>
          <p:cNvPicPr>
            <a:picLocks noChangeAspect="1"/>
          </p:cNvPicPr>
          <p:nvPr/>
        </p:nvPicPr>
        <p:blipFill>
          <a:blip r:embed="rId2"/>
          <a:stretch>
            <a:fillRect/>
          </a:stretch>
        </p:blipFill>
        <p:spPr>
          <a:xfrm>
            <a:off x="6255436" y="1956117"/>
            <a:ext cx="5527543" cy="3685028"/>
          </a:xfrm>
          <a:prstGeom prst="rect">
            <a:avLst/>
          </a:prstGeom>
        </p:spPr>
      </p:pic>
    </p:spTree>
    <p:extLst>
      <p:ext uri="{BB962C8B-B14F-4D97-AF65-F5344CB8AC3E}">
        <p14:creationId xmlns:p14="http://schemas.microsoft.com/office/powerpoint/2010/main" val="247692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8070167" cy="5710776"/>
          </a:xfrm>
        </p:spPr>
        <p:txBody>
          <a:bodyPr>
            <a:normAutofit/>
          </a:bodyPr>
          <a:lstStyle/>
          <a:p>
            <a:pPr algn="l"/>
            <a:r>
              <a:rPr lang="en-GB" sz="4800" dirty="0">
                <a:latin typeface="My Happy Ending" pitchFamily="2" charset="0"/>
                <a:ea typeface="My Happy Ending" pitchFamily="2" charset="0"/>
              </a:rPr>
              <a:t>One day his mother said that if he didn’t work for his porridge, she would throw him out of the house. So Jack went to work for a farmer. At the end of the day, he was paid one bright, new penny but on the way home he dropped it in a stream. ‘You stupid boy,’ said his mother, ‘you should have put it in your pocket.’ ‘I’ll do so next time,’ promised Jack. </a:t>
            </a:r>
          </a:p>
          <a:p>
            <a:endParaRPr lang="en-GB" dirty="0"/>
          </a:p>
        </p:txBody>
      </p:sp>
      <p:pic>
        <p:nvPicPr>
          <p:cNvPr id="4" name="Picture 3">
            <a:extLst>
              <a:ext uri="{FF2B5EF4-FFF2-40B4-BE49-F238E27FC236}">
                <a16:creationId xmlns:a16="http://schemas.microsoft.com/office/drawing/2014/main" id="{1FE1B3A5-7462-49E2-9FCC-E024A30C8508}"/>
              </a:ext>
            </a:extLst>
          </p:cNvPr>
          <p:cNvPicPr>
            <a:picLocks noChangeAspect="1"/>
          </p:cNvPicPr>
          <p:nvPr/>
        </p:nvPicPr>
        <p:blipFill>
          <a:blip r:embed="rId2"/>
          <a:stretch>
            <a:fillRect/>
          </a:stretch>
        </p:blipFill>
        <p:spPr>
          <a:xfrm>
            <a:off x="9404912" y="1912692"/>
            <a:ext cx="2047875" cy="2047875"/>
          </a:xfrm>
          <a:prstGeom prst="rect">
            <a:avLst/>
          </a:prstGeom>
        </p:spPr>
      </p:pic>
    </p:spTree>
    <p:extLst>
      <p:ext uri="{BB962C8B-B14F-4D97-AF65-F5344CB8AC3E}">
        <p14:creationId xmlns:p14="http://schemas.microsoft.com/office/powerpoint/2010/main" val="551001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8070167" cy="5710776"/>
          </a:xfrm>
        </p:spPr>
        <p:txBody>
          <a:bodyPr>
            <a:normAutofit/>
          </a:bodyPr>
          <a:lstStyle/>
          <a:p>
            <a:pPr algn="l"/>
            <a:r>
              <a:rPr lang="en-GB" sz="5400" dirty="0">
                <a:latin typeface="My Happy Ending" pitchFamily="2" charset="0"/>
                <a:ea typeface="My Happy Ending" pitchFamily="2" charset="0"/>
              </a:rPr>
              <a:t>The next day Jack went to work for the farmer again. At the end of the day, he was paid with a jar of milk. Remembering what his mother had told him, Jack tipped it into his pocket. ‘You stupid boy,’ said his mother, ‘you should have carried it on your head.’ ‘I’ll do so next time,’ promised Jack. </a:t>
            </a:r>
          </a:p>
          <a:p>
            <a:endParaRPr lang="en-GB" dirty="0"/>
          </a:p>
        </p:txBody>
      </p:sp>
      <p:pic>
        <p:nvPicPr>
          <p:cNvPr id="2" name="Picture 1">
            <a:extLst>
              <a:ext uri="{FF2B5EF4-FFF2-40B4-BE49-F238E27FC236}">
                <a16:creationId xmlns:a16="http://schemas.microsoft.com/office/drawing/2014/main" id="{9AC24185-821A-4FEF-A5EC-F441882B5549}"/>
              </a:ext>
            </a:extLst>
          </p:cNvPr>
          <p:cNvPicPr>
            <a:picLocks noChangeAspect="1"/>
          </p:cNvPicPr>
          <p:nvPr/>
        </p:nvPicPr>
        <p:blipFill>
          <a:blip r:embed="rId2"/>
          <a:stretch>
            <a:fillRect/>
          </a:stretch>
        </p:blipFill>
        <p:spPr>
          <a:xfrm>
            <a:off x="9045526" y="2037134"/>
            <a:ext cx="2783731" cy="2783731"/>
          </a:xfrm>
          <a:prstGeom prst="rect">
            <a:avLst/>
          </a:prstGeom>
        </p:spPr>
      </p:pic>
    </p:spTree>
    <p:extLst>
      <p:ext uri="{BB962C8B-B14F-4D97-AF65-F5344CB8AC3E}">
        <p14:creationId xmlns:p14="http://schemas.microsoft.com/office/powerpoint/2010/main" val="158718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8070167" cy="5710776"/>
          </a:xfrm>
        </p:spPr>
        <p:txBody>
          <a:bodyPr>
            <a:normAutofit lnSpcReduction="10000"/>
          </a:bodyPr>
          <a:lstStyle/>
          <a:p>
            <a:pPr algn="l"/>
            <a:r>
              <a:rPr lang="en-GB" sz="5400" dirty="0">
                <a:latin typeface="My Happy Ending" pitchFamily="2" charset="0"/>
                <a:ea typeface="My Happy Ending" pitchFamily="2" charset="0"/>
              </a:rPr>
              <a:t>The next day Jack went to work for a miller. At the end of the day, he was paid with a tomcat for catching mice. Remembering what his mother had told him, Jack tied it onto his head. ‘You stupid boy,’ said his mother, ‘you should have tied it up with string and lead it along behind you.’ ‘I’ll do so next time,’ promised Jack. </a:t>
            </a:r>
          </a:p>
          <a:p>
            <a:endParaRPr lang="en-GB" dirty="0"/>
          </a:p>
        </p:txBody>
      </p:sp>
      <p:pic>
        <p:nvPicPr>
          <p:cNvPr id="4" name="Picture 3">
            <a:extLst>
              <a:ext uri="{FF2B5EF4-FFF2-40B4-BE49-F238E27FC236}">
                <a16:creationId xmlns:a16="http://schemas.microsoft.com/office/drawing/2014/main" id="{E12C0B1C-4B8B-468F-91F4-EBA21F6059EA}"/>
              </a:ext>
            </a:extLst>
          </p:cNvPr>
          <p:cNvPicPr>
            <a:picLocks noChangeAspect="1"/>
          </p:cNvPicPr>
          <p:nvPr/>
        </p:nvPicPr>
        <p:blipFill>
          <a:blip r:embed="rId2"/>
          <a:stretch>
            <a:fillRect/>
          </a:stretch>
        </p:blipFill>
        <p:spPr>
          <a:xfrm>
            <a:off x="8945879" y="1460549"/>
            <a:ext cx="2976585" cy="3463143"/>
          </a:xfrm>
          <a:prstGeom prst="rect">
            <a:avLst/>
          </a:prstGeom>
        </p:spPr>
      </p:pic>
    </p:spTree>
    <p:extLst>
      <p:ext uri="{BB962C8B-B14F-4D97-AF65-F5344CB8AC3E}">
        <p14:creationId xmlns:p14="http://schemas.microsoft.com/office/powerpoint/2010/main" val="430372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8070167" cy="5710776"/>
          </a:xfrm>
        </p:spPr>
        <p:txBody>
          <a:bodyPr>
            <a:normAutofit fontScale="92500"/>
          </a:bodyPr>
          <a:lstStyle/>
          <a:p>
            <a:pPr algn="l"/>
            <a:r>
              <a:rPr lang="en-GB" sz="5400" dirty="0">
                <a:latin typeface="My Happy Ending" pitchFamily="2" charset="0"/>
                <a:ea typeface="My Happy Ending" pitchFamily="2" charset="0"/>
              </a:rPr>
              <a:t>The next day Jack went to work for a baker. At the end of the day, he was paid with a roast chicken. Remembering what his mother had told him, he tied it up with string and pulled it along behind him. ‘You ninny hammer,’ said his mother, ‘you should have put it in your nap sack.’ ‘I’ll do so next time,’ promised Jack. </a:t>
            </a:r>
          </a:p>
          <a:p>
            <a:pPr algn="l"/>
            <a:r>
              <a:rPr lang="en-GB" sz="5400" dirty="0">
                <a:latin typeface="My Happy Ending" pitchFamily="2" charset="0"/>
                <a:ea typeface="My Happy Ending" pitchFamily="2" charset="0"/>
              </a:rPr>
              <a:t> </a:t>
            </a:r>
          </a:p>
          <a:p>
            <a:endParaRPr lang="en-GB" dirty="0"/>
          </a:p>
        </p:txBody>
      </p:sp>
      <p:pic>
        <p:nvPicPr>
          <p:cNvPr id="5" name="Picture 4">
            <a:extLst>
              <a:ext uri="{FF2B5EF4-FFF2-40B4-BE49-F238E27FC236}">
                <a16:creationId xmlns:a16="http://schemas.microsoft.com/office/drawing/2014/main" id="{AE3A2113-A0D9-4F24-854D-3A77383BEB19}"/>
              </a:ext>
            </a:extLst>
          </p:cNvPr>
          <p:cNvPicPr>
            <a:picLocks noChangeAspect="1"/>
          </p:cNvPicPr>
          <p:nvPr/>
        </p:nvPicPr>
        <p:blipFill>
          <a:blip r:embed="rId2"/>
          <a:stretch>
            <a:fillRect/>
          </a:stretch>
        </p:blipFill>
        <p:spPr>
          <a:xfrm>
            <a:off x="9106340" y="1161683"/>
            <a:ext cx="2889812" cy="2889812"/>
          </a:xfrm>
          <a:prstGeom prst="rect">
            <a:avLst/>
          </a:prstGeom>
        </p:spPr>
      </p:pic>
    </p:spTree>
    <p:extLst>
      <p:ext uri="{BB962C8B-B14F-4D97-AF65-F5344CB8AC3E}">
        <p14:creationId xmlns:p14="http://schemas.microsoft.com/office/powerpoint/2010/main" val="2807315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D7F47BB-C5D0-4F77-B689-4FC02B74C6A1}"/>
              </a:ext>
            </a:extLst>
          </p:cNvPr>
          <p:cNvSpPr>
            <a:spLocks noGrp="1"/>
          </p:cNvSpPr>
          <p:nvPr>
            <p:ph type="subTitle" idx="1"/>
          </p:nvPr>
        </p:nvSpPr>
        <p:spPr>
          <a:xfrm>
            <a:off x="975359" y="619686"/>
            <a:ext cx="8070167" cy="5710776"/>
          </a:xfrm>
        </p:spPr>
        <p:txBody>
          <a:bodyPr>
            <a:normAutofit/>
          </a:bodyPr>
          <a:lstStyle/>
          <a:p>
            <a:pPr algn="l"/>
            <a:r>
              <a:rPr lang="en-GB" sz="5400" dirty="0">
                <a:latin typeface="My Happy Ending" pitchFamily="2" charset="0"/>
                <a:ea typeface="My Happy Ending" pitchFamily="2" charset="0"/>
              </a:rPr>
              <a:t>The next day, Jack went to work for a cattle-keeper. At the end of the day, he was paid with a donkey. Remembering what his mother had told him, he tried to squeeze it into his knapsack. </a:t>
            </a:r>
          </a:p>
          <a:p>
            <a:pPr algn="l"/>
            <a:r>
              <a:rPr lang="en-GB" sz="5400" dirty="0">
                <a:latin typeface="My Happy Ending" pitchFamily="2" charset="0"/>
                <a:ea typeface="My Happy Ending" pitchFamily="2" charset="0"/>
              </a:rPr>
              <a:t> </a:t>
            </a:r>
          </a:p>
          <a:p>
            <a:endParaRPr lang="en-GB" dirty="0"/>
          </a:p>
        </p:txBody>
      </p:sp>
      <p:pic>
        <p:nvPicPr>
          <p:cNvPr id="2" name="Picture 1">
            <a:extLst>
              <a:ext uri="{FF2B5EF4-FFF2-40B4-BE49-F238E27FC236}">
                <a16:creationId xmlns:a16="http://schemas.microsoft.com/office/drawing/2014/main" id="{0EA792AA-217E-4AAA-8B95-390314EB50F0}"/>
              </a:ext>
            </a:extLst>
          </p:cNvPr>
          <p:cNvPicPr>
            <a:picLocks noChangeAspect="1"/>
          </p:cNvPicPr>
          <p:nvPr/>
        </p:nvPicPr>
        <p:blipFill>
          <a:blip r:embed="rId2"/>
          <a:stretch>
            <a:fillRect/>
          </a:stretch>
        </p:blipFill>
        <p:spPr>
          <a:xfrm>
            <a:off x="7568184" y="3930895"/>
            <a:ext cx="3832069" cy="2737192"/>
          </a:xfrm>
          <a:prstGeom prst="rect">
            <a:avLst/>
          </a:prstGeom>
        </p:spPr>
      </p:pic>
    </p:spTree>
    <p:extLst>
      <p:ext uri="{BB962C8B-B14F-4D97-AF65-F5344CB8AC3E}">
        <p14:creationId xmlns:p14="http://schemas.microsoft.com/office/powerpoint/2010/main" val="144919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665</Words>
  <Application>Microsoft Office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Comic Sans MS</vt:lpstr>
      <vt:lpstr>My Happy Ending</vt:lpstr>
      <vt:lpstr>Office Theme</vt:lpstr>
      <vt:lpstr>PowerPoint Presentation</vt:lpstr>
      <vt:lpstr>Let’s read the story of Lazy Jack again. As we read it, I’d like you to highlight any words you don’t know the meaning of on your copy of the text. </vt:lpstr>
      <vt:lpstr>This is the story of Lazy Jack</vt:lpstr>
      <vt:lpstr>Lazy Jack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share the words we don’t know the meanings of.</vt:lpstr>
      <vt:lpstr>These might be some of the words: spinning basked dozed miller tom cat ninny hammer knapsack comical</vt:lpstr>
      <vt:lpstr>Now you are going to use your dictionary with your learning partner to write the word and the definition.  Let’s just recap how to use a dictionary.</vt:lpstr>
      <vt:lpstr>Once you have finished, can you use each new word in a sentence?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Hamilton</dc:creator>
  <cp:lastModifiedBy>Deborah Hamilton</cp:lastModifiedBy>
  <cp:revision>35</cp:revision>
  <dcterms:created xsi:type="dcterms:W3CDTF">2021-04-06T15:24:53Z</dcterms:created>
  <dcterms:modified xsi:type="dcterms:W3CDTF">2021-04-08T11:04:03Z</dcterms:modified>
</cp:coreProperties>
</file>