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2" r:id="rId5"/>
    <p:sldMasterId id="2147483654" r:id="rId6"/>
    <p:sldMasterId id="2147483678" r:id="rId7"/>
    <p:sldMasterId id="2147483692" r:id="rId8"/>
    <p:sldMasterId id="2147483690" r:id="rId9"/>
    <p:sldMasterId id="2147483666" r:id="rId10"/>
    <p:sldMasterId id="2147483668" r:id="rId11"/>
    <p:sldMasterId id="2147483671" r:id="rId12"/>
    <p:sldMasterId id="2147483673" r:id="rId13"/>
    <p:sldMasterId id="2147483675" r:id="rId14"/>
  </p:sldMasterIdLst>
  <p:notesMasterIdLst>
    <p:notesMasterId r:id="rId28"/>
  </p:notesMasterIdLst>
  <p:sldIdLst>
    <p:sldId id="357" r:id="rId15"/>
    <p:sldId id="364" r:id="rId16"/>
    <p:sldId id="358" r:id="rId17"/>
    <p:sldId id="260" r:id="rId18"/>
    <p:sldId id="359" r:id="rId19"/>
    <p:sldId id="339" r:id="rId20"/>
    <p:sldId id="353" r:id="rId21"/>
    <p:sldId id="352" r:id="rId22"/>
    <p:sldId id="360" r:id="rId23"/>
    <p:sldId id="351" r:id="rId24"/>
    <p:sldId id="354" r:id="rId25"/>
    <p:sldId id="362" r:id="rId26"/>
    <p:sldId id="36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Draw bar model/ calculation on flipchart then set children off with partner to do task.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33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24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48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93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05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29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55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22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62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1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8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8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53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91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27/09/2021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21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72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85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2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1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9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5D39D-ECA4-4C91-BF9D-58CF2F778ECD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49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4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4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0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6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968" y="1319956"/>
            <a:ext cx="5950212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0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68534"/>
              </p:ext>
            </p:extLst>
          </p:nvPr>
        </p:nvGraphicFramePr>
        <p:xfrm>
          <a:off x="2175298" y="762957"/>
          <a:ext cx="2542545" cy="2653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509">
                  <a:extLst>
                    <a:ext uri="{9D8B030D-6E8A-4147-A177-3AD203B41FA5}">
                      <a16:colId xmlns:a16="http://schemas.microsoft.com/office/drawing/2014/main" val="709529808"/>
                    </a:ext>
                  </a:extLst>
                </a:gridCol>
                <a:gridCol w="508509">
                  <a:extLst>
                    <a:ext uri="{9D8B030D-6E8A-4147-A177-3AD203B41FA5}">
                      <a16:colId xmlns:a16="http://schemas.microsoft.com/office/drawing/2014/main" val="1020755383"/>
                    </a:ext>
                  </a:extLst>
                </a:gridCol>
                <a:gridCol w="508509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08509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08509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6328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6328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6328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1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63281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266213" y="2177727"/>
            <a:ext cx="406448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27848" y="1512668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720398" y="2173601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47839" y="2177727"/>
            <a:ext cx="383330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188745" y="4029711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337436" y="3966508"/>
            <a:ext cx="2138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9</a:t>
            </a:r>
            <a:r>
              <a:rPr lang="en-GB" sz="3600" dirty="0">
                <a:latin typeface="KG Primary Penmanship" panose="02000506000000020003" pitchFamily="2" charset="0"/>
              </a:rPr>
              <a:t>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600" dirty="0">
                <a:latin typeface="KG Primary Penmanship" panose="02000506000000020003" pitchFamily="2" charset="0"/>
              </a:rPr>
              <a:t>    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KG Primary Penmanship" panose="02000506000000020003" pitchFamily="2" charset="0"/>
              </a:rPr>
              <a:t> </a:t>
            </a:r>
            <a:r>
              <a:rPr lang="en-GB" sz="3600" dirty="0"/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73965" y="2153121"/>
            <a:ext cx="357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46491" y="3412361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85340" y="4029228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30890" y="3941257"/>
            <a:ext cx="2372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9</a:t>
            </a:r>
            <a:r>
              <a:rPr lang="en-GB" sz="3600" dirty="0">
                <a:latin typeface="KG Primary Penmanship" panose="02000506000000020003" pitchFamily="2" charset="0"/>
              </a:rPr>
              <a:t>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600" dirty="0">
                <a:latin typeface="KG Primary Penmanship" panose="02000506000000020003" pitchFamily="2" charset="0"/>
              </a:rPr>
              <a:t>    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KG Primary Penmanship" panose="02000506000000020003" pitchFamily="2" charset="0"/>
              </a:rPr>
              <a:t> </a:t>
            </a:r>
            <a:r>
              <a:rPr lang="en-GB" sz="3600" dirty="0"/>
              <a:t>14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23786" y="3941257"/>
            <a:ext cx="92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52591" y="2153121"/>
            <a:ext cx="420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38316" y="4687103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375759" y="4674674"/>
            <a:ext cx="6376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hundreds</a:t>
            </a:r>
            <a:r>
              <a:rPr lang="en-GB" sz="3200" dirty="0">
                <a:latin typeface="KG Primary Penmanship" panose="02000506000000020003" pitchFamily="2" charset="0"/>
              </a:rPr>
              <a:t>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GB" sz="3200" dirty="0"/>
              <a:t>3 hundreds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>
                <a:latin typeface="KG Primary Penmanship" panose="02000506000000020003" pitchFamily="2" charset="0"/>
              </a:rPr>
              <a:t> </a:t>
            </a:r>
            <a:r>
              <a:rPr lang="en-GB" sz="3200" dirty="0"/>
              <a:t>1 hundred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5759" y="4674674"/>
            <a:ext cx="6745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hundreds</a:t>
            </a:r>
            <a:r>
              <a:rPr lang="en-GB" sz="3200" dirty="0">
                <a:latin typeface="KG Primary Penmanship" panose="02000506000000020003" pitchFamily="2" charset="0"/>
              </a:rPr>
              <a:t>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GB" sz="3200" dirty="0"/>
              <a:t>3 hundreds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>
                <a:latin typeface="KG Primary Penmanship" panose="02000506000000020003" pitchFamily="2" charset="0"/>
              </a:rPr>
              <a:t> </a:t>
            </a:r>
            <a:r>
              <a:rPr lang="en-GB" sz="3200" dirty="0"/>
              <a:t>11 hundreds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2201" y="4646938"/>
            <a:ext cx="929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81733" y="1502183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05249" y="3404699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77795" y="2134724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DB35871-9CC2-4C4C-A9E3-C3EE54515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18" y="5733550"/>
            <a:ext cx="2146007" cy="10582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507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0" grpId="0"/>
      <p:bldP spid="11" grpId="0"/>
      <p:bldP spid="12" grpId="0" animBg="1"/>
      <p:bldP spid="12" grpId="1" animBg="1"/>
      <p:bldP spid="13" grpId="0"/>
      <p:bldP spid="13" grpId="1"/>
      <p:bldP spid="14" grpId="0"/>
      <p:bldP spid="14" grpId="1"/>
      <p:bldP spid="16" grpId="0" animBg="1"/>
      <p:bldP spid="17" grpId="0"/>
      <p:bldP spid="17" grpId="1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91180"/>
              </p:ext>
            </p:extLst>
          </p:nvPr>
        </p:nvGraphicFramePr>
        <p:xfrm>
          <a:off x="1364737" y="985376"/>
          <a:ext cx="2542545" cy="2653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509">
                  <a:extLst>
                    <a:ext uri="{9D8B030D-6E8A-4147-A177-3AD203B41FA5}">
                      <a16:colId xmlns:a16="http://schemas.microsoft.com/office/drawing/2014/main" val="709529808"/>
                    </a:ext>
                  </a:extLst>
                </a:gridCol>
                <a:gridCol w="508509">
                  <a:extLst>
                    <a:ext uri="{9D8B030D-6E8A-4147-A177-3AD203B41FA5}">
                      <a16:colId xmlns:a16="http://schemas.microsoft.com/office/drawing/2014/main" val="1020755383"/>
                    </a:ext>
                  </a:extLst>
                </a:gridCol>
                <a:gridCol w="508509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08509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08509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6328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6328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6328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  <a:ea typeface="Cambria Math" panose="02040503050406030204" pitchFamily="18" charset="0"/>
                        </a:rPr>
                        <a:t>+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+mn-lt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7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63281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3481244" y="1734369"/>
            <a:ext cx="371416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693206" y="3600536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13081" y="1715595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206738" y="1715595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71071" y="3606681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80032" y="2396945"/>
            <a:ext cx="371416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444779" y="1740099"/>
            <a:ext cx="371416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444779" y="3058126"/>
            <a:ext cx="371416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3200904" y="2366080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2828276" y="1596173"/>
            <a:ext cx="595922" cy="207159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531094" y="1487790"/>
            <a:ext cx="371416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392920" y="1492600"/>
            <a:ext cx="371416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4869501" y="1416933"/>
            <a:ext cx="2048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      = </a:t>
            </a:r>
            <a:r>
              <a:rPr lang="en-GB" sz="3600" dirty="0">
                <a:ea typeface="Cambria Math" panose="02040503050406030204" pitchFamily="18" charset="0"/>
              </a:rPr>
              <a:t>14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200904" y="2378171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37800" y="4309795"/>
            <a:ext cx="371416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5828426" y="4306842"/>
            <a:ext cx="371416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1409216" y="4309795"/>
            <a:ext cx="65510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ea typeface="Cambria Math" panose="02040503050406030204" pitchFamily="18" charset="0"/>
              </a:rPr>
              <a:t>hundreds</a:t>
            </a:r>
            <a:r>
              <a:rPr lang="en-GB" sz="3000" dirty="0">
                <a:latin typeface="KG Primary Penmanship" panose="02000506000000020003" pitchFamily="2" charset="0"/>
                <a:ea typeface="Cambria Math" panose="02040503050406030204" pitchFamily="18" charset="0"/>
              </a:rPr>
              <a:t> </a:t>
            </a:r>
            <a:r>
              <a:rPr lang="en-GB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GB" sz="3000" dirty="0">
                <a:ea typeface="Cambria Math" panose="02040503050406030204" pitchFamily="18" charset="0"/>
              </a:rPr>
              <a:t>7 hundreds </a:t>
            </a:r>
            <a:r>
              <a:rPr lang="en-GB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3000" dirty="0">
                <a:ea typeface="Cambria Math" panose="02040503050406030204" pitchFamily="18" charset="0"/>
              </a:rPr>
              <a:t>1     hundreds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163300" y="1708317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164760" y="3035420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58672" y="4309795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549298" y="4309795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0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36CB837-50E8-4156-AD79-6EFC0554C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18" y="5733550"/>
            <a:ext cx="2146007" cy="10582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78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7" grpId="1"/>
      <p:bldP spid="28" grpId="0"/>
      <p:bldP spid="29" grpId="0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7" grpId="1"/>
      <p:bldP spid="38" grpId="0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missing digit question in your book.</a:t>
            </a:r>
          </a:p>
        </p:txBody>
      </p:sp>
    </p:spTree>
    <p:extLst>
      <p:ext uri="{BB962C8B-B14F-4D97-AF65-F5344CB8AC3E}">
        <p14:creationId xmlns:p14="http://schemas.microsoft.com/office/powerpoint/2010/main" val="16889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099DD7-4E9B-47A0-BE4B-8F62D8FCC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76" y="207523"/>
            <a:ext cx="6557131" cy="644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750" r="10176"/>
          <a:stretch/>
        </p:blipFill>
        <p:spPr>
          <a:xfrm>
            <a:off x="0" y="0"/>
            <a:ext cx="9402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3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105" y="-102417"/>
            <a:ext cx="9253105" cy="696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3" y="1017103"/>
            <a:ext cx="70656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>
                <a:latin typeface="Calibri" panose="020F0502020204030204" pitchFamily="34" charset="0"/>
              </a:rPr>
              <a:t>How many exchanges will there be in this addition? </a:t>
            </a:r>
          </a:p>
          <a:p>
            <a:r>
              <a:rPr lang="en-GB" sz="2800" dirty="0">
                <a:latin typeface="Calibri" panose="020F0502020204030204" pitchFamily="34" charset="0"/>
              </a:rPr>
              <a:t>				</a:t>
            </a:r>
          </a:p>
          <a:p>
            <a:r>
              <a:rPr lang="en-GB" sz="2800" dirty="0">
                <a:latin typeface="Calibri" panose="020F0502020204030204" pitchFamily="34" charset="0"/>
              </a:rPr>
              <a:t>				748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272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449" y="4418840"/>
            <a:ext cx="740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3)	16 tens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___ hundred and ___ tens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449" y="3037098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2)	10 tens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r>
              <a:rPr lang="en-GB" sz="2800" dirty="0">
                <a:latin typeface="Calibri" panose="020F0502020204030204" pitchFamily="34" charset="0"/>
              </a:rPr>
              <a:t> ___ hundred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2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51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386901"/>
              </p:ext>
            </p:extLst>
          </p:nvPr>
        </p:nvGraphicFramePr>
        <p:xfrm>
          <a:off x="2813112" y="986412"/>
          <a:ext cx="5186620" cy="431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32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2799117640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0959579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01073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1692000">
                <a:tc>
                  <a:txBody>
                    <a:bodyPr/>
                    <a:lstStyle/>
                    <a:p>
                      <a:pPr algn="ctr"/>
                      <a:endParaRPr lang="en-GB" sz="4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  <a:p>
                      <a:pPr algn="ctr"/>
                      <a:endParaRPr lang="en-GB" sz="4400" b="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40259"/>
                  </a:ext>
                </a:extLst>
              </a:tr>
              <a:tr h="500123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95378"/>
                  </a:ext>
                </a:extLst>
              </a:tr>
            </a:tbl>
          </a:graphicData>
        </a:graphic>
      </p:graphicFrame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20" y="2011291"/>
            <a:ext cx="484363" cy="4724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91" y="3337128"/>
            <a:ext cx="484363" cy="4724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67" y="1592193"/>
            <a:ext cx="484363" cy="47243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510" y="1592193"/>
            <a:ext cx="484363" cy="47243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67" y="2934835"/>
            <a:ext cx="484363" cy="47243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510" y="3337128"/>
            <a:ext cx="484363" cy="47243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510" y="2934835"/>
            <a:ext cx="484363" cy="47243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59" y="2934835"/>
            <a:ext cx="484363" cy="47243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91" y="2934835"/>
            <a:ext cx="484363" cy="47243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59" y="1592193"/>
            <a:ext cx="484363" cy="47243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91" y="1592193"/>
            <a:ext cx="484363" cy="47243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59" y="3752819"/>
            <a:ext cx="484363" cy="47243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59" y="2011291"/>
            <a:ext cx="484363" cy="472433"/>
          </a:xfrm>
          <a:prstGeom prst="rect">
            <a:avLst/>
          </a:prstGeom>
        </p:spPr>
      </p:pic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994642"/>
              </p:ext>
            </p:extLst>
          </p:nvPr>
        </p:nvGraphicFramePr>
        <p:xfrm>
          <a:off x="878244" y="980278"/>
          <a:ext cx="2148460" cy="2671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2261971657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0397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65" name="Rectangle 64"/>
          <p:cNvSpPr/>
          <p:nvPr/>
        </p:nvSpPr>
        <p:spPr>
          <a:xfrm>
            <a:off x="1684184" y="3053191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0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554684" y="4640738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8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919105" y="4640738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748394" y="4640738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185932" y="3053395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8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561009" y="3045566"/>
            <a:ext cx="40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20" y="2934835"/>
            <a:ext cx="484363" cy="47243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59" y="3337128"/>
            <a:ext cx="484363" cy="47243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20" y="1592193"/>
            <a:ext cx="484363" cy="47243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71" y="1592193"/>
            <a:ext cx="484363" cy="4724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91" y="2011291"/>
            <a:ext cx="484363" cy="472433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1688851" y="3658467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79992" y="2348203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pic>
        <p:nvPicPr>
          <p:cNvPr id="81" name="Picture 80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2428" y="1592193"/>
            <a:ext cx="486000" cy="476377"/>
          </a:xfrm>
          <a:prstGeom prst="rect">
            <a:avLst/>
          </a:prstGeom>
        </p:spPr>
      </p:pic>
      <p:pic>
        <p:nvPicPr>
          <p:cNvPr id="82" name="Picture 81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0963" y="1592193"/>
            <a:ext cx="486000" cy="476377"/>
          </a:xfrm>
          <a:prstGeom prst="rect">
            <a:avLst/>
          </a:prstGeom>
        </p:spPr>
      </p:pic>
      <p:pic>
        <p:nvPicPr>
          <p:cNvPr id="84" name="Picture 83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2428" y="2934835"/>
            <a:ext cx="486000" cy="476377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3435459" y="4640738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8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632283" y="3053381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8</a:t>
            </a: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71" y="2011291"/>
            <a:ext cx="484363" cy="472433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20" y="2442023"/>
            <a:ext cx="484363" cy="472433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71" y="2934835"/>
            <a:ext cx="484363" cy="472433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20" y="3337128"/>
            <a:ext cx="484363" cy="472433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71" y="3337128"/>
            <a:ext cx="484363" cy="472433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20" y="3739372"/>
            <a:ext cx="484363" cy="472433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20" y="4156229"/>
            <a:ext cx="484363" cy="472433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71" y="3739372"/>
            <a:ext cx="484363" cy="472433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67" y="2011291"/>
            <a:ext cx="484363" cy="472433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67" y="3337128"/>
            <a:ext cx="484363" cy="472433"/>
          </a:xfrm>
          <a:prstGeom prst="rect">
            <a:avLst/>
          </a:prstGeom>
        </p:spPr>
      </p:pic>
      <p:pic>
        <p:nvPicPr>
          <p:cNvPr id="130" name="Picture 129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2428" y="2011291"/>
            <a:ext cx="486000" cy="476377"/>
          </a:xfrm>
          <a:prstGeom prst="rect">
            <a:avLst/>
          </a:prstGeom>
        </p:spPr>
      </p:pic>
      <p:pic>
        <p:nvPicPr>
          <p:cNvPr id="131" name="Picture 130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0963" y="2011291"/>
            <a:ext cx="486000" cy="476377"/>
          </a:xfrm>
          <a:prstGeom prst="rect">
            <a:avLst/>
          </a:prstGeom>
        </p:spPr>
      </p:pic>
      <p:pic>
        <p:nvPicPr>
          <p:cNvPr id="132" name="Picture 131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2428" y="2426427"/>
            <a:ext cx="486000" cy="476377"/>
          </a:xfrm>
          <a:prstGeom prst="rect">
            <a:avLst/>
          </a:prstGeom>
        </p:spPr>
      </p:pic>
      <p:pic>
        <p:nvPicPr>
          <p:cNvPr id="133" name="Picture 132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0963" y="2934835"/>
            <a:ext cx="486000" cy="476377"/>
          </a:xfrm>
          <a:prstGeom prst="rect">
            <a:avLst/>
          </a:prstGeom>
        </p:spPr>
      </p:pic>
      <p:pic>
        <p:nvPicPr>
          <p:cNvPr id="134" name="Picture 133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2428" y="3350575"/>
            <a:ext cx="486000" cy="476377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>
          <a:xfrm>
            <a:off x="6908760" y="2028982"/>
            <a:ext cx="1019511" cy="2551565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462" y="5300517"/>
            <a:ext cx="484363" cy="472433"/>
          </a:xfrm>
          <a:prstGeom prst="rect">
            <a:avLst/>
          </a:prstGeom>
        </p:spPr>
      </p:pic>
      <p:sp>
        <p:nvSpPr>
          <p:cNvPr id="137" name="Rectangle 136"/>
          <p:cNvSpPr/>
          <p:nvPr/>
        </p:nvSpPr>
        <p:spPr>
          <a:xfrm>
            <a:off x="5706200" y="1598710"/>
            <a:ext cx="1035984" cy="417433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021" y="5300611"/>
            <a:ext cx="484363" cy="472433"/>
          </a:xfrm>
          <a:prstGeom prst="rect">
            <a:avLst/>
          </a:prstGeom>
        </p:spPr>
      </p:pic>
      <p:sp>
        <p:nvSpPr>
          <p:cNvPr id="139" name="Rectangle 138"/>
          <p:cNvSpPr/>
          <p:nvPr/>
        </p:nvSpPr>
        <p:spPr>
          <a:xfrm>
            <a:off x="1191426" y="3643217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3B450921-85C7-43F7-8F01-262301C808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18" y="5733550"/>
            <a:ext cx="2146007" cy="10582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004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9" grpId="0"/>
      <p:bldP spid="72" grpId="0"/>
      <p:bldP spid="73" grpId="0"/>
      <p:bldP spid="79" grpId="0"/>
      <p:bldP spid="86" grpId="0"/>
      <p:bldP spid="119" grpId="0"/>
      <p:bldP spid="135" grpId="0" animBg="1"/>
      <p:bldP spid="137" grpId="0" animBg="1"/>
      <p:bldP spid="1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231233"/>
              </p:ext>
            </p:extLst>
          </p:nvPr>
        </p:nvGraphicFramePr>
        <p:xfrm>
          <a:off x="2906179" y="1073278"/>
          <a:ext cx="5140232" cy="4673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32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79911764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8095957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01073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905502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pPr algn="ctr"/>
                      <a:endParaRPr lang="en-GB" sz="44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40259"/>
                  </a:ext>
                </a:extLst>
              </a:tr>
              <a:tr h="500123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9537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33" y="1669097"/>
            <a:ext cx="484363" cy="472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3" y="1669097"/>
            <a:ext cx="484363" cy="472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78" y="3579035"/>
            <a:ext cx="484363" cy="472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3" y="3588381"/>
            <a:ext cx="484363" cy="472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48" y="3573047"/>
            <a:ext cx="484363" cy="472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26" y="1669097"/>
            <a:ext cx="484363" cy="472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19" y="1669097"/>
            <a:ext cx="484363" cy="472433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571832"/>
              </p:ext>
            </p:extLst>
          </p:nvPr>
        </p:nvGraphicFramePr>
        <p:xfrm>
          <a:off x="1001794" y="1052310"/>
          <a:ext cx="2148460" cy="270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2261971657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38267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050095" y="3138447"/>
            <a:ext cx="580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84993" y="5114176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12172" y="5114176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41461" y="5114176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09562" y="3133494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15767" y="3142554"/>
            <a:ext cx="548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26" y="2112828"/>
            <a:ext cx="484363" cy="47243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8336" y="3696512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542" y="2430868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089" y="1669097"/>
            <a:ext cx="486000" cy="476377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030" y="1669097"/>
            <a:ext cx="486000" cy="47637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528526" y="5114176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3349" y="3129682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3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33" y="2112828"/>
            <a:ext cx="484363" cy="4724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79" y="4019567"/>
            <a:ext cx="484363" cy="472433"/>
          </a:xfrm>
          <a:prstGeom prst="rect">
            <a:avLst/>
          </a:prstGeom>
        </p:spPr>
      </p:pic>
      <p:sp>
        <p:nvSpPr>
          <p:cNvPr id="38" name="L-Shape 37"/>
          <p:cNvSpPr/>
          <p:nvPr/>
        </p:nvSpPr>
        <p:spPr>
          <a:xfrm flipH="1">
            <a:off x="6972541" y="1669096"/>
            <a:ext cx="998209" cy="3302876"/>
          </a:xfrm>
          <a:prstGeom prst="corner">
            <a:avLst>
              <a:gd name="adj1" fmla="val 283728"/>
              <a:gd name="adj2" fmla="val 50000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63" y="5804994"/>
            <a:ext cx="484363" cy="472433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674952" y="1682543"/>
            <a:ext cx="972064" cy="2863233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781278" y="3696512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3" y="2112828"/>
            <a:ext cx="484363" cy="47243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33" y="2548611"/>
            <a:ext cx="484363" cy="4724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3" y="2548611"/>
            <a:ext cx="484363" cy="4724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33" y="3048885"/>
            <a:ext cx="484363" cy="472433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4023" y="5804994"/>
            <a:ext cx="486000" cy="476377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755268" y="3138447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638" y="1661661"/>
            <a:ext cx="484363" cy="47243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625" y="1672294"/>
            <a:ext cx="484363" cy="47243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010" y="2121310"/>
            <a:ext cx="484363" cy="47243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625" y="2121310"/>
            <a:ext cx="484363" cy="47243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625" y="2548611"/>
            <a:ext cx="484363" cy="47243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54" y="3624328"/>
            <a:ext cx="484363" cy="47243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41" y="3624328"/>
            <a:ext cx="484363" cy="47243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653" y="4073344"/>
            <a:ext cx="484363" cy="47243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640" y="4073344"/>
            <a:ext cx="484363" cy="47243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59" y="4499539"/>
            <a:ext cx="484363" cy="47243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46" y="4499539"/>
            <a:ext cx="484363" cy="47243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751ADE7-61C5-4B8C-AF60-4251AFD1C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18" y="5733550"/>
            <a:ext cx="2146007" cy="10582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70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3" grpId="0"/>
      <p:bldP spid="27" grpId="0"/>
      <p:bldP spid="28" grpId="0"/>
      <p:bldP spid="38" grpId="0" animBg="1"/>
      <p:bldP spid="40" grpId="0" animBg="1"/>
      <p:bldP spid="41" grpId="0"/>
      <p:bldP spid="47" grpId="0"/>
      <p:bldP spid="4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7512" y="570459"/>
            <a:ext cx="8062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Two cars are for sale.  </a:t>
            </a:r>
          </a:p>
          <a:p>
            <a:r>
              <a:rPr lang="en-GB" sz="2800" dirty="0"/>
              <a:t>The first car costs £3,655</a:t>
            </a:r>
          </a:p>
          <a:p>
            <a:r>
              <a:rPr lang="en-GB" sz="2800" dirty="0"/>
              <a:t>The second car costs £1,755 more.</a:t>
            </a:r>
          </a:p>
          <a:p>
            <a:endParaRPr lang="en-GB" sz="2800" dirty="0"/>
          </a:p>
          <a:p>
            <a:r>
              <a:rPr lang="en-GB" sz="2800" dirty="0"/>
              <a:t>1)  How much does the second car cost?</a:t>
            </a:r>
          </a:p>
          <a:p>
            <a:endParaRPr lang="en-GB" sz="2800" dirty="0"/>
          </a:p>
          <a:p>
            <a:r>
              <a:rPr lang="en-GB" sz="2800" dirty="0"/>
              <a:t>2)	Mr Jones has £9,000  </a:t>
            </a:r>
          </a:p>
          <a:p>
            <a:r>
              <a:rPr lang="en-GB" sz="2800" dirty="0"/>
              <a:t>He wants to buy both cars.</a:t>
            </a:r>
          </a:p>
          <a:p>
            <a:r>
              <a:rPr lang="en-GB" sz="2800" dirty="0"/>
              <a:t>Does he have enough money?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5616" y="4641115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494688"/>
              </p:ext>
            </p:extLst>
          </p:nvPr>
        </p:nvGraphicFramePr>
        <p:xfrm>
          <a:off x="5524928" y="3297868"/>
          <a:ext cx="2148460" cy="275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2261971657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7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638759" y="2283669"/>
            <a:ext cx="1188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£5,410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685787"/>
              </p:ext>
            </p:extLst>
          </p:nvPr>
        </p:nvGraphicFramePr>
        <p:xfrm>
          <a:off x="5542590" y="3297868"/>
          <a:ext cx="2148460" cy="275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2261971657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85800" y="4513050"/>
            <a:ext cx="3593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No, he does not have enough money.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34550" y="5997820"/>
            <a:ext cx="482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60766" y="5425157"/>
            <a:ext cx="44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56834" y="5997820"/>
            <a:ext cx="549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56968" y="5437946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00400" y="5989908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82659" y="5429389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91820" y="5445681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02850" y="5450087"/>
            <a:ext cx="44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60123" y="5447716"/>
            <a:ext cx="44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01201" y="6054984"/>
            <a:ext cx="44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09696" y="5443713"/>
            <a:ext cx="44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96775" y="5437124"/>
            <a:ext cx="451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08" y="675362"/>
            <a:ext cx="1859642" cy="12588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8700" y="722496"/>
            <a:ext cx="1464648" cy="7927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85D68C9-3617-4762-82AF-8124BC168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41" y="5655981"/>
            <a:ext cx="1482225" cy="11910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07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5281" y="1804480"/>
            <a:ext cx="7884246" cy="3005873"/>
          </a:xfrm>
        </p:spPr>
        <p:txBody>
          <a:bodyPr/>
          <a:lstStyle/>
          <a:p>
            <a:pPr algn="l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Can you have a go at questions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– 5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Write your answers in your book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Stick question 4 in your book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5.7|3.1|3.6|0|3.6|20.8|2.8|2.9|3.3|1.3|8.3|1.2|6.2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14.2|7.3|3.2|1.8|3|1|5.5|0.9|11.1|2.4|4.2|1.1|1.2|9.9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7|1|8.9|16.1|8.9|4.5|9.9|2|10.8|2.4|6.5|3.4|3.2|6.7|10.1|15.6|4.2|12.9|1.8|7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21.3|4.8|3.2|9|16.4|7.3|11.9|5.3|3.6|2.6|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9.5|0.9|20.6|11.8|9|0.7|26.2|0.9|3.4|9.2|1.9|1.5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E0D9AA-AB5C-4404-9F89-159499B031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522d4c35-b548-4432-90ae-af4376e1c4b4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3813</TotalTime>
  <Words>270</Words>
  <Application>Microsoft Office PowerPoint</Application>
  <PresentationFormat>On-screen Show (4:3)</PresentationFormat>
  <Paragraphs>169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Comic Sans MS</vt:lpstr>
      <vt:lpstr>KG Primary Penmanship</vt:lpstr>
      <vt:lpstr>Custom Design</vt:lpstr>
      <vt:lpstr>1_Custom Design</vt:lpstr>
      <vt:lpstr>2_Custom Design</vt:lpstr>
      <vt:lpstr>4_Custom Design</vt:lpstr>
      <vt:lpstr>Let's learn slides</vt:lpstr>
      <vt:lpstr>Get ready questions</vt:lpstr>
      <vt:lpstr>3_Custom Design</vt:lpstr>
      <vt:lpstr>Title slide</vt:lpstr>
      <vt:lpstr>Get ready title</vt:lpstr>
      <vt:lpstr>Let's learn title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have a go at questions 1 – 5   Write your answers in your book  Stick question 4 in your book</vt:lpstr>
      <vt:lpstr>PowerPoint Presentation</vt:lpstr>
      <vt:lpstr>PowerPoint Presentation</vt:lpstr>
      <vt:lpstr>Have a go at the missing digit question in your book.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Barry Elliott</cp:lastModifiedBy>
  <cp:revision>459</cp:revision>
  <dcterms:created xsi:type="dcterms:W3CDTF">2019-07-05T11:02:13Z</dcterms:created>
  <dcterms:modified xsi:type="dcterms:W3CDTF">2021-09-27T06:16:35Z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