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35"/>
  </p:notesMasterIdLst>
  <p:handoutMasterIdLst>
    <p:handoutMasterId r:id="rId36"/>
  </p:handoutMasterIdLst>
  <p:sldIdLst>
    <p:sldId id="257" r:id="rId5"/>
    <p:sldId id="4885" r:id="rId6"/>
    <p:sldId id="4863" r:id="rId7"/>
    <p:sldId id="4845" r:id="rId8"/>
    <p:sldId id="4868" r:id="rId9"/>
    <p:sldId id="454" r:id="rId10"/>
    <p:sldId id="4882" r:id="rId11"/>
    <p:sldId id="4881" r:id="rId12"/>
    <p:sldId id="4864" r:id="rId13"/>
    <p:sldId id="4862" r:id="rId14"/>
    <p:sldId id="394" r:id="rId15"/>
    <p:sldId id="4861" r:id="rId16"/>
    <p:sldId id="4859" r:id="rId17"/>
    <p:sldId id="4860" r:id="rId18"/>
    <p:sldId id="4844" r:id="rId19"/>
    <p:sldId id="4873" r:id="rId20"/>
    <p:sldId id="4874" r:id="rId21"/>
    <p:sldId id="4854" r:id="rId22"/>
    <p:sldId id="4870" r:id="rId23"/>
    <p:sldId id="4875" r:id="rId24"/>
    <p:sldId id="4867" r:id="rId25"/>
    <p:sldId id="4877" r:id="rId26"/>
    <p:sldId id="4880" r:id="rId27"/>
    <p:sldId id="4846" r:id="rId28"/>
    <p:sldId id="396" r:id="rId29"/>
    <p:sldId id="4857" r:id="rId30"/>
    <p:sldId id="4871" r:id="rId31"/>
    <p:sldId id="4872" r:id="rId32"/>
    <p:sldId id="4883" r:id="rId33"/>
    <p:sldId id="488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7" autoAdjust="0"/>
    <p:restoredTop sz="93725" autoAdjust="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91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F7B90E-3F2C-400C-BD4F-B8F80E6CFF1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432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it says ‘Ranges’, think ‘Threshold’!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F7B90E-3F2C-400C-BD4F-B8F80E6CFF1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022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it says ‘Ranges’, think ‘Threshold’!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F7B90E-3F2C-400C-BD4F-B8F80E6CFF1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698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it says ‘Ranges’, think ‘Threshold’!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F7B90E-3F2C-400C-BD4F-B8F80E6CFF1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734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F7B90E-3F2C-400C-BD4F-B8F80E6CFF1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920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F7B90E-3F2C-400C-BD4F-B8F80E6CFF1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158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F7B90E-3F2C-400C-BD4F-B8F80E6CFF1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304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F7B90E-3F2C-400C-BD4F-B8F80E6CFF1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183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F7B90E-3F2C-400C-BD4F-B8F80E6CFF1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160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F7B90E-3F2C-400C-BD4F-B8F80E6CFF1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31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4F82DF8B-B478-4C76-9DCE-D8E7B7D6FA98}" type="datetime1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SEND Ranges West Northants - Pilot September 2022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A8A0FAE3-BF75-4F86-88CB-72150FC29B7B}" type="datetime1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SEND Ranges West Northants - Pilot September 2022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88C1304B-7663-4089-ACE5-34B44F0726A6}" type="datetime1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SEND Ranges West Northants - Pilot September 2022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D2414322-337B-4AD0-8C6B-67EAC9F35112}" type="datetime1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SEND Ranges West Northants - Pilot September 2022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B7F27F72-7F69-4DD7-808E-16D89EE21CE6}" type="datetime1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SEND Ranges West Northants - Pilot September 2022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377BFD0D-D639-4AFD-A996-9CADE8F2241D}" type="datetime1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SEND Ranges West Northants - Pilot September 2022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6BD14EEA-2D46-46DC-9695-6D20CA1B2CA4}" type="datetime1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SEND Ranges West Northants - Pilot September 2022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05503A0F-6E15-45DD-8066-D4464FA962AE}" type="datetime1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SEND Ranges West Northants - Pilot September 2022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0E7FE05D-B5AA-47C8-96C9-FEB9E9707030}" type="datetime1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SEND Ranges West Northants - Pilot September 2022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DA48-8EAF-473C-A920-19F79688F6C1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SEND Ranges West Northants - Pilot September 2022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AAC7B25E-BB3A-4CF5-ABD6-4FAAF664325E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SEND Ranges West Northants - Pilot September 2022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65F04234-B19D-4A0F-AB76-C6C3B1EEAD43}" type="datetime1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SEND Ranges West Northants - Pilot September 2022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>
            <a:noAutofit/>
          </a:bodyPr>
          <a:lstStyle/>
          <a:p>
            <a:r>
              <a:rPr lang="en-US" dirty="0"/>
              <a:t>Team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20E2F9D7-78C5-4835-A42E-E173C46E7AB6}" type="datetime1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SEND Ranges West Northants - Pilot September 2022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BA9D4FBF-4FD3-41FA-A798-4B7F616FB8E6}" type="datetime1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SEND Ranges West Northants - Pilot September 2022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fld id="{A4A80122-61AF-4D9D-B83F-DA67797BC36D}" type="datetime1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GB"/>
              <a:t>SEND Ranges West Northants - Pilot September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teshead-localoffer.org/send-threshold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2169" y="2738948"/>
            <a:ext cx="9382812" cy="2775731"/>
          </a:xfrm>
        </p:spPr>
        <p:txBody>
          <a:bodyPr anchor="b" anchorCtr="0">
            <a:normAutofit fontScale="90000"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The SEND Thresholds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Meeting with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Emmaville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Parents 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October 2024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C7E0D7-CAB4-448A-B675-F7CA6F66BC8A}"/>
              </a:ext>
            </a:extLst>
          </p:cNvPr>
          <p:cNvSpPr/>
          <p:nvPr/>
        </p:nvSpPr>
        <p:spPr>
          <a:xfrm>
            <a:off x="10844981" y="5161935"/>
            <a:ext cx="1111045" cy="140601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C:\Users\user\Desktop\Emmaville logo\Letterhead.jpg">
            <a:extLst>
              <a:ext uri="{FF2B5EF4-FFF2-40B4-BE49-F238E27FC236}">
                <a16:creationId xmlns:a16="http://schemas.microsoft.com/office/drawing/2014/main" id="{A4B016C9-5AE9-4A18-AAF6-20C76CBDC41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96" b="31748"/>
          <a:stretch/>
        </p:blipFill>
        <p:spPr bwMode="auto">
          <a:xfrm>
            <a:off x="1462170" y="262281"/>
            <a:ext cx="1888076" cy="1783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user\Desktop\Emmaville logo\Letterhead.jpg">
            <a:extLst>
              <a:ext uri="{FF2B5EF4-FFF2-40B4-BE49-F238E27FC236}">
                <a16:creationId xmlns:a16="http://schemas.microsoft.com/office/drawing/2014/main" id="{0201D6F1-2394-4ABE-A3A7-B29AF222B16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3" t="7674" r="844" b="59356"/>
          <a:stretch/>
        </p:blipFill>
        <p:spPr bwMode="auto">
          <a:xfrm>
            <a:off x="3350245" y="262281"/>
            <a:ext cx="7188921" cy="1783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E816A-D1FF-F3EA-D79F-8399C94F9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4E6674-A511-4036-8DE8-2579FFC7D754}"/>
              </a:ext>
            </a:extLst>
          </p:cNvPr>
          <p:cNvSpPr txBox="1"/>
          <p:nvPr/>
        </p:nvSpPr>
        <p:spPr>
          <a:xfrm>
            <a:off x="330642" y="0"/>
            <a:ext cx="11530716" cy="686341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Key aims and benefits…</a:t>
            </a:r>
          </a:p>
          <a:p>
            <a:pPr marL="2693988" indent="895350"/>
            <a:endParaRPr lang="en-US" sz="2800" dirty="0"/>
          </a:p>
          <a:p>
            <a:pPr marL="722313" indent="-457200">
              <a:buFontTx/>
              <a:buChar char="-"/>
            </a:pPr>
            <a:r>
              <a:rPr lang="en-US" sz="2800" dirty="0"/>
              <a:t>Improved understanding of a given child’s needs, by breaking down possible presentations across the four areas of needs</a:t>
            </a:r>
          </a:p>
          <a:p>
            <a:pPr marL="265113"/>
            <a:endParaRPr lang="en-US" sz="2800" dirty="0"/>
          </a:p>
          <a:p>
            <a:pPr marL="722313" indent="-457200">
              <a:buFontTx/>
              <a:buChar char="-"/>
            </a:pPr>
            <a:r>
              <a:rPr lang="en-US" sz="2800" dirty="0"/>
              <a:t>Improved understanding of what sort of provision might be appropriate based on presenting behaviours and needs</a:t>
            </a:r>
          </a:p>
          <a:p>
            <a:pPr marL="265113"/>
            <a:endParaRPr lang="en-US" sz="2800" dirty="0"/>
          </a:p>
          <a:p>
            <a:pPr marL="722313" indent="-457200">
              <a:buFontTx/>
              <a:buChar char="-"/>
            </a:pPr>
            <a:r>
              <a:rPr lang="en-US" sz="2800" dirty="0"/>
              <a:t>Consistency of judgement and provision across all services</a:t>
            </a:r>
          </a:p>
          <a:p>
            <a:pPr marL="722313" indent="-457200">
              <a:buFontTx/>
              <a:buChar char="-"/>
            </a:pPr>
            <a:endParaRPr lang="en-US" sz="2800" dirty="0"/>
          </a:p>
          <a:p>
            <a:pPr marL="722313" indent="-457200">
              <a:buFontTx/>
              <a:buChar char="-"/>
            </a:pPr>
            <a:r>
              <a:rPr lang="en-US" sz="2800" dirty="0"/>
              <a:t>Full and ongoing involvement of the young person and their family/</a:t>
            </a:r>
            <a:r>
              <a:rPr lang="en-US" sz="2800" dirty="0" err="1"/>
              <a:t>carers</a:t>
            </a:r>
            <a:r>
              <a:rPr lang="en-US" sz="2800" dirty="0"/>
              <a:t> in the identification and provision of support.  Parent and child voice is paramount – parents know their children best.</a:t>
            </a:r>
          </a:p>
          <a:p>
            <a:pPr marL="722313" indent="-457200">
              <a:buFontTx/>
              <a:buChar char="-"/>
            </a:pPr>
            <a:endParaRPr lang="en-US" sz="2800" dirty="0"/>
          </a:p>
          <a:p>
            <a:pPr marL="722313" indent="-457200">
              <a:buFontTx/>
              <a:buChar char="-"/>
            </a:pPr>
            <a:r>
              <a:rPr lang="en-US" sz="2800" dirty="0"/>
              <a:t>Improved transitions between academic phases, 0 to 25!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0831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FD78A-45D8-2F1F-7A72-6CDA90113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9385D0-069B-CF36-4856-AA1A98B82360}"/>
              </a:ext>
            </a:extLst>
          </p:cNvPr>
          <p:cNvSpPr txBox="1"/>
          <p:nvPr/>
        </p:nvSpPr>
        <p:spPr>
          <a:xfrm>
            <a:off x="3048000" y="324571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effectLst/>
              </a:rPr>
              <a:t> 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4FA8A6-E980-0F29-DFA4-E7E669879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326" y="1341534"/>
            <a:ext cx="9521072" cy="53195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581547-D946-4C7D-B64A-6ED58671FD54}"/>
              </a:ext>
            </a:extLst>
          </p:cNvPr>
          <p:cNvSpPr txBox="1"/>
          <p:nvPr/>
        </p:nvSpPr>
        <p:spPr>
          <a:xfrm>
            <a:off x="463428" y="79650"/>
            <a:ext cx="11527466" cy="126188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Supports and enhances the Graduated Approach to supporting SEND</a:t>
            </a:r>
          </a:p>
          <a:p>
            <a:pPr algn="ctr"/>
            <a:r>
              <a:rPr lang="en-US" sz="2800" dirty="0"/>
              <a:t>This is our normal Support Plan practice at </a:t>
            </a:r>
            <a:r>
              <a:rPr lang="en-US" sz="2800" dirty="0" err="1"/>
              <a:t>Emmaville</a:t>
            </a:r>
            <a:r>
              <a:rPr lang="en-US" sz="2800" dirty="0"/>
              <a:t> which we do termly,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728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E816A-D1FF-F3EA-D79F-8399C94F9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7B7BA858-9877-4A5D-8A9F-B1AEB63C2A76}"/>
              </a:ext>
            </a:extLst>
          </p:cNvPr>
          <p:cNvSpPr txBox="1">
            <a:spLocks/>
          </p:cNvSpPr>
          <p:nvPr/>
        </p:nvSpPr>
        <p:spPr>
          <a:xfrm>
            <a:off x="2367468" y="2886864"/>
            <a:ext cx="7457064" cy="1114865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vert="horz" wrap="square" lIns="0" tIns="0" rIns="0" bIns="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sz="5400" dirty="0">
                <a:latin typeface="+mn-lt"/>
              </a:rPr>
              <a:t>How they work…</a:t>
            </a:r>
          </a:p>
        </p:txBody>
      </p:sp>
    </p:spTree>
    <p:extLst>
      <p:ext uri="{BB962C8B-B14F-4D97-AF65-F5344CB8AC3E}">
        <p14:creationId xmlns:p14="http://schemas.microsoft.com/office/powerpoint/2010/main" val="2891443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E816A-D1FF-F3EA-D79F-8399C94F9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FAE4C5-377B-4E4D-BFAE-6E501CC12F6E}"/>
              </a:ext>
            </a:extLst>
          </p:cNvPr>
          <p:cNvSpPr txBox="1"/>
          <p:nvPr/>
        </p:nvSpPr>
        <p:spPr>
          <a:xfrm>
            <a:off x="1241387" y="816075"/>
            <a:ext cx="9709226" cy="507831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Four Areas of Need:</a:t>
            </a:r>
          </a:p>
          <a:p>
            <a:endParaRPr lang="en-US" sz="2800" dirty="0"/>
          </a:p>
          <a:p>
            <a:pPr marL="895350"/>
            <a:r>
              <a:rPr lang="en-US" sz="2800" dirty="0"/>
              <a:t>Cognition and Learning</a:t>
            </a:r>
          </a:p>
          <a:p>
            <a:pPr marL="895350"/>
            <a:endParaRPr lang="en-US" sz="2800" dirty="0"/>
          </a:p>
          <a:p>
            <a:pPr marL="895350"/>
            <a:r>
              <a:rPr lang="en-US" sz="2800" dirty="0"/>
              <a:t>Communication and Interaction – Social Communication &amp; Speech, Language, Communication Needs (including ASC)</a:t>
            </a:r>
          </a:p>
          <a:p>
            <a:pPr marL="895350"/>
            <a:endParaRPr lang="en-US" sz="2800" dirty="0"/>
          </a:p>
          <a:p>
            <a:pPr marL="895350"/>
            <a:r>
              <a:rPr lang="en-US" sz="2800" dirty="0"/>
              <a:t>Social, Emotional and Mental Health (SEMH)</a:t>
            </a:r>
          </a:p>
          <a:p>
            <a:pPr marL="895350"/>
            <a:endParaRPr lang="en-US" sz="2800" dirty="0"/>
          </a:p>
          <a:p>
            <a:pPr marL="895350"/>
            <a:r>
              <a:rPr lang="en-US" sz="2800" dirty="0"/>
              <a:t>Physical / Medical</a:t>
            </a:r>
            <a:endParaRPr lang="en-GB" sz="28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6015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E816A-D1FF-F3EA-D79F-8399C94F9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6A1084-558B-4EAC-B409-3E9B3E3003F0}"/>
              </a:ext>
            </a:extLst>
          </p:cNvPr>
          <p:cNvSpPr txBox="1"/>
          <p:nvPr/>
        </p:nvSpPr>
        <p:spPr>
          <a:xfrm>
            <a:off x="0" y="58846"/>
            <a:ext cx="12192000" cy="618630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u="sng" dirty="0"/>
              <a:t>How we identify a level of need …</a:t>
            </a:r>
          </a:p>
          <a:p>
            <a:endParaRPr lang="en-US" sz="2200" dirty="0"/>
          </a:p>
          <a:p>
            <a:pPr marL="1071563" indent="-354013"/>
            <a:r>
              <a:rPr lang="en-US" sz="2200" dirty="0"/>
              <a:t>1. Teachers to discuss needs of the child with </a:t>
            </a:r>
            <a:r>
              <a:rPr lang="en-US" sz="2200" dirty="0" err="1"/>
              <a:t>SENDCo</a:t>
            </a:r>
            <a:r>
              <a:rPr lang="en-US" sz="2200" dirty="0"/>
              <a:t> and talk to parents</a:t>
            </a:r>
          </a:p>
          <a:p>
            <a:pPr marL="1071563" indent="-354013">
              <a:buFontTx/>
              <a:buChar char="-"/>
            </a:pPr>
            <a:endParaRPr lang="en-US" sz="2200" dirty="0"/>
          </a:p>
          <a:p>
            <a:pPr marL="1071563" indent="-354013">
              <a:buAutoNum type="arabicPeriod" startAt="2"/>
            </a:pPr>
            <a:r>
              <a:rPr lang="en-US" sz="2200" dirty="0"/>
              <a:t>Identify ‘Primary Area of Need’ </a:t>
            </a:r>
          </a:p>
          <a:p>
            <a:pPr marL="1071563" indent="-354013">
              <a:buAutoNum type="arabicPeriod" startAt="2"/>
            </a:pPr>
            <a:endParaRPr lang="en-US" sz="2200" dirty="0"/>
          </a:p>
          <a:p>
            <a:pPr marL="1071563" indent="-354013">
              <a:buAutoNum type="arabicPeriod" startAt="2"/>
            </a:pPr>
            <a:r>
              <a:rPr lang="en-US" sz="2200" dirty="0"/>
              <a:t>Go to Overview, then identified Threshold, then Preparation for Adulthood (</a:t>
            </a:r>
            <a:r>
              <a:rPr lang="en-US" sz="2200" dirty="0" err="1"/>
              <a:t>PfA</a:t>
            </a:r>
            <a:r>
              <a:rPr lang="en-US" sz="2200" dirty="0"/>
              <a:t>)</a:t>
            </a:r>
          </a:p>
          <a:p>
            <a:pPr marL="1071563" indent="-354013">
              <a:buAutoNum type="arabicPeriod" startAt="2"/>
            </a:pPr>
            <a:endParaRPr lang="en-US" sz="2200" dirty="0"/>
          </a:p>
          <a:p>
            <a:pPr marL="1071563" indent="-354013">
              <a:buFontTx/>
              <a:buAutoNum type="arabicPeriod" startAt="2"/>
            </a:pPr>
            <a:r>
              <a:rPr lang="en-US" sz="2200" dirty="0"/>
              <a:t>Ask…What are we doing / could we be doing?</a:t>
            </a:r>
          </a:p>
          <a:p>
            <a:pPr marL="1071563" indent="-354013">
              <a:buAutoNum type="arabicPeriod" startAt="2"/>
            </a:pPr>
            <a:endParaRPr lang="en-US" sz="2200" dirty="0"/>
          </a:p>
          <a:p>
            <a:pPr marL="1071563" indent="-354013">
              <a:buAutoNum type="arabicPeriod" startAt="2"/>
            </a:pPr>
            <a:r>
              <a:rPr lang="en-US" sz="2200" dirty="0"/>
              <a:t>Repeat for other areas of need</a:t>
            </a:r>
          </a:p>
          <a:p>
            <a:pPr marL="1071563" indent="-354013">
              <a:buAutoNum type="arabicPeriod" startAt="2"/>
            </a:pPr>
            <a:endParaRPr lang="en-US" sz="2200" dirty="0"/>
          </a:p>
          <a:p>
            <a:pPr marL="1071563" indent="-354013">
              <a:buAutoNum type="arabicPeriod" startAt="2"/>
            </a:pPr>
            <a:r>
              <a:rPr lang="en-US" sz="2200" dirty="0"/>
              <a:t>What’s the ‘profile’?</a:t>
            </a:r>
          </a:p>
          <a:p>
            <a:pPr marL="1071563" indent="-354013">
              <a:buAutoNum type="arabicPeriod" startAt="2"/>
            </a:pPr>
            <a:endParaRPr lang="en-US" sz="2200" dirty="0"/>
          </a:p>
          <a:p>
            <a:pPr marL="1071563" indent="-354013">
              <a:buAutoNum type="arabicPeriod" startAt="2"/>
            </a:pPr>
            <a:r>
              <a:rPr lang="en-US" sz="2200" dirty="0"/>
              <a:t>Update Support Plan</a:t>
            </a:r>
          </a:p>
          <a:p>
            <a:pPr marL="1071563" indent="-354013">
              <a:buAutoNum type="arabicPeriod" startAt="2"/>
            </a:pPr>
            <a:endParaRPr lang="en-US" sz="2200" dirty="0"/>
          </a:p>
          <a:p>
            <a:pPr marL="1071563" indent="-354013">
              <a:buAutoNum type="arabicPeriod" startAt="2"/>
            </a:pPr>
            <a:r>
              <a:rPr lang="en-US" sz="2200" dirty="0"/>
              <a:t> Share support plan with parents and request their views and any additional relevant information. </a:t>
            </a:r>
          </a:p>
        </p:txBody>
      </p:sp>
    </p:spTree>
    <p:extLst>
      <p:ext uri="{BB962C8B-B14F-4D97-AF65-F5344CB8AC3E}">
        <p14:creationId xmlns:p14="http://schemas.microsoft.com/office/powerpoint/2010/main" val="2443405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0434FA-8417-4A5A-8815-C0193F380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329" y="0"/>
            <a:ext cx="10115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6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54C381-8DB4-4C48-B5A7-08BAD5553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38" y="0"/>
            <a:ext cx="10059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35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C6520F-0B43-4BED-A774-BD20472E2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492" y="0"/>
            <a:ext cx="10139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96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A911ED-52B5-45AC-B2E8-A43E5E6D9B54}"/>
              </a:ext>
            </a:extLst>
          </p:cNvPr>
          <p:cNvSpPr txBox="1"/>
          <p:nvPr/>
        </p:nvSpPr>
        <p:spPr>
          <a:xfrm>
            <a:off x="5353649" y="-72915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Page 116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0C1552-008E-4B5E-A1E7-4E7F6B827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69" y="0"/>
            <a:ext cx="10150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43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A73247-8054-441E-8719-C5C0AA724234}"/>
              </a:ext>
            </a:extLst>
          </p:cNvPr>
          <p:cNvSpPr txBox="1"/>
          <p:nvPr/>
        </p:nvSpPr>
        <p:spPr>
          <a:xfrm>
            <a:off x="1657216" y="920621"/>
            <a:ext cx="9198077" cy="378565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en-US" sz="4800" dirty="0"/>
          </a:p>
          <a:p>
            <a:pPr algn="ctr"/>
            <a:r>
              <a:rPr lang="en-US" sz="4800" dirty="0"/>
              <a:t>After we have considered the child’s principle area of need, we now need to consider their needs in terms of  </a:t>
            </a:r>
            <a:r>
              <a:rPr lang="en-US" sz="4800" dirty="0" err="1"/>
              <a:t>PfA</a:t>
            </a:r>
            <a:r>
              <a:rPr lang="en-US" sz="4800" dirty="0"/>
              <a:t> (Preparing for Adulthood)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5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F4A230-3CA1-47A6-844B-7AFB842D2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3A0F-6E15-45DD-8066-D4464FA962AE}" type="datetime1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E8C451-B8C5-40AF-B2D3-A4EFAD016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SEND Ranges West Northants - Pilot September 2022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8FAF7B-7472-4328-84B4-293D3432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id="{EE1F4767-49B9-4C0F-B13C-F745E31C9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057275"/>
            <a:ext cx="99822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64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080289-7129-4709-8B8C-ACB3D696A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0"/>
            <a:ext cx="10058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8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A73247-8054-441E-8719-C5C0AA724234}"/>
              </a:ext>
            </a:extLst>
          </p:cNvPr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We would now check the other areas of need to enable us to get a holistic picture of your child.  </a:t>
            </a:r>
          </a:p>
          <a:p>
            <a:endParaRPr lang="en-US" sz="3600" dirty="0"/>
          </a:p>
          <a:p>
            <a:r>
              <a:rPr lang="en-US" sz="3600" dirty="0"/>
              <a:t>This, alongside your views and your child’s views, will enable us to write a comprehensive support plan which will reflect your child’s needs and how they can be supported both at home and at school.</a:t>
            </a:r>
          </a:p>
          <a:p>
            <a:endParaRPr lang="en-US" sz="3600" dirty="0"/>
          </a:p>
          <a:p>
            <a:r>
              <a:rPr lang="en-US" sz="3600" dirty="0"/>
              <a:t>The support plans are reviewed termly and, if necessary, other professionals are consulted for additional assessment, advice and strategies to help us best support your child.</a:t>
            </a:r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90037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B70266-6515-4943-A170-B7BBA3472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FD0D-D639-4AFD-A996-9CADE8F2241D}" type="datetime1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F8F0-5664-4136-8A43-CE1D588C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SEND Ranges West Northants - Pilot September 2022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5BC74-4EF7-43D6-9994-6F2EBBB0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38B10C-66D8-4CD0-BD98-441E7C58D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284867"/>
            <a:ext cx="10315575" cy="64579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465544-349E-463B-BA0E-7DF881B328E0}"/>
              </a:ext>
            </a:extLst>
          </p:cNvPr>
          <p:cNvSpPr/>
          <p:nvPr/>
        </p:nvSpPr>
        <p:spPr>
          <a:xfrm>
            <a:off x="2516957" y="1508289"/>
            <a:ext cx="1791092" cy="358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880998-0CD6-469F-B4A2-24D1CADF8784}"/>
              </a:ext>
            </a:extLst>
          </p:cNvPr>
          <p:cNvSpPr/>
          <p:nvPr/>
        </p:nvSpPr>
        <p:spPr>
          <a:xfrm>
            <a:off x="2516957" y="2017336"/>
            <a:ext cx="842193" cy="235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B977CE-2BB0-4392-BC3B-10C78900F2CB}"/>
              </a:ext>
            </a:extLst>
          </p:cNvPr>
          <p:cNvSpPr/>
          <p:nvPr/>
        </p:nvSpPr>
        <p:spPr>
          <a:xfrm>
            <a:off x="7362334" y="1517715"/>
            <a:ext cx="1414021" cy="15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82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A1E60-8774-459B-A85A-23C3F348E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FD0D-D639-4AFD-A996-9CADE8F2241D}" type="datetime1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D9E5B-72C9-4CCA-A764-C2949452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SEND Ranges West Northants - Pilot September 2022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13E42-8662-4081-845B-20F580677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9F37B1-1D76-428C-9B28-14A730D84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33337"/>
            <a:ext cx="1015365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35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61BB68-F14D-2AA8-155E-E2EB0783C7F9}"/>
              </a:ext>
            </a:extLst>
          </p:cNvPr>
          <p:cNvSpPr txBox="1"/>
          <p:nvPr/>
        </p:nvSpPr>
        <p:spPr>
          <a:xfrm>
            <a:off x="271832" y="1204828"/>
            <a:ext cx="11510683" cy="539314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415925" marR="78740" indent="-3429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FontTx/>
              <a:buChar char="-"/>
            </a:pPr>
            <a:r>
              <a:rPr lang="en-US" sz="2800" dirty="0">
                <a:effectLst/>
                <a:ea typeface="Tahoma" panose="020B0604030504040204" pitchFamily="34" charset="0"/>
              </a:rPr>
              <a:t>Works in exactly the same way.</a:t>
            </a:r>
          </a:p>
          <a:p>
            <a:pPr marL="415925" marR="78740" indent="-3429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FontTx/>
              <a:buChar char="-"/>
            </a:pPr>
            <a:endParaRPr lang="en-US" sz="2800" dirty="0">
              <a:ea typeface="Tahoma" panose="020B0604030504040204" pitchFamily="34" charset="0"/>
            </a:endParaRPr>
          </a:p>
          <a:p>
            <a:pPr marL="415925" marR="78740" indent="-3429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FontTx/>
              <a:buChar char="-"/>
            </a:pPr>
            <a:r>
              <a:rPr lang="en-US" sz="2800" dirty="0">
                <a:effectLst/>
                <a:ea typeface="Tahoma" panose="020B0604030504040204" pitchFamily="34" charset="0"/>
              </a:rPr>
              <a:t>View it as a ‘0-5 years old’ document.</a:t>
            </a:r>
          </a:p>
          <a:p>
            <a:pPr marL="415925" marR="78740" indent="-3429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FontTx/>
              <a:buChar char="-"/>
            </a:pPr>
            <a:endParaRPr lang="en-US" sz="2800" dirty="0">
              <a:effectLst/>
              <a:ea typeface="Tahoma" panose="020B0604030504040204" pitchFamily="34" charset="0"/>
            </a:endParaRPr>
          </a:p>
          <a:p>
            <a:pPr marL="415925" marR="78740" indent="-3429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FontTx/>
              <a:buChar char="-"/>
            </a:pPr>
            <a:r>
              <a:rPr lang="en-US" sz="2800" dirty="0">
                <a:effectLst/>
                <a:ea typeface="Tahoma" panose="020B0604030504040204" pitchFamily="34" charset="0"/>
              </a:rPr>
              <a:t>Could be used for children in KS1 if they are still working within EYs framework but alongside the ‘Primary and Secondary’ version.</a:t>
            </a:r>
          </a:p>
          <a:p>
            <a:pPr marL="73025" marR="7874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endParaRPr lang="en-US" sz="2800" dirty="0">
              <a:ea typeface="Tahoma" panose="020B0604030504040204" pitchFamily="34" charset="0"/>
            </a:endParaRPr>
          </a:p>
          <a:p>
            <a:pPr marL="415925" marR="78740" indent="-3429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FontTx/>
              <a:buChar char="-"/>
            </a:pPr>
            <a:r>
              <a:rPr lang="en-US" sz="2800" dirty="0">
                <a:effectLst/>
                <a:ea typeface="Tahoma" panose="020B0604030504040204" pitchFamily="34" charset="0"/>
              </a:rPr>
              <a:t>Children with Speech and Language needs in Nursery / early Reception are not a major concern as this is often developmental – there’s not a lot mentioned in Thresholds 1 and 2</a:t>
            </a:r>
          </a:p>
          <a:p>
            <a:pPr marL="415925" marR="78740" indent="-3429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FontTx/>
              <a:buChar char="-"/>
            </a:pPr>
            <a:endParaRPr lang="en-US" sz="2800" dirty="0">
              <a:ea typeface="Tahoma" panose="020B0604030504040204" pitchFamily="34" charset="0"/>
            </a:endParaRPr>
          </a:p>
          <a:p>
            <a:pPr marL="415925" marR="78740" indent="-3429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FontTx/>
              <a:buChar char="-"/>
            </a:pPr>
            <a:r>
              <a:rPr lang="en-US" sz="2800" dirty="0">
                <a:effectLst/>
                <a:ea typeface="Tahoma" panose="020B0604030504040204" pitchFamily="34" charset="0"/>
              </a:rPr>
              <a:t>Communication and Interaction is not split as in Primary/Secondary doc</a:t>
            </a:r>
            <a:endParaRPr lang="en-GB" sz="2800" dirty="0">
              <a:effectLst/>
              <a:ea typeface="Tahoma" panose="020B0604030504040204" pitchFamily="34" charset="0"/>
            </a:endParaRPr>
          </a:p>
        </p:txBody>
      </p:sp>
      <p:sp>
        <p:nvSpPr>
          <p:cNvPr id="5" name="Title 14">
            <a:extLst>
              <a:ext uri="{FF2B5EF4-FFF2-40B4-BE49-F238E27FC236}">
                <a16:creationId xmlns:a16="http://schemas.microsoft.com/office/drawing/2014/main" id="{762E1F83-F5CC-49E3-A9BD-A48A1A643B34}"/>
              </a:ext>
            </a:extLst>
          </p:cNvPr>
          <p:cNvSpPr txBox="1">
            <a:spLocks/>
          </p:cNvSpPr>
          <p:nvPr/>
        </p:nvSpPr>
        <p:spPr>
          <a:xfrm>
            <a:off x="3219011" y="170022"/>
            <a:ext cx="5753978" cy="823036"/>
          </a:xfrm>
          <a:prstGeom prst="rect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txBody>
          <a:bodyPr vert="horz" wrap="square" lIns="0" tIns="0" rIns="0" bIns="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sz="4000" dirty="0">
                <a:latin typeface="+mn-lt"/>
              </a:rPr>
              <a:t>Early Years / 0-5…</a:t>
            </a:r>
          </a:p>
        </p:txBody>
      </p:sp>
    </p:spTree>
    <p:extLst>
      <p:ext uri="{BB962C8B-B14F-4D97-AF65-F5344CB8AC3E}">
        <p14:creationId xmlns:p14="http://schemas.microsoft.com/office/powerpoint/2010/main" val="3636050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3E3905-C68B-4855-B5B1-B288B6E2EC67}"/>
              </a:ext>
            </a:extLst>
          </p:cNvPr>
          <p:cNvSpPr txBox="1"/>
          <p:nvPr/>
        </p:nvSpPr>
        <p:spPr>
          <a:xfrm>
            <a:off x="5353649" y="24028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Page 53</a:t>
            </a: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880A76-46CD-4163-9D3D-993BE42D7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984" y="0"/>
            <a:ext cx="10262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37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3E3905-C68B-4855-B5B1-B288B6E2EC67}"/>
              </a:ext>
            </a:extLst>
          </p:cNvPr>
          <p:cNvSpPr txBox="1"/>
          <p:nvPr/>
        </p:nvSpPr>
        <p:spPr>
          <a:xfrm>
            <a:off x="5353649" y="24028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Page 53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BCEF1-8538-4AAD-B92C-D939B68B5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12" y="0"/>
            <a:ext cx="10041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82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3E3905-C68B-4855-B5B1-B288B6E2EC67}"/>
              </a:ext>
            </a:extLst>
          </p:cNvPr>
          <p:cNvSpPr txBox="1"/>
          <p:nvPr/>
        </p:nvSpPr>
        <p:spPr>
          <a:xfrm>
            <a:off x="5353649" y="24028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Page 53</a:t>
            </a:r>
            <a:endParaRPr lang="en-GB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5500A3-BCB8-4456-B020-D192724A1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960" y="0"/>
            <a:ext cx="10070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63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3E3905-C68B-4855-B5B1-B288B6E2EC67}"/>
              </a:ext>
            </a:extLst>
          </p:cNvPr>
          <p:cNvSpPr txBox="1"/>
          <p:nvPr/>
        </p:nvSpPr>
        <p:spPr>
          <a:xfrm>
            <a:off x="5353649" y="24028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Page 53</a:t>
            </a: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AEEF06-8C23-4D71-87C8-C791C05EB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76" y="0"/>
            <a:ext cx="9982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79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8C81A3-70E6-41AF-B617-E665DA37A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FD0D-D639-4AFD-A996-9CADE8F2241D}" type="datetime1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4F4AE4-1F43-4A12-B930-98F0B17C0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SEND Ranges West Northants - Pilot September 2022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03784-D333-4DC2-82E2-CE44598FF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E1D50D-AD89-433A-AD98-27717787D777}"/>
              </a:ext>
            </a:extLst>
          </p:cNvPr>
          <p:cNvSpPr txBox="1"/>
          <p:nvPr/>
        </p:nvSpPr>
        <p:spPr>
          <a:xfrm>
            <a:off x="1178351" y="772998"/>
            <a:ext cx="9511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full thresholds document can be accessed via the Gateshead Local offer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https://gateshead-localoffer.org/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073A86-E931-41C3-A4A9-613CD1F353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7" t="18144" r="10386" b="5115"/>
          <a:stretch/>
        </p:blipFill>
        <p:spPr>
          <a:xfrm>
            <a:off x="1722127" y="2015543"/>
            <a:ext cx="8424091" cy="444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80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E816A-D1FF-F3EA-D79F-8399C94F9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4E6674-A511-4036-8DE8-2579FFC7D754}"/>
              </a:ext>
            </a:extLst>
          </p:cNvPr>
          <p:cNvSpPr txBox="1"/>
          <p:nvPr/>
        </p:nvSpPr>
        <p:spPr>
          <a:xfrm>
            <a:off x="239636" y="196900"/>
            <a:ext cx="11706557" cy="63094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Key terms:</a:t>
            </a:r>
          </a:p>
          <a:p>
            <a:pPr marL="2693988" indent="895350"/>
            <a:endParaRPr lang="en-US" dirty="0"/>
          </a:p>
          <a:p>
            <a:pPr marL="722313" indent="-457200">
              <a:buFontTx/>
              <a:buChar char="-"/>
            </a:pPr>
            <a:r>
              <a:rPr lang="en-US" sz="2500" dirty="0"/>
              <a:t>The ‘</a:t>
            </a:r>
            <a:r>
              <a:rPr lang="en-US" sz="2500" dirty="0">
                <a:solidFill>
                  <a:srgbClr val="FFFF00"/>
                </a:solidFill>
              </a:rPr>
              <a:t>four areas of need</a:t>
            </a:r>
            <a:r>
              <a:rPr lang="en-US" sz="2500" dirty="0"/>
              <a:t>’:</a:t>
            </a:r>
          </a:p>
          <a:p>
            <a:pPr marL="2093913" lvl="3" indent="-457200">
              <a:buFontTx/>
              <a:buChar char="-"/>
            </a:pPr>
            <a:r>
              <a:rPr lang="en-US" sz="2500" dirty="0"/>
              <a:t>Cognition and Learning</a:t>
            </a:r>
          </a:p>
          <a:p>
            <a:pPr marL="2093913" lvl="3" indent="-457200">
              <a:buFontTx/>
              <a:buChar char="-"/>
            </a:pPr>
            <a:r>
              <a:rPr lang="en-US" sz="2500" dirty="0"/>
              <a:t>Communication and Interaction (covering Social Communication &amp; Speech, Language, Communication Needs)</a:t>
            </a:r>
          </a:p>
          <a:p>
            <a:pPr marL="2093913" lvl="3" indent="-457200">
              <a:buFontTx/>
              <a:buChar char="-"/>
            </a:pPr>
            <a:r>
              <a:rPr lang="en-US" sz="2500" dirty="0"/>
              <a:t>Social, Emotional and Mental Health (SEMH)</a:t>
            </a:r>
          </a:p>
          <a:p>
            <a:pPr marL="2093913" lvl="3" indent="-457200">
              <a:buFontTx/>
              <a:buChar char="-"/>
            </a:pPr>
            <a:r>
              <a:rPr lang="en-US" sz="2500" dirty="0"/>
              <a:t>Sensory / Physical / Medical</a:t>
            </a:r>
          </a:p>
          <a:p>
            <a:pPr marL="2093913" lvl="3" indent="-457200">
              <a:buFontTx/>
              <a:buChar char="-"/>
            </a:pPr>
            <a:endParaRPr lang="en-US" sz="2500" dirty="0"/>
          </a:p>
          <a:p>
            <a:pPr marL="717550" indent="-452438">
              <a:buFontTx/>
              <a:buChar char="-"/>
            </a:pPr>
            <a:r>
              <a:rPr lang="en-US" sz="2500" dirty="0"/>
              <a:t>‘</a:t>
            </a:r>
            <a:r>
              <a:rPr lang="en-US" sz="2500" dirty="0">
                <a:solidFill>
                  <a:srgbClr val="FFFF00"/>
                </a:solidFill>
              </a:rPr>
              <a:t>Services</a:t>
            </a:r>
            <a:r>
              <a:rPr lang="en-US" sz="2500" dirty="0"/>
              <a:t>’ – includes Education, Health (mental and physical), Social Care, Speech &amp; Language, OT</a:t>
            </a:r>
          </a:p>
          <a:p>
            <a:pPr marL="717550" indent="-452438">
              <a:buFontTx/>
              <a:buChar char="-"/>
            </a:pPr>
            <a:endParaRPr lang="en-US" sz="2500" dirty="0"/>
          </a:p>
          <a:p>
            <a:pPr marL="717550" indent="-452438">
              <a:buFontTx/>
              <a:buChar char="-"/>
            </a:pPr>
            <a:r>
              <a:rPr lang="en-US" sz="2500" dirty="0">
                <a:ea typeface="Tahoma" panose="020B0604030504040204" pitchFamily="34" charset="0"/>
              </a:rPr>
              <a:t>‘</a:t>
            </a:r>
            <a:r>
              <a:rPr lang="en-US" sz="2500" dirty="0">
                <a:solidFill>
                  <a:srgbClr val="FFFF00"/>
                </a:solidFill>
                <a:ea typeface="Tahoma" panose="020B0604030504040204" pitchFamily="34" charset="0"/>
              </a:rPr>
              <a:t>Quality First Teaching</a:t>
            </a:r>
            <a:r>
              <a:rPr lang="en-US" sz="2500" dirty="0">
                <a:ea typeface="Tahoma" panose="020B0604030504040204" pitchFamily="34" charset="0"/>
              </a:rPr>
              <a:t>’ (QFT) – good, everyday classroom teaching, in every lesson</a:t>
            </a:r>
          </a:p>
          <a:p>
            <a:pPr marL="717550" indent="-452438">
              <a:buFontTx/>
              <a:buChar char="-"/>
            </a:pPr>
            <a:endParaRPr lang="en-US" sz="2500" dirty="0">
              <a:ea typeface="Tahoma" panose="020B0604030504040204" pitchFamily="34" charset="0"/>
            </a:endParaRPr>
          </a:p>
          <a:p>
            <a:pPr marL="717550" indent="-452438">
              <a:buFontTx/>
              <a:buChar char="-"/>
            </a:pPr>
            <a:r>
              <a:rPr lang="en-US" sz="2500" dirty="0">
                <a:ea typeface="Tahoma" panose="020B0604030504040204" pitchFamily="34" charset="0"/>
              </a:rPr>
              <a:t>‘</a:t>
            </a:r>
            <a:r>
              <a:rPr lang="en-US" sz="2500" dirty="0">
                <a:solidFill>
                  <a:srgbClr val="FFFF00"/>
                </a:solidFill>
                <a:ea typeface="Tahoma" panose="020B0604030504040204" pitchFamily="34" charset="0"/>
              </a:rPr>
              <a:t>Provision</a:t>
            </a:r>
            <a:r>
              <a:rPr lang="en-US" sz="2500" dirty="0">
                <a:ea typeface="Tahoma" panose="020B0604030504040204" pitchFamily="34" charset="0"/>
              </a:rPr>
              <a:t>’ – what we offer a child, not the setting (</a:t>
            </a:r>
            <a:r>
              <a:rPr lang="en-US" sz="2500" dirty="0" err="1">
                <a:ea typeface="Tahoma" panose="020B0604030504040204" pitchFamily="34" charset="0"/>
              </a:rPr>
              <a:t>eg</a:t>
            </a:r>
            <a:r>
              <a:rPr lang="en-US" sz="2500" dirty="0">
                <a:ea typeface="Tahoma" panose="020B0604030504040204" pitchFamily="34" charset="0"/>
              </a:rPr>
              <a:t> ‘specialist provision’ vs setting)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55637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98E1C-DCB4-4980-A055-03CF5CB55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FD0D-D639-4AFD-A996-9CADE8F2241D}" type="datetime1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56BFA-D225-4DB2-9D8B-44F63A1C8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SEND Ranges West Northants - Pilot September 2022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587C2-DCB0-4822-B246-15F083918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792C1-48CF-4567-A776-9CD4D177C994}"/>
              </a:ext>
            </a:extLst>
          </p:cNvPr>
          <p:cNvSpPr txBox="1"/>
          <p:nvPr/>
        </p:nvSpPr>
        <p:spPr>
          <a:xfrm>
            <a:off x="550863" y="650449"/>
            <a:ext cx="48601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Further Support</a:t>
            </a:r>
          </a:p>
          <a:p>
            <a:endParaRPr lang="en-GB" sz="4000" dirty="0"/>
          </a:p>
          <a:p>
            <a:r>
              <a:rPr lang="en-GB" sz="4000" dirty="0"/>
              <a:t>Any additional information that school receive from the SEN team is added to the school newsletter.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B412C2-7058-4E75-84F6-DC87D2624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6900"/>
            <a:ext cx="4995903" cy="64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4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E816A-D1FF-F3EA-D79F-8399C94F9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7B7BA858-9877-4A5D-8A9F-B1AEB63C2A76}"/>
              </a:ext>
            </a:extLst>
          </p:cNvPr>
          <p:cNvSpPr txBox="1">
            <a:spLocks/>
          </p:cNvSpPr>
          <p:nvPr/>
        </p:nvSpPr>
        <p:spPr>
          <a:xfrm>
            <a:off x="2367468" y="2257598"/>
            <a:ext cx="7457064" cy="1567150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vert="horz" wrap="square" lIns="0" tIns="0" rIns="0" bIns="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sz="5400" dirty="0">
                <a:latin typeface="+mn-lt"/>
              </a:rPr>
              <a:t>What are the ‘Thresholds’?</a:t>
            </a:r>
          </a:p>
        </p:txBody>
      </p:sp>
    </p:spTree>
    <p:extLst>
      <p:ext uri="{BB962C8B-B14F-4D97-AF65-F5344CB8AC3E}">
        <p14:creationId xmlns:p14="http://schemas.microsoft.com/office/powerpoint/2010/main" val="14012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61BB68-F14D-2AA8-155E-E2EB0783C7F9}"/>
              </a:ext>
            </a:extLst>
          </p:cNvPr>
          <p:cNvSpPr txBox="1"/>
          <p:nvPr/>
        </p:nvSpPr>
        <p:spPr>
          <a:xfrm>
            <a:off x="299884" y="560266"/>
            <a:ext cx="11592231" cy="573746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415925" marR="78740" indent="-342900">
              <a:spcBef>
                <a:spcPts val="115"/>
              </a:spcBef>
              <a:spcAft>
                <a:spcPts val="115"/>
              </a:spcAft>
              <a:buFontTx/>
              <a:buChar char="-"/>
            </a:pPr>
            <a:r>
              <a:rPr lang="en-US" sz="2400" dirty="0">
                <a:effectLst/>
                <a:ea typeface="Tahoma" panose="020B0604030504040204" pitchFamily="34" charset="0"/>
              </a:rPr>
              <a:t>Essentially, </a:t>
            </a:r>
            <a:r>
              <a:rPr lang="en-US" sz="2400" dirty="0">
                <a:ea typeface="Tahoma" panose="020B0604030504040204" pitchFamily="34" charset="0"/>
              </a:rPr>
              <a:t>the Thresholds are a breakdown of the levels of need a child may experience.  The Thresholds progress from 1 to a maximum of 7 – the higher the Threshold, the higher the level of need and, therefore, the higher the level of intervention required.</a:t>
            </a:r>
          </a:p>
          <a:p>
            <a:pPr marL="415925" marR="78740" indent="-342900">
              <a:spcBef>
                <a:spcPts val="115"/>
              </a:spcBef>
              <a:spcAft>
                <a:spcPts val="115"/>
              </a:spcAft>
              <a:buFontTx/>
              <a:buChar char="-"/>
            </a:pPr>
            <a:endParaRPr lang="en-US" sz="2400" dirty="0">
              <a:ea typeface="Tahoma" panose="020B0604030504040204" pitchFamily="34" charset="0"/>
            </a:endParaRPr>
          </a:p>
          <a:p>
            <a:pPr marL="415925" marR="78740" indent="-342900">
              <a:spcBef>
                <a:spcPts val="115"/>
              </a:spcBef>
              <a:spcAft>
                <a:spcPts val="115"/>
              </a:spcAft>
              <a:buFontTx/>
              <a:buChar char="-"/>
            </a:pPr>
            <a:endParaRPr lang="en-US" sz="2400" dirty="0">
              <a:ea typeface="Tahoma" panose="020B0604030504040204" pitchFamily="34" charset="0"/>
            </a:endParaRPr>
          </a:p>
          <a:p>
            <a:pPr marL="415925" marR="78740" indent="-342900">
              <a:spcBef>
                <a:spcPts val="115"/>
              </a:spcBef>
              <a:spcAft>
                <a:spcPts val="115"/>
              </a:spcAft>
              <a:buFontTx/>
              <a:buChar char="-"/>
            </a:pPr>
            <a:r>
              <a:rPr lang="en-US" sz="2400" dirty="0">
                <a:ea typeface="Tahoma" panose="020B0604030504040204" pitchFamily="34" charset="0"/>
              </a:rPr>
              <a:t>They are intended to enable people to make both an accurate identification of needs </a:t>
            </a:r>
            <a:r>
              <a:rPr lang="en-US" sz="2400" u="sng" dirty="0">
                <a:ea typeface="Tahoma" panose="020B0604030504040204" pitchFamily="34" charset="0"/>
              </a:rPr>
              <a:t>based on the presentation of the child </a:t>
            </a:r>
            <a:r>
              <a:rPr lang="en-US" sz="2400" dirty="0">
                <a:ea typeface="Tahoma" panose="020B0604030504040204" pitchFamily="34" charset="0"/>
              </a:rPr>
              <a:t>and, crucially, an identification of appropriate types of provision.</a:t>
            </a:r>
          </a:p>
          <a:p>
            <a:pPr marL="415925" marR="78740" indent="-342900">
              <a:spcBef>
                <a:spcPts val="115"/>
              </a:spcBef>
              <a:spcAft>
                <a:spcPts val="115"/>
              </a:spcAft>
              <a:buFontTx/>
              <a:buChar char="-"/>
            </a:pPr>
            <a:endParaRPr lang="en-US" sz="2400" dirty="0">
              <a:ea typeface="Tahoma" panose="020B0604030504040204" pitchFamily="34" charset="0"/>
            </a:endParaRPr>
          </a:p>
          <a:p>
            <a:pPr marL="415925" marR="78740" indent="-342900">
              <a:spcBef>
                <a:spcPts val="115"/>
              </a:spcBef>
              <a:spcAft>
                <a:spcPts val="115"/>
              </a:spcAft>
              <a:buFontTx/>
              <a:buChar char="-"/>
            </a:pPr>
            <a:endParaRPr lang="en-US" sz="2400" dirty="0">
              <a:ea typeface="Tahoma" panose="020B0604030504040204" pitchFamily="34" charset="0"/>
            </a:endParaRPr>
          </a:p>
          <a:p>
            <a:pPr marL="415925" marR="78740" indent="-342900">
              <a:spcBef>
                <a:spcPts val="115"/>
              </a:spcBef>
              <a:spcAft>
                <a:spcPts val="115"/>
              </a:spcAft>
              <a:buFontTx/>
              <a:buChar char="-"/>
            </a:pPr>
            <a:r>
              <a:rPr lang="en-US" sz="2400" dirty="0">
                <a:ea typeface="Tahoma" panose="020B0604030504040204" pitchFamily="34" charset="0"/>
              </a:rPr>
              <a:t>They are NOT a tick list!  They are a basis for collaboration between school, home and services to form an accurate and full picture of a child’s level of need.  This is then used to identify appropriate and realistic support.  Whenever appropriate, input from the young person is also highly important.</a:t>
            </a:r>
          </a:p>
          <a:p>
            <a:pPr marL="73025" marR="78740">
              <a:spcBef>
                <a:spcPts val="5"/>
              </a:spcBef>
              <a:spcAft>
                <a:spcPts val="0"/>
              </a:spcAft>
            </a:pPr>
            <a:endParaRPr lang="en-US" sz="2000" dirty="0"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275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61BB68-F14D-2AA8-155E-E2EB0783C7F9}"/>
              </a:ext>
            </a:extLst>
          </p:cNvPr>
          <p:cNvSpPr txBox="1"/>
          <p:nvPr/>
        </p:nvSpPr>
        <p:spPr>
          <a:xfrm>
            <a:off x="393291" y="707742"/>
            <a:ext cx="11405418" cy="581184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415925" marR="78740" indent="-342900">
              <a:spcBef>
                <a:spcPts val="115"/>
              </a:spcBef>
              <a:spcAft>
                <a:spcPts val="115"/>
              </a:spcAft>
              <a:buFontTx/>
              <a:buChar char="-"/>
            </a:pPr>
            <a:r>
              <a:rPr lang="en-US" sz="2400" dirty="0">
                <a:ea typeface="Tahoma" panose="020B0604030504040204" pitchFamily="34" charset="0"/>
              </a:rPr>
              <a:t>Typically, the higher the Threshold, the greater the involvement of outside agencies.  Guidance is provided in the document.</a:t>
            </a:r>
          </a:p>
          <a:p>
            <a:pPr marL="73025" marR="78740">
              <a:spcBef>
                <a:spcPts val="115"/>
              </a:spcBef>
              <a:spcAft>
                <a:spcPts val="115"/>
              </a:spcAft>
            </a:pPr>
            <a:endParaRPr lang="en-US" sz="2400" dirty="0">
              <a:ea typeface="Tahoma" panose="020B0604030504040204" pitchFamily="34" charset="0"/>
            </a:endParaRPr>
          </a:p>
          <a:p>
            <a:pPr marL="73025" marR="78740">
              <a:spcBef>
                <a:spcPts val="115"/>
              </a:spcBef>
              <a:spcAft>
                <a:spcPts val="115"/>
              </a:spcAft>
            </a:pPr>
            <a:endParaRPr lang="en-US" sz="2400" dirty="0">
              <a:ea typeface="Tahoma" panose="020B0604030504040204" pitchFamily="34" charset="0"/>
            </a:endParaRPr>
          </a:p>
          <a:p>
            <a:pPr marL="415925" marR="78740" indent="-342900">
              <a:spcBef>
                <a:spcPts val="115"/>
              </a:spcBef>
              <a:spcAft>
                <a:spcPts val="115"/>
              </a:spcAft>
              <a:buFontTx/>
              <a:buChar char="-"/>
            </a:pPr>
            <a:r>
              <a:rPr lang="en-US" sz="2400" dirty="0">
                <a:ea typeface="Tahoma" panose="020B0604030504040204" pitchFamily="34" charset="0"/>
              </a:rPr>
              <a:t>Threshold 4 is where an EHCP would be considered.  At Threshold 4 and above, the level of curriculum modification and </a:t>
            </a:r>
            <a:r>
              <a:rPr lang="en-US" sz="2400" dirty="0" err="1">
                <a:ea typeface="Tahoma" panose="020B0604030504040204" pitchFamily="34" charset="0"/>
              </a:rPr>
              <a:t>personalisation</a:t>
            </a:r>
            <a:r>
              <a:rPr lang="en-US" sz="2400" dirty="0">
                <a:ea typeface="Tahoma" panose="020B0604030504040204" pitchFamily="34" charset="0"/>
              </a:rPr>
              <a:t> increases notably, and the chance of specialist provision being considered and required also increases.</a:t>
            </a:r>
          </a:p>
          <a:p>
            <a:pPr marL="415925" marR="78740" indent="-342900">
              <a:spcBef>
                <a:spcPts val="115"/>
              </a:spcBef>
              <a:spcAft>
                <a:spcPts val="115"/>
              </a:spcAft>
              <a:buFontTx/>
              <a:buChar char="-"/>
            </a:pPr>
            <a:endParaRPr lang="en-US" sz="2400" dirty="0">
              <a:ea typeface="Tahoma" panose="020B0604030504040204" pitchFamily="34" charset="0"/>
            </a:endParaRPr>
          </a:p>
          <a:p>
            <a:pPr marL="415925" marR="78740" indent="-342900">
              <a:spcBef>
                <a:spcPts val="115"/>
              </a:spcBef>
              <a:spcAft>
                <a:spcPts val="115"/>
              </a:spcAft>
              <a:buFontTx/>
              <a:buChar char="-"/>
            </a:pPr>
            <a:endParaRPr lang="en-US" sz="2400" dirty="0">
              <a:ea typeface="Tahoma" panose="020B0604030504040204" pitchFamily="34" charset="0"/>
            </a:endParaRPr>
          </a:p>
          <a:p>
            <a:pPr marL="415925" marR="78740" indent="-342900">
              <a:spcBef>
                <a:spcPts val="115"/>
              </a:spcBef>
              <a:spcAft>
                <a:spcPts val="115"/>
              </a:spcAft>
              <a:buFontTx/>
              <a:buChar char="-"/>
            </a:pPr>
            <a:r>
              <a:rPr lang="en-US" sz="2400" dirty="0">
                <a:effectLst/>
                <a:ea typeface="Tahoma" panose="020B0604030504040204" pitchFamily="34" charset="0"/>
              </a:rPr>
              <a:t>Quality First Teaching (</a:t>
            </a:r>
            <a:r>
              <a:rPr lang="en-US" sz="2400" dirty="0">
                <a:latin typeface="Google Sans"/>
              </a:rPr>
              <a:t>inclusive teaching for all pupils in a class)</a:t>
            </a:r>
            <a:r>
              <a:rPr lang="en-US" sz="2400" dirty="0">
                <a:effectLst/>
                <a:ea typeface="Tahoma" panose="020B0604030504040204" pitchFamily="34" charset="0"/>
              </a:rPr>
              <a:t> </a:t>
            </a:r>
            <a:r>
              <a:rPr lang="en-US" sz="2400" dirty="0">
                <a:ea typeface="Tahoma" panose="020B0604030504040204" pitchFamily="34" charset="0"/>
              </a:rPr>
              <a:t>remain</a:t>
            </a:r>
            <a:r>
              <a:rPr lang="en-US" sz="2400" dirty="0">
                <a:effectLst/>
                <a:ea typeface="Tahoma" panose="020B0604030504040204" pitchFamily="34" charset="0"/>
              </a:rPr>
              <a:t>s essential</a:t>
            </a:r>
            <a:r>
              <a:rPr lang="en-US" sz="2400" spc="-40" dirty="0">
                <a:effectLst/>
                <a:ea typeface="Tahoma" panose="020B0604030504040204" pitchFamily="34" charset="0"/>
              </a:rPr>
              <a:t> in </a:t>
            </a:r>
            <a:r>
              <a:rPr lang="en-US" sz="2400" dirty="0">
                <a:effectLst/>
                <a:ea typeface="Tahoma" panose="020B0604030504040204" pitchFamily="34" charset="0"/>
              </a:rPr>
              <a:t>providing</a:t>
            </a:r>
            <a:r>
              <a:rPr lang="en-US" sz="2400" spc="-45" dirty="0">
                <a:effectLst/>
                <a:ea typeface="Tahoma" panose="020B0604030504040204" pitchFamily="34" charset="0"/>
              </a:rPr>
              <a:t> </a:t>
            </a:r>
            <a:r>
              <a:rPr lang="en-US" sz="2400" dirty="0">
                <a:effectLst/>
                <a:ea typeface="Tahoma" panose="020B0604030504040204" pitchFamily="34" charset="0"/>
              </a:rPr>
              <a:t>a</a:t>
            </a:r>
            <a:r>
              <a:rPr lang="en-US" sz="2400" spc="-45" dirty="0">
                <a:effectLst/>
                <a:ea typeface="Tahoma" panose="020B0604030504040204" pitchFamily="34" charset="0"/>
              </a:rPr>
              <a:t> </a:t>
            </a:r>
            <a:r>
              <a:rPr lang="en-US" sz="2400" dirty="0">
                <a:effectLst/>
                <a:ea typeface="Tahoma" panose="020B0604030504040204" pitchFamily="34" charset="0"/>
              </a:rPr>
              <a:t>firm</a:t>
            </a:r>
            <a:r>
              <a:rPr lang="en-US" sz="2400" spc="-35" dirty="0">
                <a:effectLst/>
                <a:ea typeface="Tahoma" panose="020B0604030504040204" pitchFamily="34" charset="0"/>
              </a:rPr>
              <a:t> </a:t>
            </a:r>
            <a:r>
              <a:rPr lang="en-US" sz="2400" dirty="0">
                <a:effectLst/>
                <a:ea typeface="Tahoma" panose="020B0604030504040204" pitchFamily="34" charset="0"/>
              </a:rPr>
              <a:t>basis</a:t>
            </a:r>
            <a:r>
              <a:rPr lang="en-US" sz="2400" spc="-55" dirty="0">
                <a:effectLst/>
                <a:ea typeface="Tahoma" panose="020B0604030504040204" pitchFamily="34" charset="0"/>
              </a:rPr>
              <a:t> </a:t>
            </a:r>
            <a:r>
              <a:rPr lang="en-US" sz="2400" dirty="0">
                <a:effectLst/>
                <a:ea typeface="Tahoma" panose="020B0604030504040204" pitchFamily="34" charset="0"/>
              </a:rPr>
              <a:t>upon</a:t>
            </a:r>
            <a:r>
              <a:rPr lang="en-US" sz="2400" spc="-45" dirty="0">
                <a:effectLst/>
                <a:ea typeface="Tahoma" panose="020B0604030504040204" pitchFamily="34" charset="0"/>
              </a:rPr>
              <a:t> </a:t>
            </a:r>
            <a:r>
              <a:rPr lang="en-US" sz="2400" dirty="0">
                <a:effectLst/>
                <a:ea typeface="Tahoma" panose="020B0604030504040204" pitchFamily="34" charset="0"/>
              </a:rPr>
              <a:t>which</a:t>
            </a:r>
            <a:r>
              <a:rPr lang="en-US" sz="2400" spc="-50" dirty="0">
                <a:effectLst/>
                <a:ea typeface="Tahoma" panose="020B0604030504040204" pitchFamily="34" charset="0"/>
              </a:rPr>
              <a:t> </a:t>
            </a:r>
            <a:r>
              <a:rPr lang="en-US" sz="2400" dirty="0">
                <a:effectLst/>
                <a:ea typeface="Tahoma" panose="020B0604030504040204" pitchFamily="34" charset="0"/>
              </a:rPr>
              <a:t>to</a:t>
            </a:r>
            <a:r>
              <a:rPr lang="en-US" sz="2400" spc="-40" dirty="0">
                <a:effectLst/>
                <a:ea typeface="Tahoma" panose="020B0604030504040204" pitchFamily="34" charset="0"/>
              </a:rPr>
              <a:t> </a:t>
            </a:r>
            <a:r>
              <a:rPr lang="en-US" sz="2400" dirty="0">
                <a:effectLst/>
                <a:ea typeface="Tahoma" panose="020B0604030504040204" pitchFamily="34" charset="0"/>
              </a:rPr>
              <a:t>use</a:t>
            </a:r>
            <a:r>
              <a:rPr lang="en-US" sz="2400" spc="-40" dirty="0">
                <a:effectLst/>
                <a:ea typeface="Tahoma" panose="020B0604030504040204" pitchFamily="34" charset="0"/>
              </a:rPr>
              <a:t> </a:t>
            </a:r>
            <a:r>
              <a:rPr lang="en-US" sz="2400" dirty="0">
                <a:effectLst/>
                <a:ea typeface="Tahoma" panose="020B0604030504040204" pitchFamily="34" charset="0"/>
              </a:rPr>
              <a:t>the</a:t>
            </a:r>
            <a:r>
              <a:rPr lang="en-US" sz="2400" spc="-45" dirty="0">
                <a:effectLst/>
                <a:ea typeface="Tahoma" panose="020B0604030504040204" pitchFamily="34" charset="0"/>
              </a:rPr>
              <a:t> </a:t>
            </a:r>
            <a:r>
              <a:rPr lang="en-US" sz="2400" dirty="0">
                <a:effectLst/>
                <a:ea typeface="Tahoma" panose="020B0604030504040204" pitchFamily="34" charset="0"/>
              </a:rPr>
              <a:t>additional</a:t>
            </a:r>
            <a:r>
              <a:rPr lang="en-US" sz="2400" spc="-45" dirty="0">
                <a:effectLst/>
                <a:ea typeface="Tahoma" panose="020B0604030504040204" pitchFamily="34" charset="0"/>
              </a:rPr>
              <a:t> </a:t>
            </a:r>
            <a:r>
              <a:rPr lang="en-US" sz="2400" dirty="0">
                <a:effectLst/>
                <a:ea typeface="Tahoma" panose="020B0604030504040204" pitchFamily="34" charset="0"/>
              </a:rPr>
              <a:t>strategies</a:t>
            </a:r>
            <a:r>
              <a:rPr lang="en-US" sz="2400" spc="-30" dirty="0">
                <a:effectLst/>
                <a:ea typeface="Tahoma" panose="020B0604030504040204" pitchFamily="34" charset="0"/>
              </a:rPr>
              <a:t> </a:t>
            </a:r>
            <a:r>
              <a:rPr lang="en-US" sz="2400" dirty="0">
                <a:effectLst/>
                <a:ea typeface="Tahoma" panose="020B0604030504040204" pitchFamily="34" charset="0"/>
              </a:rPr>
              <a:t>identified</a:t>
            </a:r>
            <a:r>
              <a:rPr lang="en-US" sz="2400" spc="-45" dirty="0">
                <a:effectLst/>
                <a:ea typeface="Tahoma" panose="020B0604030504040204" pitchFamily="34" charset="0"/>
              </a:rPr>
              <a:t> </a:t>
            </a:r>
            <a:r>
              <a:rPr lang="en-US" sz="2400" dirty="0">
                <a:effectLst/>
                <a:ea typeface="Tahoma" panose="020B0604030504040204" pitchFamily="34" charset="0"/>
              </a:rPr>
              <a:t>at</a:t>
            </a:r>
            <a:r>
              <a:rPr lang="en-US" sz="2400" spc="-40" dirty="0">
                <a:effectLst/>
                <a:ea typeface="Tahoma" panose="020B0604030504040204" pitchFamily="34" charset="0"/>
              </a:rPr>
              <a:t> </a:t>
            </a:r>
            <a:r>
              <a:rPr lang="en-US" sz="2400" dirty="0">
                <a:effectLst/>
                <a:ea typeface="Tahoma" panose="020B0604030504040204" pitchFamily="34" charset="0"/>
              </a:rPr>
              <a:t>each</a:t>
            </a:r>
            <a:r>
              <a:rPr lang="en-US" sz="2400" spc="-35" dirty="0">
                <a:effectLst/>
                <a:ea typeface="Tahoma" panose="020B0604030504040204" pitchFamily="34" charset="0"/>
              </a:rPr>
              <a:t> ‘</a:t>
            </a:r>
            <a:r>
              <a:rPr lang="en-US" sz="2400" dirty="0">
                <a:effectLst/>
                <a:ea typeface="Tahoma" panose="020B0604030504040204" pitchFamily="34" charset="0"/>
              </a:rPr>
              <a:t>Threshold’.</a:t>
            </a:r>
            <a:r>
              <a:rPr lang="en-US" sz="2400" spc="-230" dirty="0">
                <a:effectLst/>
                <a:ea typeface="Tahoma" panose="020B0604030504040204" pitchFamily="34" charset="0"/>
              </a:rPr>
              <a:t>   </a:t>
            </a:r>
            <a:r>
              <a:rPr lang="en-US" sz="2400" dirty="0">
                <a:effectLst/>
                <a:ea typeface="Tahoma" panose="020B0604030504040204" pitchFamily="34" charset="0"/>
              </a:rPr>
              <a:t>Strategies and advice from earlier ‘Thresholds’ need to be </a:t>
            </a:r>
            <a:r>
              <a:rPr lang="en-US" sz="2400" dirty="0">
                <a:ea typeface="Tahoma" panose="020B0604030504040204" pitchFamily="34" charset="0"/>
              </a:rPr>
              <a:t>continu</a:t>
            </a:r>
            <a:r>
              <a:rPr lang="en-US" sz="2400" dirty="0">
                <a:effectLst/>
                <a:ea typeface="Tahoma" panose="020B0604030504040204" pitchFamily="34" charset="0"/>
              </a:rPr>
              <a:t>ed alongside new ideas and approaches from higher Thresholds – they don’t stop (especially QFT)! </a:t>
            </a:r>
          </a:p>
          <a:p>
            <a:pPr marL="415925" marR="78740" indent="-342900">
              <a:spcBef>
                <a:spcPts val="115"/>
              </a:spcBef>
              <a:spcAft>
                <a:spcPts val="115"/>
              </a:spcAft>
              <a:buFontTx/>
              <a:buChar char="-"/>
            </a:pPr>
            <a:endParaRPr lang="en-GB" sz="2400" dirty="0">
              <a:effectLst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725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E1891E-DA3D-4B69-9F89-6725D1EA6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FD0D-D639-4AFD-A996-9CADE8F2241D}" type="datetime1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20A5D3-9C2A-4E0E-BFD5-B14D2EA9B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SEND Ranges West Northants - Pilot September 2022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57521-133A-40A1-AF71-33B119BD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96DEA4-E5D1-4B82-BC36-17447431C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53" t="34089" r="28015" b="6254"/>
          <a:stretch/>
        </p:blipFill>
        <p:spPr>
          <a:xfrm>
            <a:off x="0" y="1997"/>
            <a:ext cx="12192000" cy="692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4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016936-91AA-4D66-A340-105B78EA2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FD0D-D639-4AFD-A996-9CADE8F2241D}" type="datetime1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6C096-AAA5-4501-8298-E1BE1FC3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SEND Ranges West Northants - Pilot September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04FE2-3839-4363-B012-FCE12DB71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85835B-67CD-4BB6-B073-FBF8476784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15"/>
          <a:stretch/>
        </p:blipFill>
        <p:spPr>
          <a:xfrm>
            <a:off x="0" y="942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13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E816A-D1FF-F3EA-D79F-8399C94F9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9</a:t>
            </a:fld>
            <a:endParaRPr lang="en-US"/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7B7BA858-9877-4A5D-8A9F-B1AEB63C2A76}"/>
              </a:ext>
            </a:extLst>
          </p:cNvPr>
          <p:cNvSpPr txBox="1">
            <a:spLocks/>
          </p:cNvSpPr>
          <p:nvPr/>
        </p:nvSpPr>
        <p:spPr>
          <a:xfrm>
            <a:off x="2367468" y="2257598"/>
            <a:ext cx="7457064" cy="1567150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vert="horz" wrap="square" lIns="0" tIns="0" rIns="0" bIns="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sz="5400" dirty="0">
                <a:latin typeface="+mn-lt"/>
              </a:rPr>
              <a:t>Why use a Thresholds approach?</a:t>
            </a:r>
          </a:p>
        </p:txBody>
      </p:sp>
    </p:spTree>
    <p:extLst>
      <p:ext uri="{BB962C8B-B14F-4D97-AF65-F5344CB8AC3E}">
        <p14:creationId xmlns:p14="http://schemas.microsoft.com/office/powerpoint/2010/main" val="3760900129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F1CF45DA29C143A791B162AA0DAC63" ma:contentTypeVersion="2" ma:contentTypeDescription="Create a new document." ma:contentTypeScope="" ma:versionID="2f4a7cb266710b42b94e1d886294462c">
  <xsd:schema xmlns:xsd="http://www.w3.org/2001/XMLSchema" xmlns:xs="http://www.w3.org/2001/XMLSchema" xmlns:p="http://schemas.microsoft.com/office/2006/metadata/properties" xmlns:ns3="fcf6502b-94f5-4a8b-a477-463cbe3e6ef4" targetNamespace="http://schemas.microsoft.com/office/2006/metadata/properties" ma:root="true" ma:fieldsID="d2dc17d20a8aadd73af47a9fd26caf9f" ns3:_="">
    <xsd:import namespace="fcf6502b-94f5-4a8b-a477-463cbe3e6ef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f6502b-94f5-4a8b-a477-463cbe3e6e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9E89D9-AD21-410A-840A-88FC9068F9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f6502b-94f5-4a8b-a477-463cbe3e6e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811A92-D464-4AC4-A396-BA73B10CEEAC}">
  <ds:schemaRefs>
    <ds:schemaRef ds:uri="http://purl.org/dc/elements/1.1/"/>
    <ds:schemaRef ds:uri="http://schemas.microsoft.com/office/2006/metadata/properties"/>
    <ds:schemaRef ds:uri="http://purl.org/dc/terms/"/>
    <ds:schemaRef ds:uri="fcf6502b-94f5-4a8b-a477-463cbe3e6e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{B57C8232-8887-4617-BF96-31E2AF472239}tf33713516_win32</Template>
  <TotalTime>13106</TotalTime>
  <Words>990</Words>
  <Application>Microsoft Office PowerPoint</Application>
  <PresentationFormat>Widescreen</PresentationFormat>
  <Paragraphs>143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Gill Sans MT</vt:lpstr>
      <vt:lpstr>Google Sans</vt:lpstr>
      <vt:lpstr>Tahoma</vt:lpstr>
      <vt:lpstr>Walbaum Display</vt:lpstr>
      <vt:lpstr>3DFloatVTI</vt:lpstr>
      <vt:lpstr>The SEND Thresholds  Meeting with Emmaville Parents   1st October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Ranges Pilot 9th September 2022</dc:title>
  <dc:creator>Liana Bernard</dc:creator>
  <cp:lastModifiedBy>Margaret Mckenna</cp:lastModifiedBy>
  <cp:revision>64</cp:revision>
  <dcterms:created xsi:type="dcterms:W3CDTF">2022-08-15T09:34:51Z</dcterms:created>
  <dcterms:modified xsi:type="dcterms:W3CDTF">2024-10-23T16:54:59Z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0x01010076F1CF45DA29C143A791B162AA0DAC63</vt:lpwstr>
  </property>
</Properties>
</file>