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76" r:id="rId5"/>
    <p:sldId id="269" r:id="rId6"/>
    <p:sldId id="282" r:id="rId7"/>
    <p:sldId id="283" r:id="rId8"/>
    <p:sldId id="284" r:id="rId9"/>
    <p:sldId id="287" r:id="rId10"/>
    <p:sldId id="285" r:id="rId11"/>
    <p:sldId id="289"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502A50-2D0C-430E-8EB4-D111AF5D60F7}"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203602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502A50-2D0C-430E-8EB4-D111AF5D60F7}"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185822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502A50-2D0C-430E-8EB4-D111AF5D60F7}"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168294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502A50-2D0C-430E-8EB4-D111AF5D60F7}"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399328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6502A50-2D0C-430E-8EB4-D111AF5D60F7}" type="datetimeFigureOut">
              <a:rPr lang="en-GB" smtClean="0"/>
              <a:t>22/06/2021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255620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6502A50-2D0C-430E-8EB4-D111AF5D60F7}" type="datetimeFigureOut">
              <a:rPr lang="en-GB" smtClean="0"/>
              <a:t>22/06/2021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68747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6502A50-2D0C-430E-8EB4-D111AF5D60F7}" type="datetimeFigureOut">
              <a:rPr lang="en-GB" smtClean="0"/>
              <a:t>22/06/2021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379470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6502A50-2D0C-430E-8EB4-D111AF5D60F7}" type="datetimeFigureOut">
              <a:rPr lang="en-GB" smtClean="0"/>
              <a:t>22/06/2021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417525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02A50-2D0C-430E-8EB4-D111AF5D60F7}" type="datetimeFigureOut">
              <a:rPr lang="en-GB" smtClean="0"/>
              <a:t>22/06/2021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248805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502A50-2D0C-430E-8EB4-D111AF5D60F7}" type="datetimeFigureOut">
              <a:rPr lang="en-GB" smtClean="0"/>
              <a:t>22/06/2021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382014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6502A50-2D0C-430E-8EB4-D111AF5D60F7}" type="datetimeFigureOut">
              <a:rPr lang="en-GB" smtClean="0"/>
              <a:t>22/06/2021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45751D-7E2F-4A41-AF0D-D70522230E6E}" type="slidenum">
              <a:rPr lang="en-GB" smtClean="0"/>
              <a:t>‹#›</a:t>
            </a:fld>
            <a:endParaRPr lang="en-GB"/>
          </a:p>
        </p:txBody>
      </p:sp>
    </p:spTree>
    <p:extLst>
      <p:ext uri="{BB962C8B-B14F-4D97-AF65-F5344CB8AC3E}">
        <p14:creationId xmlns:p14="http://schemas.microsoft.com/office/powerpoint/2010/main" val="358279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02A50-2D0C-430E-8EB4-D111AF5D60F7}" type="datetimeFigureOut">
              <a:rPr lang="en-GB" smtClean="0"/>
              <a:t>22/06/2021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5751D-7E2F-4A41-AF0D-D70522230E6E}" type="slidenum">
              <a:rPr lang="en-GB" smtClean="0"/>
              <a:t>‹#›</a:t>
            </a:fld>
            <a:endParaRPr lang="en-GB"/>
          </a:p>
        </p:txBody>
      </p:sp>
    </p:spTree>
    <p:extLst>
      <p:ext uri="{BB962C8B-B14F-4D97-AF65-F5344CB8AC3E}">
        <p14:creationId xmlns:p14="http://schemas.microsoft.com/office/powerpoint/2010/main" val="223109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ritannica.com/video/21931/Dandelions-cross-pollination-self-pollination-seeds-wind"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uk/programmes/p01k3393"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XlmXp6wFENc"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5867" y="2281426"/>
            <a:ext cx="9144000" cy="2324222"/>
          </a:xfrm>
        </p:spPr>
        <p:txBody>
          <a:bodyPr>
            <a:normAutofit/>
          </a:bodyPr>
          <a:lstStyle/>
          <a:p>
            <a:r>
              <a:rPr lang="en-GB" sz="15000" dirty="0" smtClean="0">
                <a:latin typeface="My Happy Ending" pitchFamily="2" charset="0"/>
                <a:ea typeface="My Happy Ending" pitchFamily="2" charset="0"/>
              </a:rPr>
              <a:t>Plants</a:t>
            </a:r>
            <a:endParaRPr lang="en-GB" sz="15000" dirty="0">
              <a:latin typeface="My Happy Ending" pitchFamily="2" charset="0"/>
              <a:ea typeface="My Happy Ending" pitchFamily="2" charset="0"/>
            </a:endParaRPr>
          </a:p>
        </p:txBody>
      </p:sp>
      <p:pic>
        <p:nvPicPr>
          <p:cNvPr id="5" name="Picture 4"/>
          <p:cNvPicPr>
            <a:picLocks noChangeAspect="1"/>
          </p:cNvPicPr>
          <p:nvPr/>
        </p:nvPicPr>
        <p:blipFill>
          <a:blip r:embed="rId2"/>
          <a:stretch>
            <a:fillRect/>
          </a:stretch>
        </p:blipFill>
        <p:spPr>
          <a:xfrm>
            <a:off x="634145" y="652720"/>
            <a:ext cx="3630186" cy="1963871"/>
          </a:xfrm>
          <a:prstGeom prst="rect">
            <a:avLst/>
          </a:prstGeom>
        </p:spPr>
      </p:pic>
      <p:pic>
        <p:nvPicPr>
          <p:cNvPr id="6" name="Picture 5"/>
          <p:cNvPicPr>
            <a:picLocks noChangeAspect="1"/>
          </p:cNvPicPr>
          <p:nvPr/>
        </p:nvPicPr>
        <p:blipFill>
          <a:blip r:embed="rId3"/>
          <a:stretch>
            <a:fillRect/>
          </a:stretch>
        </p:blipFill>
        <p:spPr>
          <a:xfrm>
            <a:off x="8110977" y="4005983"/>
            <a:ext cx="3446878" cy="2298523"/>
          </a:xfrm>
          <a:prstGeom prst="rect">
            <a:avLst/>
          </a:prstGeom>
        </p:spPr>
      </p:pic>
      <p:pic>
        <p:nvPicPr>
          <p:cNvPr id="7" name="Picture 6"/>
          <p:cNvPicPr>
            <a:picLocks noChangeAspect="1"/>
          </p:cNvPicPr>
          <p:nvPr/>
        </p:nvPicPr>
        <p:blipFill>
          <a:blip r:embed="rId4"/>
          <a:stretch>
            <a:fillRect/>
          </a:stretch>
        </p:blipFill>
        <p:spPr>
          <a:xfrm>
            <a:off x="412076" y="3916228"/>
            <a:ext cx="3532495" cy="2350715"/>
          </a:xfrm>
          <a:prstGeom prst="rect">
            <a:avLst/>
          </a:prstGeom>
        </p:spPr>
      </p:pic>
      <p:pic>
        <p:nvPicPr>
          <p:cNvPr id="8" name="Picture 7"/>
          <p:cNvPicPr>
            <a:picLocks noChangeAspect="1"/>
          </p:cNvPicPr>
          <p:nvPr/>
        </p:nvPicPr>
        <p:blipFill>
          <a:blip r:embed="rId5"/>
          <a:stretch>
            <a:fillRect/>
          </a:stretch>
        </p:blipFill>
        <p:spPr>
          <a:xfrm>
            <a:off x="7811402" y="562965"/>
            <a:ext cx="3746453" cy="2497635"/>
          </a:xfrm>
          <a:prstGeom prst="rect">
            <a:avLst/>
          </a:prstGeom>
        </p:spPr>
      </p:pic>
    </p:spTree>
    <p:extLst>
      <p:ext uri="{BB962C8B-B14F-4D97-AF65-F5344CB8AC3E}">
        <p14:creationId xmlns:p14="http://schemas.microsoft.com/office/powerpoint/2010/main" val="3937687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720378"/>
            <a:ext cx="6390171" cy="5118719"/>
          </a:xfrm>
        </p:spPr>
        <p:txBody>
          <a:bodyPr>
            <a:noAutofit/>
          </a:bodyPr>
          <a:lstStyle/>
          <a:p>
            <a:pPr algn="l"/>
            <a:r>
              <a:rPr lang="en-GB" sz="4000" u="sng" dirty="0" smtClean="0">
                <a:latin typeface="My Happy Ending" pitchFamily="2" charset="0"/>
                <a:ea typeface="My Happy Ending" pitchFamily="2" charset="0"/>
              </a:rPr>
              <a:t>Self Pollination</a:t>
            </a:r>
          </a:p>
          <a:p>
            <a:pPr algn="l"/>
            <a:r>
              <a:rPr lang="en-GB" altLang="en-US" sz="4000" dirty="0">
                <a:latin typeface="My Happy Ending" pitchFamily="2" charset="0"/>
                <a:ea typeface="My Happy Ending" pitchFamily="2" charset="0"/>
              </a:rPr>
              <a:t>Some plants self-pollinate. They transfer the pollen grains from the anther to the stigma on the same flower. These plants do not need a pollinator, such as an insect, in order to reproduce</a:t>
            </a:r>
            <a:r>
              <a:rPr lang="en-GB" altLang="en-US" sz="4000" dirty="0" smtClean="0">
                <a:latin typeface="My Happy Ending" pitchFamily="2" charset="0"/>
                <a:ea typeface="My Happy Ending" pitchFamily="2" charset="0"/>
              </a:rPr>
              <a:t>.</a:t>
            </a:r>
          </a:p>
          <a:p>
            <a:pPr algn="l"/>
            <a:r>
              <a:rPr lang="en-GB" altLang="en-US" sz="4000" dirty="0">
                <a:latin typeface="My Happy Ending" pitchFamily="2" charset="0"/>
                <a:ea typeface="My Happy Ending" pitchFamily="2" charset="0"/>
              </a:rPr>
              <a:t>Only a few plants self-pollinate. Examples include peanuts, orchids, peas and sunflowers.</a:t>
            </a:r>
          </a:p>
          <a:p>
            <a:pPr algn="l"/>
            <a:endParaRPr lang="en-GB" altLang="en-US" sz="4800" dirty="0">
              <a:latin typeface="My Happy Ending" pitchFamily="2" charset="0"/>
              <a:ea typeface="My Happy Ending" pitchFamily="2" charset="0"/>
            </a:endParaRPr>
          </a:p>
          <a:p>
            <a:pPr algn="l"/>
            <a:endParaRPr lang="en-GB" altLang="en-US" sz="4800" dirty="0">
              <a:latin typeface="My Happy Ending" pitchFamily="2" charset="0"/>
              <a:ea typeface="My Happy Ending" pitchFamily="2" charset="0"/>
            </a:endParaRPr>
          </a:p>
          <a:p>
            <a:pPr algn="l"/>
            <a:endParaRPr lang="en-GB" sz="4800" u="sng" dirty="0" smtClean="0">
              <a:latin typeface="My Happy Ending" pitchFamily="2" charset="0"/>
              <a:ea typeface="My Happy Ending" pitchFamily="2" charset="0"/>
            </a:endParaRPr>
          </a:p>
          <a:p>
            <a:pPr algn="l"/>
            <a:endParaRPr lang="en-GB" sz="4800" u="sng"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7341326" y="1045175"/>
            <a:ext cx="4168209" cy="4469123"/>
          </a:xfrm>
          <a:prstGeom prst="rect">
            <a:avLst/>
          </a:prstGeom>
        </p:spPr>
      </p:pic>
    </p:spTree>
    <p:extLst>
      <p:ext uri="{BB962C8B-B14F-4D97-AF65-F5344CB8AC3E}">
        <p14:creationId xmlns:p14="http://schemas.microsoft.com/office/powerpoint/2010/main" val="4067394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4" y="4990011"/>
            <a:ext cx="10400468" cy="1306286"/>
          </a:xfrm>
        </p:spPr>
        <p:txBody>
          <a:bodyPr>
            <a:noAutofit/>
          </a:bodyPr>
          <a:lstStyle/>
          <a:p>
            <a:pPr algn="l"/>
            <a:r>
              <a:rPr lang="en-GB" sz="4800" dirty="0" smtClean="0">
                <a:latin typeface="My Happy Ending" pitchFamily="2" charset="0"/>
                <a:ea typeface="My Happy Ending" pitchFamily="2" charset="0"/>
              </a:rPr>
              <a:t>The dandelion uses wind pollination, and sometimes self pollination. Watch the clip up to 01:30</a:t>
            </a:r>
            <a:endParaRPr lang="en-GB" altLang="en-US" sz="4800" dirty="0">
              <a:latin typeface="My Happy Ending" pitchFamily="2" charset="0"/>
              <a:ea typeface="My Happy Ending" pitchFamily="2" charset="0"/>
            </a:endParaRPr>
          </a:p>
          <a:p>
            <a:pPr algn="l"/>
            <a:endParaRPr lang="en-GB" altLang="en-US" sz="4800" dirty="0">
              <a:latin typeface="My Happy Ending" pitchFamily="2" charset="0"/>
              <a:ea typeface="My Happy Ending" pitchFamily="2" charset="0"/>
            </a:endParaRPr>
          </a:p>
          <a:p>
            <a:pPr algn="l"/>
            <a:endParaRPr lang="en-GB" sz="4800" u="sng" dirty="0" smtClean="0">
              <a:latin typeface="My Happy Ending" pitchFamily="2" charset="0"/>
              <a:ea typeface="My Happy Ending" pitchFamily="2" charset="0"/>
            </a:endParaRPr>
          </a:p>
          <a:p>
            <a:pPr algn="l"/>
            <a:endParaRPr lang="en-GB" sz="4800" u="sng" dirty="0">
              <a:latin typeface="My Happy Ending" pitchFamily="2" charset="0"/>
              <a:ea typeface="My Happy Ending" pitchFamily="2" charset="0"/>
            </a:endParaRPr>
          </a:p>
        </p:txBody>
      </p:sp>
      <p:pic>
        <p:nvPicPr>
          <p:cNvPr id="4" name="Picture 3">
            <a:hlinkClick r:id="rId2"/>
          </p:cNvPr>
          <p:cNvPicPr>
            <a:picLocks noChangeAspect="1"/>
          </p:cNvPicPr>
          <p:nvPr/>
        </p:nvPicPr>
        <p:blipFill>
          <a:blip r:embed="rId3"/>
          <a:stretch>
            <a:fillRect/>
          </a:stretch>
        </p:blipFill>
        <p:spPr>
          <a:xfrm>
            <a:off x="2609586" y="735602"/>
            <a:ext cx="6704232" cy="3997861"/>
          </a:xfrm>
          <a:prstGeom prst="rect">
            <a:avLst/>
          </a:prstGeom>
        </p:spPr>
      </p:pic>
    </p:spTree>
    <p:extLst>
      <p:ext uri="{BB962C8B-B14F-4D97-AF65-F5344CB8AC3E}">
        <p14:creationId xmlns:p14="http://schemas.microsoft.com/office/powerpoint/2010/main" val="2547570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343" y="511370"/>
            <a:ext cx="9486068" cy="5366915"/>
          </a:xfrm>
        </p:spPr>
        <p:txBody>
          <a:bodyPr>
            <a:noAutofit/>
          </a:bodyPr>
          <a:lstStyle/>
          <a:p>
            <a:pPr algn="l"/>
            <a:r>
              <a:rPr lang="en-GB" sz="4400" u="sng" dirty="0" smtClean="0">
                <a:latin typeface="My Happy Ending" pitchFamily="2" charset="0"/>
                <a:ea typeface="My Happy Ending" pitchFamily="2" charset="0"/>
              </a:rPr>
              <a:t>Your task:</a:t>
            </a:r>
          </a:p>
          <a:p>
            <a:pPr algn="l"/>
            <a:r>
              <a:rPr lang="en-GB" sz="4400" dirty="0" smtClean="0">
                <a:latin typeface="My Happy Ending" pitchFamily="2" charset="0"/>
                <a:ea typeface="My Happy Ending" pitchFamily="2" charset="0"/>
              </a:rPr>
              <a:t>Create a facts file about the different types of pollination:</a:t>
            </a:r>
          </a:p>
          <a:p>
            <a:pPr algn="l"/>
            <a:endParaRPr lang="en-GB" sz="4400" dirty="0" smtClean="0">
              <a:latin typeface="My Happy Ending" pitchFamily="2" charset="0"/>
              <a:ea typeface="My Happy Ending" pitchFamily="2" charset="0"/>
            </a:endParaRPr>
          </a:p>
          <a:p>
            <a:pPr algn="l"/>
            <a:r>
              <a:rPr lang="en-GB" altLang="en-US" sz="4400" dirty="0" smtClean="0">
                <a:latin typeface="My Happy Ending" pitchFamily="2" charset="0"/>
                <a:ea typeface="My Happy Ending" pitchFamily="2" charset="0"/>
              </a:rPr>
              <a:t>Insect pollination, wind pollination and self pollination.</a:t>
            </a:r>
          </a:p>
          <a:p>
            <a:pPr algn="l"/>
            <a:endParaRPr lang="en-GB" altLang="en-US" sz="4400" dirty="0">
              <a:latin typeface="My Happy Ending" pitchFamily="2" charset="0"/>
              <a:ea typeface="My Happy Ending" pitchFamily="2" charset="0"/>
            </a:endParaRPr>
          </a:p>
          <a:p>
            <a:pPr algn="l"/>
            <a:r>
              <a:rPr lang="en-GB" altLang="en-US" sz="4400" dirty="0" smtClean="0">
                <a:latin typeface="My Happy Ending" pitchFamily="2" charset="0"/>
                <a:ea typeface="My Happy Ending" pitchFamily="2" charset="0"/>
              </a:rPr>
              <a:t>Remember to use science words. Use slide 2 to help you with the spelling. You might also want to draw some diagrams to help you explain.</a:t>
            </a:r>
            <a:endParaRPr lang="en-GB" altLang="en-US" sz="4400" dirty="0">
              <a:latin typeface="My Happy Ending" pitchFamily="2" charset="0"/>
              <a:ea typeface="My Happy Ending" pitchFamily="2" charset="0"/>
            </a:endParaRPr>
          </a:p>
          <a:p>
            <a:pPr algn="l"/>
            <a:endParaRPr lang="en-GB" altLang="en-US" sz="4800" dirty="0">
              <a:latin typeface="My Happy Ending" pitchFamily="2" charset="0"/>
              <a:ea typeface="My Happy Ending" pitchFamily="2" charset="0"/>
            </a:endParaRPr>
          </a:p>
          <a:p>
            <a:pPr algn="l"/>
            <a:endParaRPr lang="en-GB" altLang="en-US" sz="4800" dirty="0">
              <a:latin typeface="My Happy Ending" pitchFamily="2" charset="0"/>
              <a:ea typeface="My Happy Ending" pitchFamily="2" charset="0"/>
            </a:endParaRPr>
          </a:p>
          <a:p>
            <a:pPr algn="l"/>
            <a:endParaRPr lang="en-GB" sz="4800" u="sng" dirty="0" smtClean="0">
              <a:latin typeface="My Happy Ending" pitchFamily="2" charset="0"/>
              <a:ea typeface="My Happy Ending" pitchFamily="2" charset="0"/>
            </a:endParaRPr>
          </a:p>
          <a:p>
            <a:pPr algn="l"/>
            <a:endParaRPr lang="en-GB" sz="4800" u="sng" dirty="0">
              <a:latin typeface="My Happy Ending" pitchFamily="2" charset="0"/>
              <a:ea typeface="My Happy Ending" pitchFamily="2" charset="0"/>
            </a:endParaRPr>
          </a:p>
        </p:txBody>
      </p:sp>
    </p:spTree>
    <p:extLst>
      <p:ext uri="{BB962C8B-B14F-4D97-AF65-F5344CB8AC3E}">
        <p14:creationId xmlns:p14="http://schemas.microsoft.com/office/powerpoint/2010/main" val="525582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45588"/>
            <a:ext cx="9144000" cy="1283212"/>
          </a:xfrm>
        </p:spPr>
        <p:txBody>
          <a:bodyPr>
            <a:noAutofit/>
          </a:bodyPr>
          <a:lstStyle/>
          <a:p>
            <a:r>
              <a:rPr lang="en-GB" sz="7200" dirty="0" smtClean="0">
                <a:latin typeface="My Happy Ending" pitchFamily="2" charset="0"/>
                <a:ea typeface="My Happy Ending" pitchFamily="2" charset="0"/>
              </a:rPr>
              <a:t>Vocabulary</a:t>
            </a:r>
            <a:endParaRPr lang="en-GB" sz="7200" dirty="0">
              <a:latin typeface="My Happy Ending" pitchFamily="2" charset="0"/>
              <a:ea typeface="My Happy Ending" pitchFamily="2" charset="0"/>
            </a:endParaRPr>
          </a:p>
        </p:txBody>
      </p:sp>
      <p:sp>
        <p:nvSpPr>
          <p:cNvPr id="3" name="Subtitle 2"/>
          <p:cNvSpPr>
            <a:spLocks noGrp="1"/>
          </p:cNvSpPr>
          <p:nvPr>
            <p:ph type="subTitle" idx="1"/>
          </p:nvPr>
        </p:nvSpPr>
        <p:spPr>
          <a:xfrm>
            <a:off x="1524000" y="1828800"/>
            <a:ext cx="9144000" cy="4290646"/>
          </a:xfrm>
        </p:spPr>
        <p:txBody>
          <a:bodyPr>
            <a:normAutofit/>
          </a:bodyPr>
          <a:lstStyle/>
          <a:p>
            <a:r>
              <a:rPr lang="en-GB" sz="4800" dirty="0">
                <a:latin typeface="My Happy Ending" pitchFamily="2" charset="0"/>
                <a:ea typeface="My Happy Ending" pitchFamily="2" charset="0"/>
              </a:rPr>
              <a:t>Grow, seed, bulb, (tuber), leaf (petiole), root (root hairs), stem, flower (petals, sepals, stamens, ovary, pollen, eggs), fruit, germination, seedling, water, light, temperature, nutrients, reproduction, pollination (wind, insect), fertilisation, </a:t>
            </a:r>
            <a:r>
              <a:rPr lang="en-GB" sz="4800" dirty="0" smtClean="0">
                <a:latin typeface="My Happy Ending" pitchFamily="2" charset="0"/>
                <a:ea typeface="My Happy Ending" pitchFamily="2" charset="0"/>
              </a:rPr>
              <a:t>seed </a:t>
            </a:r>
            <a:r>
              <a:rPr lang="en-GB" sz="4800" dirty="0">
                <a:latin typeface="My Happy Ending" pitchFamily="2" charset="0"/>
                <a:ea typeface="My Happy Ending" pitchFamily="2" charset="0"/>
              </a:rPr>
              <a:t>dispersal</a:t>
            </a:r>
          </a:p>
          <a:p>
            <a:endParaRPr lang="en-GB" dirty="0"/>
          </a:p>
        </p:txBody>
      </p:sp>
    </p:spTree>
    <p:extLst>
      <p:ext uri="{BB962C8B-B14F-4D97-AF65-F5344CB8AC3E}">
        <p14:creationId xmlns:p14="http://schemas.microsoft.com/office/powerpoint/2010/main" val="1624566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8538" y="1099200"/>
            <a:ext cx="9377212" cy="4290646"/>
          </a:xfrm>
        </p:spPr>
        <p:txBody>
          <a:bodyPr>
            <a:normAutofit/>
          </a:bodyPr>
          <a:lstStyle/>
          <a:p>
            <a:r>
              <a:rPr lang="en-GB" sz="6000" u="sng" dirty="0" smtClean="0">
                <a:latin typeface="My Happy Ending" pitchFamily="2" charset="0"/>
                <a:ea typeface="My Happy Ending" pitchFamily="2" charset="0"/>
              </a:rPr>
              <a:t>LO: </a:t>
            </a:r>
            <a:r>
              <a:rPr lang="en-US" sz="6000" u="sng" dirty="0" smtClean="0">
                <a:latin typeface="My Happy Ending" pitchFamily="2" charset="0"/>
                <a:ea typeface="My Happy Ending" pitchFamily="2" charset="0"/>
              </a:rPr>
              <a:t>To </a:t>
            </a:r>
            <a:r>
              <a:rPr lang="en-GB" sz="6000" u="sng" dirty="0" smtClean="0">
                <a:latin typeface="My Happy Ending" pitchFamily="2" charset="0"/>
                <a:ea typeface="My Happy Ending" pitchFamily="2" charset="0"/>
              </a:rPr>
              <a:t>know about different types of pollination.</a:t>
            </a:r>
          </a:p>
          <a:p>
            <a:endParaRPr lang="en-GB" sz="6000" u="sng" dirty="0" smtClean="0">
              <a:latin typeface="My Happy Ending" pitchFamily="2" charset="0"/>
              <a:ea typeface="My Happy Ending" pitchFamily="2" charset="0"/>
            </a:endParaRPr>
          </a:p>
          <a:p>
            <a:r>
              <a:rPr lang="en-GB" sz="6000" u="sng" dirty="0" smtClean="0">
                <a:latin typeface="My Happy Ending" pitchFamily="2" charset="0"/>
                <a:ea typeface="My Happy Ending" pitchFamily="2" charset="0"/>
              </a:rPr>
              <a:t>LO</a:t>
            </a:r>
            <a:r>
              <a:rPr lang="en-GB" sz="6000" u="sng" dirty="0">
                <a:latin typeface="My Happy Ending" pitchFamily="2" charset="0"/>
                <a:ea typeface="My Happy Ending" pitchFamily="2" charset="0"/>
              </a:rPr>
              <a:t>: To </a:t>
            </a:r>
            <a:r>
              <a:rPr lang="en-GB" sz="6000" u="sng" dirty="0" smtClean="0">
                <a:latin typeface="My Happy Ending" pitchFamily="2" charset="0"/>
                <a:ea typeface="My Happy Ending" pitchFamily="2" charset="0"/>
              </a:rPr>
              <a:t>use science words.</a:t>
            </a:r>
            <a:endParaRPr lang="en-GB" sz="6000" u="sng" dirty="0">
              <a:latin typeface="My Happy Ending" pitchFamily="2" charset="0"/>
              <a:ea typeface="My Happy Ending" pitchFamily="2" charset="0"/>
            </a:endParaRPr>
          </a:p>
          <a:p>
            <a:endParaRPr lang="en-GB" sz="6000" dirty="0"/>
          </a:p>
        </p:txBody>
      </p:sp>
    </p:spTree>
    <p:extLst>
      <p:ext uri="{BB962C8B-B14F-4D97-AF65-F5344CB8AC3E}">
        <p14:creationId xmlns:p14="http://schemas.microsoft.com/office/powerpoint/2010/main" val="636392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720378"/>
            <a:ext cx="10040471" cy="4290646"/>
          </a:xfrm>
        </p:spPr>
        <p:txBody>
          <a:bodyPr>
            <a:normAutofit/>
          </a:bodyPr>
          <a:lstStyle/>
          <a:p>
            <a:pPr algn="l"/>
            <a:r>
              <a:rPr lang="en-GB" sz="4800" dirty="0" smtClean="0">
                <a:latin typeface="My Happy Ending" pitchFamily="2" charset="0"/>
                <a:ea typeface="My Happy Ending" pitchFamily="2" charset="0"/>
              </a:rPr>
              <a:t>Let’s recap: </a:t>
            </a:r>
          </a:p>
          <a:p>
            <a:pPr algn="l"/>
            <a:endParaRPr lang="en-GB" sz="4800" dirty="0" smtClean="0">
              <a:latin typeface="My Happy Ending" pitchFamily="2" charset="0"/>
              <a:ea typeface="My Happy Ending" pitchFamily="2" charset="0"/>
            </a:endParaRPr>
          </a:p>
          <a:p>
            <a:pPr algn="l"/>
            <a:r>
              <a:rPr lang="en-GB" sz="7200" dirty="0" smtClean="0">
                <a:latin typeface="My Happy Ending" pitchFamily="2" charset="0"/>
                <a:ea typeface="My Happy Ending" pitchFamily="2" charset="0"/>
              </a:rPr>
              <a:t>Pollination</a:t>
            </a:r>
            <a:r>
              <a:rPr lang="en-GB" sz="4800" dirty="0" smtClean="0">
                <a:latin typeface="My Happy Ending" pitchFamily="2" charset="0"/>
                <a:ea typeface="My Happy Ending" pitchFamily="2" charset="0"/>
              </a:rPr>
              <a:t> </a:t>
            </a:r>
            <a:r>
              <a:rPr lang="en-GB" sz="5400" dirty="0" smtClean="0">
                <a:latin typeface="My Happy Ending" pitchFamily="2" charset="0"/>
                <a:ea typeface="My Happy Ending" pitchFamily="2" charset="0"/>
              </a:rPr>
              <a:t>is the </a:t>
            </a:r>
            <a:r>
              <a:rPr lang="en-GB" sz="5400" dirty="0">
                <a:latin typeface="My Happy Ending" pitchFamily="2" charset="0"/>
                <a:ea typeface="My Happy Ending" pitchFamily="2" charset="0"/>
              </a:rPr>
              <a:t>act of transferring pollen grains from the male anther of a flower to the female stigma. </a:t>
            </a:r>
          </a:p>
        </p:txBody>
      </p:sp>
    </p:spTree>
    <p:extLst>
      <p:ext uri="{BB962C8B-B14F-4D97-AF65-F5344CB8AC3E}">
        <p14:creationId xmlns:p14="http://schemas.microsoft.com/office/powerpoint/2010/main" val="3921256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720378"/>
            <a:ext cx="10040471" cy="5419165"/>
          </a:xfrm>
        </p:spPr>
        <p:txBody>
          <a:bodyPr>
            <a:noAutofit/>
          </a:bodyPr>
          <a:lstStyle/>
          <a:p>
            <a:pPr algn="l"/>
            <a:r>
              <a:rPr lang="en-GB" sz="4800" dirty="0" smtClean="0">
                <a:latin typeface="My Happy Ending" pitchFamily="2" charset="0"/>
                <a:ea typeface="My Happy Ending" pitchFamily="2" charset="0"/>
              </a:rPr>
              <a:t>We found out about insects pollinating flowers last week. There are some other animals that might help to pollinate a flower too.</a:t>
            </a:r>
          </a:p>
          <a:p>
            <a:pPr algn="l"/>
            <a:endParaRPr lang="en-GB" sz="4800" dirty="0" smtClean="0">
              <a:latin typeface="My Happy Ending" pitchFamily="2" charset="0"/>
              <a:ea typeface="My Happy Ending" pitchFamily="2" charset="0"/>
            </a:endParaRPr>
          </a:p>
          <a:p>
            <a:pPr algn="l"/>
            <a:endParaRPr lang="en-GB" sz="4800" dirty="0">
              <a:latin typeface="My Happy Ending" pitchFamily="2" charset="0"/>
              <a:ea typeface="My Happy Ending" pitchFamily="2" charset="0"/>
            </a:endParaRPr>
          </a:p>
          <a:p>
            <a:pPr algn="l"/>
            <a:endParaRPr lang="en-GB" sz="4800" dirty="0">
              <a:latin typeface="My Happy Ending" pitchFamily="2" charset="0"/>
              <a:ea typeface="My Happy Ending" pitchFamily="2" charset="0"/>
            </a:endParaRPr>
          </a:p>
          <a:p>
            <a:pPr algn="l"/>
            <a:endParaRPr lang="en-GB" sz="4800" dirty="0" smtClean="0">
              <a:latin typeface="My Happy Ending" pitchFamily="2" charset="0"/>
              <a:ea typeface="My Happy Ending" pitchFamily="2" charset="0"/>
            </a:endParaRPr>
          </a:p>
          <a:p>
            <a:pPr algn="l"/>
            <a:r>
              <a:rPr lang="en-GB" sz="4800" dirty="0" smtClean="0">
                <a:latin typeface="My Happy Ending" pitchFamily="2" charset="0"/>
                <a:ea typeface="My Happy Ending" pitchFamily="2" charset="0"/>
              </a:rPr>
              <a:t>Watch this clip to find out more.</a:t>
            </a:r>
            <a:endParaRPr lang="en-GB" sz="4800" dirty="0">
              <a:latin typeface="My Happy Ending" pitchFamily="2" charset="0"/>
              <a:ea typeface="My Happy Ending" pitchFamily="2" charset="0"/>
            </a:endParaRPr>
          </a:p>
        </p:txBody>
      </p:sp>
      <p:pic>
        <p:nvPicPr>
          <p:cNvPr id="5" name="Picture 4">
            <a:hlinkClick r:id="rId2"/>
          </p:cNvPr>
          <p:cNvPicPr>
            <a:picLocks noChangeAspect="1"/>
          </p:cNvPicPr>
          <p:nvPr/>
        </p:nvPicPr>
        <p:blipFill>
          <a:blip r:embed="rId3"/>
          <a:stretch>
            <a:fillRect/>
          </a:stretch>
        </p:blipFill>
        <p:spPr>
          <a:xfrm>
            <a:off x="2830149" y="2330992"/>
            <a:ext cx="4876937" cy="2747358"/>
          </a:xfrm>
          <a:prstGeom prst="rect">
            <a:avLst/>
          </a:prstGeom>
        </p:spPr>
      </p:pic>
    </p:spTree>
    <p:extLst>
      <p:ext uri="{BB962C8B-B14F-4D97-AF65-F5344CB8AC3E}">
        <p14:creationId xmlns:p14="http://schemas.microsoft.com/office/powerpoint/2010/main" val="3095858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7281" y="851007"/>
            <a:ext cx="10040471" cy="4290646"/>
          </a:xfrm>
        </p:spPr>
        <p:txBody>
          <a:bodyPr>
            <a:noAutofit/>
          </a:bodyPr>
          <a:lstStyle/>
          <a:p>
            <a:pPr algn="l"/>
            <a:r>
              <a:rPr lang="en-GB" sz="4800" dirty="0" smtClean="0">
                <a:latin typeface="My Happy Ending" pitchFamily="2" charset="0"/>
                <a:ea typeface="My Happy Ending" pitchFamily="2" charset="0"/>
              </a:rPr>
              <a:t>Can </a:t>
            </a:r>
            <a:r>
              <a:rPr lang="en-GB" sz="4800" dirty="0">
                <a:latin typeface="My Happy Ending" pitchFamily="2" charset="0"/>
                <a:ea typeface="My Happy Ending" pitchFamily="2" charset="0"/>
              </a:rPr>
              <a:t>you think of any other ways that pollen might be transferred?</a:t>
            </a:r>
          </a:p>
        </p:txBody>
      </p:sp>
      <p:pic>
        <p:nvPicPr>
          <p:cNvPr id="2" name="Picture 1"/>
          <p:cNvPicPr>
            <a:picLocks noChangeAspect="1"/>
          </p:cNvPicPr>
          <p:nvPr/>
        </p:nvPicPr>
        <p:blipFill>
          <a:blip r:embed="rId2"/>
          <a:stretch>
            <a:fillRect/>
          </a:stretch>
        </p:blipFill>
        <p:spPr>
          <a:xfrm>
            <a:off x="6641647" y="1870338"/>
            <a:ext cx="2305050" cy="1990725"/>
          </a:xfrm>
          <a:prstGeom prst="rect">
            <a:avLst/>
          </a:prstGeom>
        </p:spPr>
      </p:pic>
    </p:spTree>
    <p:extLst>
      <p:ext uri="{BB962C8B-B14F-4D97-AF65-F5344CB8AC3E}">
        <p14:creationId xmlns:p14="http://schemas.microsoft.com/office/powerpoint/2010/main" val="2652144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720378"/>
            <a:ext cx="6390171" cy="5771862"/>
          </a:xfrm>
        </p:spPr>
        <p:txBody>
          <a:bodyPr>
            <a:noAutofit/>
          </a:bodyPr>
          <a:lstStyle/>
          <a:p>
            <a:pPr algn="l"/>
            <a:r>
              <a:rPr lang="en-GB" sz="4800" u="sng" dirty="0" smtClean="0">
                <a:latin typeface="My Happy Ending" pitchFamily="2" charset="0"/>
                <a:ea typeface="My Happy Ending" pitchFamily="2" charset="0"/>
              </a:rPr>
              <a:t>Wind Pollination</a:t>
            </a:r>
          </a:p>
          <a:p>
            <a:pPr algn="l"/>
            <a:r>
              <a:rPr lang="en-GB" altLang="en-US" sz="4800" dirty="0">
                <a:latin typeface="My Happy Ending" pitchFamily="2" charset="0"/>
                <a:ea typeface="My Happy Ending" pitchFamily="2" charset="0"/>
              </a:rPr>
              <a:t>While some plants use insects to help them transport their pollen, others rely on wind. These plants are usually less colourful as they do not need to attract insects. The wind carries pollen from one plant to another. Rice is an example of a wind-pollinating plant.</a:t>
            </a:r>
          </a:p>
          <a:p>
            <a:pPr algn="l"/>
            <a:endParaRPr lang="en-GB" sz="4800" u="sng" dirty="0">
              <a:latin typeface="My Happy Ending" pitchFamily="2" charset="0"/>
              <a:ea typeface="My Happy Ending" pitchFamily="2" charset="0"/>
            </a:endParaRPr>
          </a:p>
        </p:txBody>
      </p:sp>
      <p:pic>
        <p:nvPicPr>
          <p:cNvPr id="2" name="Picture 1"/>
          <p:cNvPicPr>
            <a:picLocks noChangeAspect="1"/>
          </p:cNvPicPr>
          <p:nvPr/>
        </p:nvPicPr>
        <p:blipFill>
          <a:blip r:embed="rId2"/>
          <a:stretch>
            <a:fillRect/>
          </a:stretch>
        </p:blipFill>
        <p:spPr>
          <a:xfrm>
            <a:off x="7781381" y="1567959"/>
            <a:ext cx="3448050" cy="4076700"/>
          </a:xfrm>
          <a:prstGeom prst="rect">
            <a:avLst/>
          </a:prstGeom>
        </p:spPr>
      </p:pic>
    </p:spTree>
    <p:extLst>
      <p:ext uri="{BB962C8B-B14F-4D97-AF65-F5344CB8AC3E}">
        <p14:creationId xmlns:p14="http://schemas.microsoft.com/office/powerpoint/2010/main" val="245539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720378"/>
            <a:ext cx="6390171" cy="5771862"/>
          </a:xfrm>
        </p:spPr>
        <p:txBody>
          <a:bodyPr>
            <a:noAutofit/>
          </a:bodyPr>
          <a:lstStyle/>
          <a:p>
            <a:pPr algn="l"/>
            <a:r>
              <a:rPr lang="en-GB" sz="4800" dirty="0" smtClean="0">
                <a:latin typeface="My Happy Ending" pitchFamily="2" charset="0"/>
                <a:ea typeface="My Happy Ending" pitchFamily="2" charset="0"/>
              </a:rPr>
              <a:t>Wind pollination </a:t>
            </a:r>
            <a:r>
              <a:rPr lang="en-GB" altLang="en-US" sz="4800" dirty="0" smtClean="0">
                <a:latin typeface="My Happy Ending" pitchFamily="2" charset="0"/>
                <a:ea typeface="My Happy Ending" pitchFamily="2" charset="0"/>
              </a:rPr>
              <a:t>is </a:t>
            </a:r>
            <a:r>
              <a:rPr lang="en-GB" altLang="en-US" sz="4800" dirty="0">
                <a:latin typeface="My Happy Ending" pitchFamily="2" charset="0"/>
                <a:ea typeface="My Happy Ending" pitchFamily="2" charset="0"/>
              </a:rPr>
              <a:t>a less coordinated way of pollinating, as it relies on a huge amounts of pollen being blown in any direction, depending on the wind</a:t>
            </a:r>
            <a:r>
              <a:rPr lang="en-GB" altLang="en-US" sz="4800" dirty="0" smtClean="0">
                <a:latin typeface="My Happy Ending" pitchFamily="2" charset="0"/>
                <a:ea typeface="My Happy Ending" pitchFamily="2" charset="0"/>
              </a:rPr>
              <a:t>.</a:t>
            </a:r>
          </a:p>
          <a:p>
            <a:pPr algn="l"/>
            <a:r>
              <a:rPr lang="en-GB" altLang="en-US" sz="4800" dirty="0">
                <a:latin typeface="My Happy Ending" pitchFamily="2" charset="0"/>
                <a:ea typeface="My Happy Ending" pitchFamily="2" charset="0"/>
              </a:rPr>
              <a:t>Wind pollinating plants can cause some people to experience hay fever during the </a:t>
            </a:r>
            <a:r>
              <a:rPr lang="en-GB" altLang="en-US" sz="4800" dirty="0" smtClean="0">
                <a:latin typeface="My Happy Ending" pitchFamily="2" charset="0"/>
                <a:ea typeface="My Happy Ending" pitchFamily="2" charset="0"/>
              </a:rPr>
              <a:t>Spring </a:t>
            </a:r>
            <a:r>
              <a:rPr lang="en-GB" altLang="en-US" sz="4800" dirty="0">
                <a:latin typeface="My Happy Ending" pitchFamily="2" charset="0"/>
                <a:ea typeface="My Happy Ending" pitchFamily="2" charset="0"/>
              </a:rPr>
              <a:t>and </a:t>
            </a:r>
            <a:r>
              <a:rPr lang="en-GB" altLang="en-US" sz="4800" dirty="0" smtClean="0">
                <a:latin typeface="My Happy Ending" pitchFamily="2" charset="0"/>
                <a:ea typeface="My Happy Ending" pitchFamily="2" charset="0"/>
              </a:rPr>
              <a:t>Summer </a:t>
            </a:r>
            <a:r>
              <a:rPr lang="en-GB" altLang="en-US" sz="4800" dirty="0">
                <a:latin typeface="My Happy Ending" pitchFamily="2" charset="0"/>
                <a:ea typeface="My Happy Ending" pitchFamily="2" charset="0"/>
              </a:rPr>
              <a:t>due to the large amounts of pollen in the air.</a:t>
            </a:r>
          </a:p>
          <a:p>
            <a:pPr algn="l"/>
            <a:endParaRPr lang="en-GB" altLang="en-US" sz="4800" dirty="0">
              <a:latin typeface="My Happy Ending" pitchFamily="2" charset="0"/>
              <a:ea typeface="My Happy Ending" pitchFamily="2" charset="0"/>
            </a:endParaRPr>
          </a:p>
          <a:p>
            <a:pPr algn="l"/>
            <a:endParaRPr lang="en-GB" sz="4800" u="sng" dirty="0" smtClean="0">
              <a:latin typeface="My Happy Ending" pitchFamily="2" charset="0"/>
              <a:ea typeface="My Happy Ending" pitchFamily="2" charset="0"/>
            </a:endParaRPr>
          </a:p>
          <a:p>
            <a:pPr algn="l"/>
            <a:endParaRPr lang="en-GB" sz="4800" u="sng"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7692354" y="2151434"/>
            <a:ext cx="3699412" cy="2622368"/>
          </a:xfrm>
          <a:prstGeom prst="rect">
            <a:avLst/>
          </a:prstGeom>
        </p:spPr>
      </p:pic>
    </p:spTree>
    <p:extLst>
      <p:ext uri="{BB962C8B-B14F-4D97-AF65-F5344CB8AC3E}">
        <p14:creationId xmlns:p14="http://schemas.microsoft.com/office/powerpoint/2010/main" val="1426495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1155" y="5185954"/>
            <a:ext cx="10400468" cy="1306286"/>
          </a:xfrm>
        </p:spPr>
        <p:txBody>
          <a:bodyPr>
            <a:noAutofit/>
          </a:bodyPr>
          <a:lstStyle/>
          <a:p>
            <a:pPr algn="l"/>
            <a:r>
              <a:rPr lang="en-GB" sz="4800" dirty="0" smtClean="0">
                <a:latin typeface="My Happy Ending" pitchFamily="2" charset="0"/>
                <a:ea typeface="My Happy Ending" pitchFamily="2" charset="0"/>
              </a:rPr>
              <a:t>Watch this clip to find out more about wind pollination.</a:t>
            </a:r>
            <a:endParaRPr lang="en-GB" altLang="en-US" sz="4800" dirty="0">
              <a:latin typeface="My Happy Ending" pitchFamily="2" charset="0"/>
              <a:ea typeface="My Happy Ending" pitchFamily="2" charset="0"/>
            </a:endParaRPr>
          </a:p>
          <a:p>
            <a:pPr algn="l"/>
            <a:endParaRPr lang="en-GB" altLang="en-US" sz="4800" dirty="0">
              <a:latin typeface="My Happy Ending" pitchFamily="2" charset="0"/>
              <a:ea typeface="My Happy Ending" pitchFamily="2" charset="0"/>
            </a:endParaRPr>
          </a:p>
          <a:p>
            <a:pPr algn="l"/>
            <a:endParaRPr lang="en-GB" sz="4800" u="sng" dirty="0" smtClean="0">
              <a:latin typeface="My Happy Ending" pitchFamily="2" charset="0"/>
              <a:ea typeface="My Happy Ending" pitchFamily="2" charset="0"/>
            </a:endParaRPr>
          </a:p>
          <a:p>
            <a:pPr algn="l"/>
            <a:endParaRPr lang="en-GB" sz="4800" u="sng" dirty="0">
              <a:latin typeface="My Happy Ending" pitchFamily="2" charset="0"/>
              <a:ea typeface="My Happy Ending" pitchFamily="2" charset="0"/>
            </a:endParaRPr>
          </a:p>
        </p:txBody>
      </p:sp>
      <p:pic>
        <p:nvPicPr>
          <p:cNvPr id="2" name="Picture 1">
            <a:hlinkClick r:id="rId2"/>
          </p:cNvPr>
          <p:cNvPicPr>
            <a:picLocks noChangeAspect="1"/>
          </p:cNvPicPr>
          <p:nvPr/>
        </p:nvPicPr>
        <p:blipFill>
          <a:blip r:embed="rId3"/>
          <a:stretch>
            <a:fillRect/>
          </a:stretch>
        </p:blipFill>
        <p:spPr>
          <a:xfrm>
            <a:off x="1781991" y="594496"/>
            <a:ext cx="8001000" cy="4467225"/>
          </a:xfrm>
          <a:prstGeom prst="rect">
            <a:avLst/>
          </a:prstGeom>
        </p:spPr>
      </p:pic>
    </p:spTree>
    <p:extLst>
      <p:ext uri="{BB962C8B-B14F-4D97-AF65-F5344CB8AC3E}">
        <p14:creationId xmlns:p14="http://schemas.microsoft.com/office/powerpoint/2010/main" val="3223943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393</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My Happy Ending</vt:lpstr>
      <vt:lpstr>Office Theme</vt:lpstr>
      <vt:lpstr>Plants</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Plants</dc:title>
  <dc:creator>Deborah Hamilton</dc:creator>
  <cp:lastModifiedBy>Deborah Hamilton</cp:lastModifiedBy>
  <cp:revision>32</cp:revision>
  <dcterms:created xsi:type="dcterms:W3CDTF">2021-05-28T11:20:39Z</dcterms:created>
  <dcterms:modified xsi:type="dcterms:W3CDTF">2021-06-22T17:03:38Z</dcterms:modified>
</cp:coreProperties>
</file>