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756"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4764ba5181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4764ba5181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4764ba5181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4764ba5181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4764ba5181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4764ba5181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4764ba5181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4764ba5181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8557cab41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8557cab41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8557cab418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8557cab418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4764ba5181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4764ba5181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FFF2CC"/>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lovereading4kids.co.uk/extract/15851/The-Star-spun-Web-by-Sinead-OHart.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The Star-Spun Web</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a:t>Sinead O’Hart</a:t>
            </a:r>
            <a:endParaRPr/>
          </a:p>
          <a:p>
            <a:pPr marL="0" lvl="0" indent="0" algn="ctr" rtl="0">
              <a:spcBef>
                <a:spcPts val="0"/>
              </a:spcBef>
              <a:spcAft>
                <a:spcPts val="0"/>
              </a:spcAft>
              <a:buNone/>
            </a:pPr>
            <a:r>
              <a:rPr lang="en-GB" sz="1100" u="sng">
                <a:solidFill>
                  <a:schemeClr val="hlink"/>
                </a:solidFill>
                <a:hlinkClick r:id="rId3"/>
              </a:rPr>
              <a:t>https://www.lovereading4kids.co.uk/extract/15851/The-Star-spun-Web-by-Sinead-OHart.html</a:t>
            </a:r>
            <a:endParaRPr/>
          </a:p>
          <a:p>
            <a:pPr marL="0" lvl="0" indent="0" algn="ctr" rtl="0">
              <a:spcBef>
                <a:spcPts val="0"/>
              </a:spcBef>
              <a:spcAft>
                <a:spcPts val="0"/>
              </a:spcAft>
              <a:buNone/>
            </a:pPr>
            <a:r>
              <a:rPr lang="en-GB"/>
              <a:t>Prologue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a:t>Vocabulary Check		</a:t>
            </a:r>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SzPts val="2000"/>
              <a:buChar char="●"/>
            </a:pPr>
            <a:r>
              <a:rPr lang="en-GB" sz="2000">
                <a:solidFill>
                  <a:srgbClr val="333333"/>
                </a:solidFill>
              </a:rPr>
              <a:t>the barest </a:t>
            </a:r>
            <a:r>
              <a:rPr lang="en-GB" sz="2000" b="1" u="sng">
                <a:solidFill>
                  <a:srgbClr val="333333"/>
                </a:solidFill>
              </a:rPr>
              <a:t>whir</a:t>
            </a:r>
            <a:r>
              <a:rPr lang="en-GB" sz="2000">
                <a:solidFill>
                  <a:srgbClr val="333333"/>
                </a:solidFill>
              </a:rPr>
              <a:t> giving away</a:t>
            </a:r>
            <a:endParaRPr sz="2000">
              <a:solidFill>
                <a:srgbClr val="333333"/>
              </a:solidFill>
            </a:endParaRPr>
          </a:p>
          <a:p>
            <a:pPr marL="457200" lvl="0" indent="-355600" algn="l" rtl="0">
              <a:spcBef>
                <a:spcPts val="0"/>
              </a:spcBef>
              <a:spcAft>
                <a:spcPts val="0"/>
              </a:spcAft>
              <a:buClr>
                <a:srgbClr val="333333"/>
              </a:buClr>
              <a:buSzPts val="2000"/>
              <a:buChar char="●"/>
            </a:pPr>
            <a:r>
              <a:rPr lang="en-GB" sz="2000">
                <a:solidFill>
                  <a:srgbClr val="333333"/>
                </a:solidFill>
              </a:rPr>
              <a:t>somewhere else it </a:t>
            </a:r>
            <a:r>
              <a:rPr lang="en-GB" sz="2000" b="1" u="sng">
                <a:solidFill>
                  <a:srgbClr val="333333"/>
                </a:solidFill>
              </a:rPr>
              <a:t>bore</a:t>
            </a:r>
            <a:r>
              <a:rPr lang="en-GB" sz="2000">
                <a:solidFill>
                  <a:srgbClr val="333333"/>
                </a:solidFill>
              </a:rPr>
              <a:t> a different name</a:t>
            </a:r>
            <a:endParaRPr sz="2000">
              <a:solidFill>
                <a:srgbClr val="333333"/>
              </a:solidFill>
            </a:endParaRPr>
          </a:p>
          <a:p>
            <a:pPr marL="457200" lvl="0" indent="-355600" algn="l" rtl="0">
              <a:spcBef>
                <a:spcPts val="0"/>
              </a:spcBef>
              <a:spcAft>
                <a:spcPts val="0"/>
              </a:spcAft>
              <a:buClr>
                <a:srgbClr val="333333"/>
              </a:buClr>
              <a:buSzPts val="2000"/>
              <a:buChar char="●"/>
            </a:pPr>
            <a:r>
              <a:rPr lang="en-GB" sz="2000">
                <a:solidFill>
                  <a:srgbClr val="333333"/>
                </a:solidFill>
              </a:rPr>
              <a:t>in the </a:t>
            </a:r>
            <a:r>
              <a:rPr lang="en-GB" sz="2000" b="1" u="sng">
                <a:solidFill>
                  <a:srgbClr val="333333"/>
                </a:solidFill>
              </a:rPr>
              <a:t>alcove</a:t>
            </a:r>
            <a:r>
              <a:rPr lang="en-GB" sz="2000">
                <a:solidFill>
                  <a:srgbClr val="333333"/>
                </a:solidFill>
              </a:rPr>
              <a:t> of the building’s front door</a:t>
            </a:r>
            <a:endParaRPr sz="2000">
              <a:solidFill>
                <a:srgbClr val="333333"/>
              </a:solidFill>
            </a:endParaRPr>
          </a:p>
          <a:p>
            <a:pPr marL="457200" lvl="0" indent="-355600" algn="l" rtl="0">
              <a:spcBef>
                <a:spcPts val="0"/>
              </a:spcBef>
              <a:spcAft>
                <a:spcPts val="0"/>
              </a:spcAft>
              <a:buClr>
                <a:srgbClr val="333333"/>
              </a:buClr>
              <a:buSzPts val="2000"/>
              <a:buChar char="●"/>
            </a:pPr>
            <a:r>
              <a:rPr lang="en-GB" sz="2000">
                <a:solidFill>
                  <a:srgbClr val="333333"/>
                </a:solidFill>
              </a:rPr>
              <a:t>their </a:t>
            </a:r>
            <a:r>
              <a:rPr lang="en-GB" sz="2000" b="1" u="sng">
                <a:solidFill>
                  <a:srgbClr val="333333"/>
                </a:solidFill>
              </a:rPr>
              <a:t>truncheons</a:t>
            </a:r>
            <a:r>
              <a:rPr lang="en-GB" sz="2000">
                <a:solidFill>
                  <a:srgbClr val="333333"/>
                </a:solidFill>
              </a:rPr>
              <a:t> raining down </a:t>
            </a:r>
            <a:endParaRPr sz="2000">
              <a:solidFill>
                <a:srgbClr val="333333"/>
              </a:solidFill>
            </a:endParaRPr>
          </a:p>
          <a:p>
            <a:pPr marL="457200" lvl="0" indent="0" algn="l" rtl="0">
              <a:spcBef>
                <a:spcPts val="1600"/>
              </a:spcBef>
              <a:spcAft>
                <a:spcPts val="0"/>
              </a:spcAft>
              <a:buNone/>
            </a:pPr>
            <a:endParaRPr sz="2000">
              <a:solidFill>
                <a:srgbClr val="333333"/>
              </a:solidFill>
            </a:endParaRPr>
          </a:p>
          <a:p>
            <a:pPr marL="457200" lvl="0" indent="0" algn="l" rtl="0">
              <a:spcBef>
                <a:spcPts val="1600"/>
              </a:spcBef>
              <a:spcAft>
                <a:spcPts val="1400"/>
              </a:spcAft>
              <a:buNone/>
            </a:pPr>
            <a:endParaRPr sz="2000">
              <a:solidFill>
                <a:srgbClr val="333333"/>
              </a:solidFill>
            </a:endParaRPr>
          </a:p>
        </p:txBody>
      </p:sp>
      <p:pic>
        <p:nvPicPr>
          <p:cNvPr id="62" name="Google Shape;62;p14"/>
          <p:cNvPicPr preferRelativeResize="0"/>
          <p:nvPr/>
        </p:nvPicPr>
        <p:blipFill>
          <a:blip r:embed="rId3">
            <a:alphaModFix/>
          </a:blip>
          <a:stretch>
            <a:fillRect/>
          </a:stretch>
        </p:blipFill>
        <p:spPr>
          <a:xfrm>
            <a:off x="5309520" y="2808125"/>
            <a:ext cx="1009950" cy="1463550"/>
          </a:xfrm>
          <a:prstGeom prst="rect">
            <a:avLst/>
          </a:prstGeom>
          <a:noFill/>
          <a:ln>
            <a:noFill/>
          </a:ln>
        </p:spPr>
      </p:pic>
      <p:pic>
        <p:nvPicPr>
          <p:cNvPr id="63" name="Google Shape;63;p14"/>
          <p:cNvPicPr preferRelativeResize="0"/>
          <p:nvPr/>
        </p:nvPicPr>
        <p:blipFill>
          <a:blip r:embed="rId4">
            <a:alphaModFix/>
          </a:blip>
          <a:stretch>
            <a:fillRect/>
          </a:stretch>
        </p:blipFill>
        <p:spPr>
          <a:xfrm>
            <a:off x="1433375" y="2808113"/>
            <a:ext cx="1981200" cy="16287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a:t>Quick Start		</a:t>
            </a:r>
            <a:endParaRPr/>
          </a:p>
        </p:txBody>
      </p:sp>
      <p:sp>
        <p:nvSpPr>
          <p:cNvPr id="69" name="Google Shape;69;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333333"/>
              </a:buClr>
              <a:buSzPts val="2000"/>
              <a:buAutoNum type="arabicPeriod"/>
            </a:pPr>
            <a:r>
              <a:rPr lang="en-GB" sz="2000">
                <a:solidFill>
                  <a:srgbClr val="333333"/>
                </a:solidFill>
              </a:rPr>
              <a:t>What season was it?</a:t>
            </a:r>
            <a:endParaRPr sz="2000">
              <a:solidFill>
                <a:srgbClr val="333333"/>
              </a:solidFill>
            </a:endParaRPr>
          </a:p>
          <a:p>
            <a:pPr marL="457200" lvl="0" indent="-355600" algn="l" rtl="0">
              <a:spcBef>
                <a:spcPts val="0"/>
              </a:spcBef>
              <a:spcAft>
                <a:spcPts val="0"/>
              </a:spcAft>
              <a:buClr>
                <a:srgbClr val="333333"/>
              </a:buClr>
              <a:buSzPts val="2000"/>
              <a:buAutoNum type="arabicPeriod"/>
            </a:pPr>
            <a:r>
              <a:rPr lang="en-GB" sz="2000">
                <a:solidFill>
                  <a:srgbClr val="333333"/>
                </a:solidFill>
              </a:rPr>
              <a:t>What was the man carrying when he was running?</a:t>
            </a:r>
            <a:endParaRPr sz="2000">
              <a:solidFill>
                <a:srgbClr val="333333"/>
              </a:solidFill>
            </a:endParaRPr>
          </a:p>
          <a:p>
            <a:pPr marL="457200" lvl="0" indent="-355600" algn="l" rtl="0">
              <a:spcBef>
                <a:spcPts val="0"/>
              </a:spcBef>
              <a:spcAft>
                <a:spcPts val="0"/>
              </a:spcAft>
              <a:buClr>
                <a:srgbClr val="333333"/>
              </a:buClr>
              <a:buSzPts val="2000"/>
              <a:buAutoNum type="arabicPeriod"/>
            </a:pPr>
            <a:r>
              <a:rPr lang="en-GB" sz="2000">
                <a:solidFill>
                  <a:srgbClr val="333333"/>
                </a:solidFill>
              </a:rPr>
              <a:t>Who has he lost recently?</a:t>
            </a:r>
            <a:endParaRPr sz="2000">
              <a:solidFill>
                <a:srgbClr val="333333"/>
              </a:solidFill>
            </a:endParaRPr>
          </a:p>
          <a:p>
            <a:pPr marL="457200" lvl="0" indent="-355600" algn="l" rtl="0">
              <a:spcBef>
                <a:spcPts val="0"/>
              </a:spcBef>
              <a:spcAft>
                <a:spcPts val="0"/>
              </a:spcAft>
              <a:buClr>
                <a:srgbClr val="333333"/>
              </a:buClr>
              <a:buSzPts val="2000"/>
              <a:buAutoNum type="arabicPeriod"/>
            </a:pPr>
            <a:r>
              <a:rPr lang="en-GB" sz="2000">
                <a:solidFill>
                  <a:srgbClr val="333333"/>
                </a:solidFill>
              </a:rPr>
              <a:t>What did the men do to him after they circled him?</a:t>
            </a:r>
            <a:endParaRPr sz="2000">
              <a:solidFill>
                <a:srgbClr val="333333"/>
              </a:solidFill>
            </a:endParaRPr>
          </a:p>
          <a:p>
            <a:pPr marL="457200" lvl="0" indent="-355600" algn="l" rtl="0">
              <a:spcBef>
                <a:spcPts val="0"/>
              </a:spcBef>
              <a:spcAft>
                <a:spcPts val="0"/>
              </a:spcAft>
              <a:buClr>
                <a:srgbClr val="333333"/>
              </a:buClr>
              <a:buSzPts val="2000"/>
              <a:buAutoNum type="arabicPeriod"/>
            </a:pPr>
            <a:r>
              <a:rPr lang="en-GB" sz="2000">
                <a:solidFill>
                  <a:srgbClr val="333333"/>
                </a:solidFill>
              </a:rPr>
              <a:t>What happened to the baby?</a:t>
            </a:r>
            <a:endParaRPr sz="2000">
              <a:solidFill>
                <a:srgbClr val="333333"/>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a:t>Partnered Talk</a:t>
            </a:r>
            <a:endParaRPr/>
          </a:p>
        </p:txBody>
      </p:sp>
      <p:sp>
        <p:nvSpPr>
          <p:cNvPr id="75" name="Google Shape;75;p16"/>
          <p:cNvSpPr txBox="1">
            <a:spLocks noGrp="1"/>
          </p:cNvSpPr>
          <p:nvPr>
            <p:ph type="body" idx="1"/>
          </p:nvPr>
        </p:nvSpPr>
        <p:spPr>
          <a:xfrm>
            <a:off x="311700" y="1790375"/>
            <a:ext cx="8340900" cy="317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i="1"/>
          </a:p>
          <a:p>
            <a:pPr marL="0" lvl="0" indent="0" algn="ctr" rtl="0">
              <a:spcBef>
                <a:spcPts val="1600"/>
              </a:spcBef>
              <a:spcAft>
                <a:spcPts val="0"/>
              </a:spcAft>
              <a:buNone/>
            </a:pPr>
            <a:r>
              <a:rPr lang="en-GB" sz="3000" i="1"/>
              <a:t>Thought the hollow darkness of a winter’s night, a man was running. </a:t>
            </a:r>
            <a:endParaRPr sz="3000" i="1"/>
          </a:p>
          <a:p>
            <a:pPr marL="0" lvl="0" indent="0" algn="ctr" rtl="0">
              <a:spcBef>
                <a:spcPts val="1600"/>
              </a:spcBef>
              <a:spcAft>
                <a:spcPts val="0"/>
              </a:spcAft>
              <a:buNone/>
            </a:pPr>
            <a:endParaRPr sz="3000"/>
          </a:p>
          <a:p>
            <a:pPr marL="0" lvl="0" indent="0" algn="ctr" rtl="0">
              <a:spcBef>
                <a:spcPts val="1600"/>
              </a:spcBef>
              <a:spcAft>
                <a:spcPts val="1600"/>
              </a:spcAft>
              <a:buNone/>
            </a:pPr>
            <a:r>
              <a:rPr lang="en-GB" sz="3000"/>
              <a:t>How does this line set the scene for the story?</a:t>
            </a:r>
            <a:endParaRPr sz="3000"/>
          </a:p>
        </p:txBody>
      </p:sp>
      <p:pic>
        <p:nvPicPr>
          <p:cNvPr id="76" name="Google Shape;76;p16"/>
          <p:cNvPicPr preferRelativeResize="0"/>
          <p:nvPr/>
        </p:nvPicPr>
        <p:blipFill>
          <a:blip r:embed="rId3">
            <a:alphaModFix/>
          </a:blip>
          <a:stretch>
            <a:fillRect/>
          </a:stretch>
        </p:blipFill>
        <p:spPr>
          <a:xfrm>
            <a:off x="6463699" y="-516951"/>
            <a:ext cx="2496652" cy="249665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a:t>Individual Thinking</a:t>
            </a:r>
            <a:endParaRPr/>
          </a:p>
        </p:txBody>
      </p:sp>
      <p:sp>
        <p:nvSpPr>
          <p:cNvPr id="82" name="Google Shape;82;p17"/>
          <p:cNvSpPr txBox="1">
            <a:spLocks noGrp="1"/>
          </p:cNvSpPr>
          <p:nvPr>
            <p:ph type="body" idx="1"/>
          </p:nvPr>
        </p:nvSpPr>
        <p:spPr>
          <a:xfrm>
            <a:off x="311700" y="897675"/>
            <a:ext cx="8520600" cy="367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ctr" rtl="0">
              <a:spcBef>
                <a:spcPts val="1600"/>
              </a:spcBef>
              <a:spcAft>
                <a:spcPts val="0"/>
              </a:spcAft>
              <a:buNone/>
            </a:pPr>
            <a:r>
              <a:rPr lang="en-GB" sz="3000" i="1"/>
              <a:t>What had they done with his wife? How long did he have before they came looking for him? Would he have time to get the baby to safety? </a:t>
            </a:r>
            <a:endParaRPr sz="3000" i="1"/>
          </a:p>
          <a:p>
            <a:pPr marL="0" lvl="0" indent="0" algn="ctr" rtl="0">
              <a:spcBef>
                <a:spcPts val="1600"/>
              </a:spcBef>
              <a:spcAft>
                <a:spcPts val="0"/>
              </a:spcAft>
              <a:buNone/>
            </a:pPr>
            <a:endParaRPr sz="100"/>
          </a:p>
          <a:p>
            <a:pPr marL="0" lvl="0" indent="0" algn="ctr" rtl="0">
              <a:spcBef>
                <a:spcPts val="1600"/>
              </a:spcBef>
              <a:spcAft>
                <a:spcPts val="1600"/>
              </a:spcAft>
              <a:buNone/>
            </a:pPr>
            <a:r>
              <a:rPr lang="en-GB" sz="3000"/>
              <a:t>What impact do these questions have on the reader? What information are we given through them?</a:t>
            </a:r>
            <a:endParaRPr sz="3000"/>
          </a:p>
        </p:txBody>
      </p:sp>
      <p:pic>
        <p:nvPicPr>
          <p:cNvPr id="83" name="Google Shape;83;p17"/>
          <p:cNvPicPr preferRelativeResize="0"/>
          <p:nvPr/>
        </p:nvPicPr>
        <p:blipFill>
          <a:blip r:embed="rId3">
            <a:alphaModFix/>
          </a:blip>
          <a:stretch>
            <a:fillRect/>
          </a:stretch>
        </p:blipFill>
        <p:spPr>
          <a:xfrm>
            <a:off x="6747874" y="-269351"/>
            <a:ext cx="1852827" cy="1852827"/>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a:t>Partnered Talk</a:t>
            </a:r>
            <a:endParaRPr/>
          </a:p>
        </p:txBody>
      </p:sp>
      <p:sp>
        <p:nvSpPr>
          <p:cNvPr id="89" name="Google Shape;89;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ctr" rtl="0">
              <a:spcBef>
                <a:spcPts val="1600"/>
              </a:spcBef>
              <a:spcAft>
                <a:spcPts val="0"/>
              </a:spcAft>
              <a:buNone/>
            </a:pPr>
            <a:r>
              <a:rPr lang="en-GB" sz="3000" i="1"/>
              <a:t>She’ll only be two worlds away- will it be enough?</a:t>
            </a:r>
            <a:endParaRPr sz="3000" i="1"/>
          </a:p>
          <a:p>
            <a:pPr marL="0" lvl="0" indent="0" algn="ctr" rtl="0">
              <a:spcBef>
                <a:spcPts val="1600"/>
              </a:spcBef>
              <a:spcAft>
                <a:spcPts val="0"/>
              </a:spcAft>
              <a:buNone/>
            </a:pPr>
            <a:endParaRPr sz="3000"/>
          </a:p>
          <a:p>
            <a:pPr marL="0" lvl="0" indent="0" algn="ctr" rtl="0">
              <a:spcBef>
                <a:spcPts val="1600"/>
              </a:spcBef>
              <a:spcAft>
                <a:spcPts val="1600"/>
              </a:spcAft>
              <a:buNone/>
            </a:pPr>
            <a:r>
              <a:rPr lang="en-GB" sz="3000"/>
              <a:t>Who is ‘she’ and what does this line mean?</a:t>
            </a:r>
            <a:endParaRPr sz="3000"/>
          </a:p>
        </p:txBody>
      </p:sp>
      <p:pic>
        <p:nvPicPr>
          <p:cNvPr id="90" name="Google Shape;90;p18"/>
          <p:cNvPicPr preferRelativeResize="0"/>
          <p:nvPr/>
        </p:nvPicPr>
        <p:blipFill>
          <a:blip r:embed="rId3">
            <a:alphaModFix/>
          </a:blip>
          <a:stretch>
            <a:fillRect/>
          </a:stretch>
        </p:blipFill>
        <p:spPr>
          <a:xfrm>
            <a:off x="6463699" y="-516951"/>
            <a:ext cx="2496652" cy="249665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a:t>Individual Thinking</a:t>
            </a:r>
            <a:endParaRPr/>
          </a:p>
        </p:txBody>
      </p:sp>
      <p:sp>
        <p:nvSpPr>
          <p:cNvPr id="96" name="Google Shape;96;p19"/>
          <p:cNvSpPr txBox="1">
            <a:spLocks noGrp="1"/>
          </p:cNvSpPr>
          <p:nvPr>
            <p:ph type="body" idx="1"/>
          </p:nvPr>
        </p:nvSpPr>
        <p:spPr>
          <a:xfrm>
            <a:off x="311700" y="884900"/>
            <a:ext cx="8520600" cy="368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ctr" rtl="0">
              <a:spcBef>
                <a:spcPts val="1600"/>
              </a:spcBef>
              <a:spcAft>
                <a:spcPts val="0"/>
              </a:spcAft>
              <a:buNone/>
            </a:pPr>
            <a:r>
              <a:rPr lang="en-GB" sz="3000" i="1"/>
              <a:t>Then kissed the baby’s warm forehead.  He sobbed, the pain of losing her so soon after his wife almost too much to bear, before gritting his teeth and getting to his feet.  </a:t>
            </a:r>
            <a:endParaRPr sz="3000" i="1"/>
          </a:p>
          <a:p>
            <a:pPr marL="0" lvl="0" indent="0" algn="ctr" rtl="0">
              <a:spcBef>
                <a:spcPts val="1600"/>
              </a:spcBef>
              <a:spcAft>
                <a:spcPts val="0"/>
              </a:spcAft>
              <a:buNone/>
            </a:pPr>
            <a:endParaRPr sz="3000"/>
          </a:p>
          <a:p>
            <a:pPr marL="0" lvl="0" indent="0" algn="ctr" rtl="0">
              <a:spcBef>
                <a:spcPts val="1600"/>
              </a:spcBef>
              <a:spcAft>
                <a:spcPts val="1600"/>
              </a:spcAft>
              <a:buNone/>
            </a:pPr>
            <a:r>
              <a:rPr lang="en-GB" sz="3000"/>
              <a:t>How is the man feeling at this moment?</a:t>
            </a:r>
            <a:endParaRPr sz="3000"/>
          </a:p>
        </p:txBody>
      </p:sp>
      <p:pic>
        <p:nvPicPr>
          <p:cNvPr id="97" name="Google Shape;97;p19"/>
          <p:cNvPicPr preferRelativeResize="0"/>
          <p:nvPr/>
        </p:nvPicPr>
        <p:blipFill>
          <a:blip r:embed="rId3">
            <a:alphaModFix/>
          </a:blip>
          <a:stretch>
            <a:fillRect/>
          </a:stretch>
        </p:blipFill>
        <p:spPr>
          <a:xfrm>
            <a:off x="6900924" y="-195038"/>
            <a:ext cx="1852827" cy="1852827"/>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a:t>Solo Work </a:t>
            </a:r>
            <a:endParaRPr/>
          </a:p>
        </p:txBody>
      </p:sp>
      <p:sp>
        <p:nvSpPr>
          <p:cNvPr id="103" name="Google Shape;103;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a:p>
            <a:pPr marL="0" lvl="0" indent="0" algn="ctr" rtl="0">
              <a:spcBef>
                <a:spcPts val="1600"/>
              </a:spcBef>
              <a:spcAft>
                <a:spcPts val="0"/>
              </a:spcAft>
              <a:buNone/>
            </a:pPr>
            <a:endParaRPr sz="2400" i="1"/>
          </a:p>
          <a:p>
            <a:pPr marL="0" lvl="0" indent="0" algn="ctr" rtl="0">
              <a:spcBef>
                <a:spcPts val="1600"/>
              </a:spcBef>
              <a:spcAft>
                <a:spcPts val="0"/>
              </a:spcAft>
              <a:buNone/>
            </a:pPr>
            <a:r>
              <a:rPr lang="en-GB" sz="2400" i="1"/>
              <a:t>She opened her tiny mouth to cry, but between taking in a breath and letting it out again she vanished without a trace. </a:t>
            </a:r>
            <a:endParaRPr sz="2400" i="1"/>
          </a:p>
          <a:p>
            <a:pPr marL="0" lvl="0" indent="0" algn="ctr" rtl="0">
              <a:spcBef>
                <a:spcPts val="1600"/>
              </a:spcBef>
              <a:spcAft>
                <a:spcPts val="0"/>
              </a:spcAft>
              <a:buNone/>
            </a:pPr>
            <a:endParaRPr sz="2400"/>
          </a:p>
          <a:p>
            <a:pPr marL="0" lvl="0" indent="0" algn="ctr" rtl="0">
              <a:spcBef>
                <a:spcPts val="1600"/>
              </a:spcBef>
              <a:spcAft>
                <a:spcPts val="1600"/>
              </a:spcAft>
              <a:buNone/>
            </a:pPr>
            <a:r>
              <a:rPr lang="en-GB" sz="2400"/>
              <a:t>What do you think happened to the baby? Think of the clue we were given previously about where she could be? </a:t>
            </a:r>
            <a:endParaRPr sz="2400"/>
          </a:p>
        </p:txBody>
      </p:sp>
      <p:pic>
        <p:nvPicPr>
          <p:cNvPr id="104" name="Google Shape;104;p20"/>
          <p:cNvPicPr preferRelativeResize="0"/>
          <p:nvPr/>
        </p:nvPicPr>
        <p:blipFill>
          <a:blip r:embed="rId3">
            <a:alphaModFix/>
          </a:blip>
          <a:stretch>
            <a:fillRect/>
          </a:stretch>
        </p:blipFill>
        <p:spPr>
          <a:xfrm>
            <a:off x="6647349" y="-126726"/>
            <a:ext cx="2006704" cy="2006704"/>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276</Words>
  <Application>Microsoft Office PowerPoint</Application>
  <PresentationFormat>On-screen Show (16:9)</PresentationFormat>
  <Paragraphs>41</Paragraphs>
  <Slides>8</Slides>
  <Notes>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Arial</vt:lpstr>
      <vt:lpstr>Simple Light</vt:lpstr>
      <vt:lpstr>The Star-Spun Web</vt:lpstr>
      <vt:lpstr>Vocabulary Check  </vt:lpstr>
      <vt:lpstr>Quick Start  </vt:lpstr>
      <vt:lpstr>Partnered Talk</vt:lpstr>
      <vt:lpstr>Individual Thinking</vt:lpstr>
      <vt:lpstr>Partnered Talk</vt:lpstr>
      <vt:lpstr>Individual Thinking</vt:lpstr>
      <vt:lpstr>Solo Work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Star-Spun Web</dc:title>
  <dc:creator>Beth McPherson</dc:creator>
  <cp:lastModifiedBy>Beth McPherson</cp:lastModifiedBy>
  <cp:revision>1</cp:revision>
  <dcterms:modified xsi:type="dcterms:W3CDTF">2021-11-28T16:39:55Z</dcterms:modified>
</cp:coreProperties>
</file>