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307" r:id="rId5"/>
    <p:sldId id="314" r:id="rId6"/>
    <p:sldId id="308" r:id="rId7"/>
    <p:sldId id="313" r:id="rId8"/>
    <p:sldId id="315" r:id="rId9"/>
    <p:sldId id="312" r:id="rId10"/>
    <p:sldId id="316" r:id="rId11"/>
    <p:sldId id="317" r:id="rId12"/>
    <p:sldId id="318" r:id="rId13"/>
    <p:sldId id="319" r:id="rId14"/>
    <p:sldId id="292" r:id="rId15"/>
    <p:sldId id="321" r:id="rId16"/>
    <p:sldId id="29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CCFF99"/>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195B41C-291D-4EDE-B01C-2F41C0B88098}" type="datetimeFigureOut">
              <a:rPr lang="en-GB" smtClean="0"/>
              <a:t>24/01/2022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D57256-6BBB-4786-A546-224CE6F4AA76}" type="slidenum">
              <a:rPr lang="en-GB" smtClean="0"/>
              <a:t>‹#›</a:t>
            </a:fld>
            <a:endParaRPr lang="en-GB"/>
          </a:p>
        </p:txBody>
      </p:sp>
    </p:spTree>
    <p:extLst>
      <p:ext uri="{BB962C8B-B14F-4D97-AF65-F5344CB8AC3E}">
        <p14:creationId xmlns:p14="http://schemas.microsoft.com/office/powerpoint/2010/main" val="626763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95B41C-291D-4EDE-B01C-2F41C0B88098}" type="datetimeFigureOut">
              <a:rPr lang="en-GB" smtClean="0"/>
              <a:t>24/01/2022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D57256-6BBB-4786-A546-224CE6F4AA76}" type="slidenum">
              <a:rPr lang="en-GB" smtClean="0"/>
              <a:t>‹#›</a:t>
            </a:fld>
            <a:endParaRPr lang="en-GB"/>
          </a:p>
        </p:txBody>
      </p:sp>
    </p:spTree>
    <p:extLst>
      <p:ext uri="{BB962C8B-B14F-4D97-AF65-F5344CB8AC3E}">
        <p14:creationId xmlns:p14="http://schemas.microsoft.com/office/powerpoint/2010/main" val="4074531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95B41C-291D-4EDE-B01C-2F41C0B88098}" type="datetimeFigureOut">
              <a:rPr lang="en-GB" smtClean="0"/>
              <a:t>24/01/2022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D57256-6BBB-4786-A546-224CE6F4AA76}" type="slidenum">
              <a:rPr lang="en-GB" smtClean="0"/>
              <a:t>‹#›</a:t>
            </a:fld>
            <a:endParaRPr lang="en-GB"/>
          </a:p>
        </p:txBody>
      </p:sp>
    </p:spTree>
    <p:extLst>
      <p:ext uri="{BB962C8B-B14F-4D97-AF65-F5344CB8AC3E}">
        <p14:creationId xmlns:p14="http://schemas.microsoft.com/office/powerpoint/2010/main" val="2454178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95B41C-291D-4EDE-B01C-2F41C0B88098}" type="datetimeFigureOut">
              <a:rPr lang="en-GB" smtClean="0"/>
              <a:t>24/01/2022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D57256-6BBB-4786-A546-224CE6F4AA76}" type="slidenum">
              <a:rPr lang="en-GB" smtClean="0"/>
              <a:t>‹#›</a:t>
            </a:fld>
            <a:endParaRPr lang="en-GB"/>
          </a:p>
        </p:txBody>
      </p:sp>
    </p:spTree>
    <p:extLst>
      <p:ext uri="{BB962C8B-B14F-4D97-AF65-F5344CB8AC3E}">
        <p14:creationId xmlns:p14="http://schemas.microsoft.com/office/powerpoint/2010/main" val="4136277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95B41C-291D-4EDE-B01C-2F41C0B88098}" type="datetimeFigureOut">
              <a:rPr lang="en-GB" smtClean="0"/>
              <a:t>24/01/2022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D57256-6BBB-4786-A546-224CE6F4AA76}" type="slidenum">
              <a:rPr lang="en-GB" smtClean="0"/>
              <a:t>‹#›</a:t>
            </a:fld>
            <a:endParaRPr lang="en-GB"/>
          </a:p>
        </p:txBody>
      </p:sp>
    </p:spTree>
    <p:extLst>
      <p:ext uri="{BB962C8B-B14F-4D97-AF65-F5344CB8AC3E}">
        <p14:creationId xmlns:p14="http://schemas.microsoft.com/office/powerpoint/2010/main" val="2835261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195B41C-291D-4EDE-B01C-2F41C0B88098}" type="datetimeFigureOut">
              <a:rPr lang="en-GB" smtClean="0"/>
              <a:t>24/01/2022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D57256-6BBB-4786-A546-224CE6F4AA76}" type="slidenum">
              <a:rPr lang="en-GB" smtClean="0"/>
              <a:t>‹#›</a:t>
            </a:fld>
            <a:endParaRPr lang="en-GB"/>
          </a:p>
        </p:txBody>
      </p:sp>
    </p:spTree>
    <p:extLst>
      <p:ext uri="{BB962C8B-B14F-4D97-AF65-F5344CB8AC3E}">
        <p14:creationId xmlns:p14="http://schemas.microsoft.com/office/powerpoint/2010/main" val="3377697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195B41C-291D-4EDE-B01C-2F41C0B88098}" type="datetimeFigureOut">
              <a:rPr lang="en-GB" smtClean="0"/>
              <a:t>24/01/2022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D57256-6BBB-4786-A546-224CE6F4AA76}" type="slidenum">
              <a:rPr lang="en-GB" smtClean="0"/>
              <a:t>‹#›</a:t>
            </a:fld>
            <a:endParaRPr lang="en-GB"/>
          </a:p>
        </p:txBody>
      </p:sp>
    </p:spTree>
    <p:extLst>
      <p:ext uri="{BB962C8B-B14F-4D97-AF65-F5344CB8AC3E}">
        <p14:creationId xmlns:p14="http://schemas.microsoft.com/office/powerpoint/2010/main" val="258695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195B41C-291D-4EDE-B01C-2F41C0B88098}" type="datetimeFigureOut">
              <a:rPr lang="en-GB" smtClean="0"/>
              <a:t>24/01/2022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D57256-6BBB-4786-A546-224CE6F4AA76}" type="slidenum">
              <a:rPr lang="en-GB" smtClean="0"/>
              <a:t>‹#›</a:t>
            </a:fld>
            <a:endParaRPr lang="en-GB"/>
          </a:p>
        </p:txBody>
      </p:sp>
    </p:spTree>
    <p:extLst>
      <p:ext uri="{BB962C8B-B14F-4D97-AF65-F5344CB8AC3E}">
        <p14:creationId xmlns:p14="http://schemas.microsoft.com/office/powerpoint/2010/main" val="3393374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5B41C-291D-4EDE-B01C-2F41C0B88098}" type="datetimeFigureOut">
              <a:rPr lang="en-GB" smtClean="0"/>
              <a:t>24/01/2022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D57256-6BBB-4786-A546-224CE6F4AA76}" type="slidenum">
              <a:rPr lang="en-GB" smtClean="0"/>
              <a:t>‹#›</a:t>
            </a:fld>
            <a:endParaRPr lang="en-GB"/>
          </a:p>
        </p:txBody>
      </p:sp>
    </p:spTree>
    <p:extLst>
      <p:ext uri="{BB962C8B-B14F-4D97-AF65-F5344CB8AC3E}">
        <p14:creationId xmlns:p14="http://schemas.microsoft.com/office/powerpoint/2010/main" val="356158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95B41C-291D-4EDE-B01C-2F41C0B88098}" type="datetimeFigureOut">
              <a:rPr lang="en-GB" smtClean="0"/>
              <a:t>24/01/2022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D57256-6BBB-4786-A546-224CE6F4AA76}" type="slidenum">
              <a:rPr lang="en-GB" smtClean="0"/>
              <a:t>‹#›</a:t>
            </a:fld>
            <a:endParaRPr lang="en-GB"/>
          </a:p>
        </p:txBody>
      </p:sp>
    </p:spTree>
    <p:extLst>
      <p:ext uri="{BB962C8B-B14F-4D97-AF65-F5344CB8AC3E}">
        <p14:creationId xmlns:p14="http://schemas.microsoft.com/office/powerpoint/2010/main" val="4143094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95B41C-291D-4EDE-B01C-2F41C0B88098}" type="datetimeFigureOut">
              <a:rPr lang="en-GB" smtClean="0"/>
              <a:t>24/01/2022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D57256-6BBB-4786-A546-224CE6F4AA76}" type="slidenum">
              <a:rPr lang="en-GB" smtClean="0"/>
              <a:t>‹#›</a:t>
            </a:fld>
            <a:endParaRPr lang="en-GB"/>
          </a:p>
        </p:txBody>
      </p:sp>
    </p:spTree>
    <p:extLst>
      <p:ext uri="{BB962C8B-B14F-4D97-AF65-F5344CB8AC3E}">
        <p14:creationId xmlns:p14="http://schemas.microsoft.com/office/powerpoint/2010/main" val="4161759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5B41C-291D-4EDE-B01C-2F41C0B88098}" type="datetimeFigureOut">
              <a:rPr lang="en-GB" smtClean="0"/>
              <a:t>24/01/2022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D57256-6BBB-4786-A546-224CE6F4AA76}" type="slidenum">
              <a:rPr lang="en-GB" smtClean="0"/>
              <a:t>‹#›</a:t>
            </a:fld>
            <a:endParaRPr lang="en-GB"/>
          </a:p>
        </p:txBody>
      </p:sp>
    </p:spTree>
    <p:extLst>
      <p:ext uri="{BB962C8B-B14F-4D97-AF65-F5344CB8AC3E}">
        <p14:creationId xmlns:p14="http://schemas.microsoft.com/office/powerpoint/2010/main" val="628268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bc.co.uk/bitesize/topics/z2ddmp3/articles/zpctrwx"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bc.co.uk/bitesize/topics/zf66fg8/articles/zqbm3k7"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bbc.co.uk/bitesize/clips/zgx2tfr"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838622"/>
            <a:ext cx="9144000" cy="2387600"/>
          </a:xfrm>
        </p:spPr>
        <p:txBody>
          <a:bodyPr>
            <a:normAutofit/>
          </a:bodyPr>
          <a:lstStyle/>
          <a:p>
            <a:r>
              <a:rPr lang="en-GB" sz="9600" dirty="0" smtClean="0">
                <a:latin typeface="My Happy Ending" pitchFamily="2" charset="0"/>
                <a:ea typeface="My Happy Ending" pitchFamily="2" charset="0"/>
              </a:rPr>
              <a:t>Forces and Magnets</a:t>
            </a:r>
            <a:endParaRPr lang="en-GB" sz="9600" dirty="0">
              <a:latin typeface="My Happy Ending" pitchFamily="2" charset="0"/>
              <a:ea typeface="My Happy Ending" pitchFamily="2" charset="0"/>
            </a:endParaRPr>
          </a:p>
        </p:txBody>
      </p:sp>
      <p:sp>
        <p:nvSpPr>
          <p:cNvPr id="3" name="Subtitle 2"/>
          <p:cNvSpPr>
            <a:spLocks noGrp="1"/>
          </p:cNvSpPr>
          <p:nvPr>
            <p:ph type="subTitle" idx="1"/>
          </p:nvPr>
        </p:nvSpPr>
        <p:spPr>
          <a:xfrm>
            <a:off x="1355188" y="2010741"/>
            <a:ext cx="9144000" cy="1655762"/>
          </a:xfrm>
        </p:spPr>
        <p:txBody>
          <a:bodyPr>
            <a:normAutofit/>
          </a:bodyPr>
          <a:lstStyle/>
          <a:p>
            <a:r>
              <a:rPr lang="en-GB" sz="6000" dirty="0">
                <a:latin typeface="My Happy Ending" pitchFamily="2" charset="0"/>
                <a:ea typeface="My Happy Ending" pitchFamily="2" charset="0"/>
              </a:rPr>
              <a:t>This half term, our science topic is:</a:t>
            </a:r>
          </a:p>
        </p:txBody>
      </p:sp>
    </p:spTree>
    <p:extLst>
      <p:ext uri="{BB962C8B-B14F-4D97-AF65-F5344CB8AC3E}">
        <p14:creationId xmlns:p14="http://schemas.microsoft.com/office/powerpoint/2010/main" val="566199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48951" y="1011572"/>
            <a:ext cx="9144000" cy="4979255"/>
          </a:xfrm>
        </p:spPr>
        <p:txBody>
          <a:bodyPr>
            <a:normAutofit/>
          </a:bodyPr>
          <a:lstStyle/>
          <a:p>
            <a:pPr algn="l"/>
            <a:r>
              <a:rPr lang="en-GB" sz="4800" dirty="0" smtClean="0">
                <a:latin typeface="My Happy Ending" pitchFamily="2" charset="0"/>
                <a:ea typeface="My Happy Ending" pitchFamily="2" charset="0"/>
              </a:rPr>
              <a:t>Today we are going to carry out a fair test.</a:t>
            </a:r>
          </a:p>
          <a:p>
            <a:pPr algn="l"/>
            <a:r>
              <a:rPr lang="en-GB" sz="4800" dirty="0" smtClean="0">
                <a:latin typeface="My Happy Ending" pitchFamily="2" charset="0"/>
                <a:ea typeface="My Happy Ending" pitchFamily="2" charset="0"/>
              </a:rPr>
              <a:t>What is a fair test?</a:t>
            </a:r>
            <a:endParaRPr lang="en-GB" sz="4800" dirty="0">
              <a:latin typeface="My Happy Ending" pitchFamily="2" charset="0"/>
              <a:ea typeface="My Happy Ending" pitchFamily="2" charset="0"/>
            </a:endParaRPr>
          </a:p>
        </p:txBody>
      </p:sp>
      <p:pic>
        <p:nvPicPr>
          <p:cNvPr id="2" name="Picture 1">
            <a:hlinkClick r:id="rId2"/>
          </p:cNvPr>
          <p:cNvPicPr>
            <a:picLocks noChangeAspect="1"/>
          </p:cNvPicPr>
          <p:nvPr/>
        </p:nvPicPr>
        <p:blipFill>
          <a:blip r:embed="rId3"/>
          <a:stretch>
            <a:fillRect/>
          </a:stretch>
        </p:blipFill>
        <p:spPr>
          <a:xfrm>
            <a:off x="2875208" y="2560662"/>
            <a:ext cx="5891486" cy="3312599"/>
          </a:xfrm>
          <a:prstGeom prst="rect">
            <a:avLst/>
          </a:prstGeom>
        </p:spPr>
      </p:pic>
    </p:spTree>
    <p:extLst>
      <p:ext uri="{BB962C8B-B14F-4D97-AF65-F5344CB8AC3E}">
        <p14:creationId xmlns:p14="http://schemas.microsoft.com/office/powerpoint/2010/main" val="3392495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48951" y="1011572"/>
            <a:ext cx="9144000" cy="4979255"/>
          </a:xfrm>
        </p:spPr>
        <p:txBody>
          <a:bodyPr>
            <a:normAutofit lnSpcReduction="10000"/>
          </a:bodyPr>
          <a:lstStyle/>
          <a:p>
            <a:pPr algn="l"/>
            <a:r>
              <a:rPr lang="en-US" sz="4400" u="sng" dirty="0" smtClean="0">
                <a:latin typeface="My Happy Ending" pitchFamily="2" charset="0"/>
                <a:ea typeface="My Happy Ending" pitchFamily="2" charset="0"/>
              </a:rPr>
              <a:t>How </a:t>
            </a:r>
            <a:r>
              <a:rPr lang="en-US" sz="4400" u="sng" dirty="0">
                <a:latin typeface="My Happy Ending" pitchFamily="2" charset="0"/>
                <a:ea typeface="My Happy Ending" pitchFamily="2" charset="0"/>
              </a:rPr>
              <a:t>does the height at which we drop a ball effect how high it bounces? </a:t>
            </a:r>
            <a:endParaRPr lang="en-US" sz="4400" u="sng" dirty="0" smtClean="0">
              <a:latin typeface="My Happy Ending" pitchFamily="2" charset="0"/>
              <a:ea typeface="My Happy Ending" pitchFamily="2" charset="0"/>
            </a:endParaRPr>
          </a:p>
          <a:p>
            <a:pPr algn="l"/>
            <a:endParaRPr lang="en-US" sz="4400" u="sng" dirty="0">
              <a:latin typeface="My Happy Ending" pitchFamily="2" charset="0"/>
              <a:ea typeface="My Happy Ending" pitchFamily="2" charset="0"/>
            </a:endParaRPr>
          </a:p>
          <a:p>
            <a:pPr algn="l"/>
            <a:r>
              <a:rPr lang="en-US" sz="4400" dirty="0" smtClean="0">
                <a:latin typeface="My Happy Ending" pitchFamily="2" charset="0"/>
                <a:ea typeface="My Happy Ending" pitchFamily="2" charset="0"/>
              </a:rPr>
              <a:t>How do you thing we can test this? Remember we must only change one thing. Everything else must stay the same to keep the test fair.</a:t>
            </a:r>
          </a:p>
          <a:p>
            <a:pPr algn="l"/>
            <a:endParaRPr lang="en-US" sz="4400" dirty="0">
              <a:latin typeface="My Happy Ending" pitchFamily="2" charset="0"/>
              <a:ea typeface="My Happy Ending" pitchFamily="2" charset="0"/>
            </a:endParaRPr>
          </a:p>
          <a:p>
            <a:pPr algn="l"/>
            <a:r>
              <a:rPr lang="en-US" sz="4400" dirty="0" smtClean="0">
                <a:latin typeface="My Happy Ending" pitchFamily="2" charset="0"/>
                <a:ea typeface="My Happy Ending" pitchFamily="2" charset="0"/>
              </a:rPr>
              <a:t>Look at the pictures on the next slide to give you some ideas.</a:t>
            </a:r>
            <a:endParaRPr lang="en-GB" sz="4400" dirty="0">
              <a:latin typeface="My Happy Ending" pitchFamily="2" charset="0"/>
              <a:ea typeface="My Happy Ending" pitchFamily="2" charset="0"/>
            </a:endParaRPr>
          </a:p>
        </p:txBody>
      </p:sp>
      <p:pic>
        <p:nvPicPr>
          <p:cNvPr id="2" name="Picture 1"/>
          <p:cNvPicPr>
            <a:picLocks noChangeAspect="1"/>
          </p:cNvPicPr>
          <p:nvPr/>
        </p:nvPicPr>
        <p:blipFill>
          <a:blip r:embed="rId2"/>
          <a:stretch>
            <a:fillRect/>
          </a:stretch>
        </p:blipFill>
        <p:spPr>
          <a:xfrm>
            <a:off x="8275693" y="3991955"/>
            <a:ext cx="1414395" cy="1225402"/>
          </a:xfrm>
          <a:prstGeom prst="rect">
            <a:avLst/>
          </a:prstGeom>
        </p:spPr>
      </p:pic>
    </p:spTree>
    <p:extLst>
      <p:ext uri="{BB962C8B-B14F-4D97-AF65-F5344CB8AC3E}">
        <p14:creationId xmlns:p14="http://schemas.microsoft.com/office/powerpoint/2010/main" val="3323465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20105048">
            <a:off x="1234164" y="957775"/>
            <a:ext cx="3005273" cy="3005273"/>
          </a:xfrm>
          <a:prstGeom prst="rect">
            <a:avLst/>
          </a:prstGeom>
        </p:spPr>
      </p:pic>
      <p:pic>
        <p:nvPicPr>
          <p:cNvPr id="5" name="Picture 4"/>
          <p:cNvPicPr>
            <a:picLocks noChangeAspect="1"/>
          </p:cNvPicPr>
          <p:nvPr/>
        </p:nvPicPr>
        <p:blipFill>
          <a:blip r:embed="rId3"/>
          <a:stretch>
            <a:fillRect/>
          </a:stretch>
        </p:blipFill>
        <p:spPr>
          <a:xfrm rot="2733352">
            <a:off x="8858852" y="3143416"/>
            <a:ext cx="2625636" cy="2625636"/>
          </a:xfrm>
          <a:prstGeom prst="rect">
            <a:avLst/>
          </a:prstGeom>
        </p:spPr>
      </p:pic>
      <p:pic>
        <p:nvPicPr>
          <p:cNvPr id="7" name="Picture 6"/>
          <p:cNvPicPr>
            <a:picLocks noChangeAspect="1"/>
          </p:cNvPicPr>
          <p:nvPr/>
        </p:nvPicPr>
        <p:blipFill>
          <a:blip r:embed="rId4"/>
          <a:stretch>
            <a:fillRect/>
          </a:stretch>
        </p:blipFill>
        <p:spPr>
          <a:xfrm rot="349741">
            <a:off x="3566161" y="3359571"/>
            <a:ext cx="3900326" cy="2595490"/>
          </a:xfrm>
          <a:prstGeom prst="rect">
            <a:avLst/>
          </a:prstGeom>
        </p:spPr>
      </p:pic>
      <p:pic>
        <p:nvPicPr>
          <p:cNvPr id="8" name="Picture 7"/>
          <p:cNvPicPr>
            <a:picLocks noChangeAspect="1"/>
          </p:cNvPicPr>
          <p:nvPr/>
        </p:nvPicPr>
        <p:blipFill>
          <a:blip r:embed="rId5"/>
          <a:stretch>
            <a:fillRect/>
          </a:stretch>
        </p:blipFill>
        <p:spPr>
          <a:xfrm rot="1430544">
            <a:off x="6554740" y="1039176"/>
            <a:ext cx="2066925" cy="2209800"/>
          </a:xfrm>
          <a:prstGeom prst="rect">
            <a:avLst/>
          </a:prstGeom>
        </p:spPr>
      </p:pic>
    </p:spTree>
    <p:extLst>
      <p:ext uri="{BB962C8B-B14F-4D97-AF65-F5344CB8AC3E}">
        <p14:creationId xmlns:p14="http://schemas.microsoft.com/office/powerpoint/2010/main" val="39562553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48951" y="1011572"/>
            <a:ext cx="9144000" cy="4979255"/>
          </a:xfrm>
        </p:spPr>
        <p:txBody>
          <a:bodyPr>
            <a:normAutofit fontScale="85000" lnSpcReduction="20000"/>
          </a:bodyPr>
          <a:lstStyle/>
          <a:p>
            <a:pPr algn="l"/>
            <a:r>
              <a:rPr lang="en-US" sz="4400" dirty="0" smtClean="0">
                <a:latin typeface="My Happy Ending" pitchFamily="2" charset="0"/>
                <a:ea typeface="My Happy Ending" pitchFamily="2" charset="0"/>
              </a:rPr>
              <a:t>You are going to work in small groups of 3 or 4.</a:t>
            </a:r>
          </a:p>
          <a:p>
            <a:pPr algn="l"/>
            <a:endParaRPr lang="en-US" sz="4400" dirty="0">
              <a:latin typeface="My Happy Ending" pitchFamily="2" charset="0"/>
              <a:ea typeface="My Happy Ending" pitchFamily="2" charset="0"/>
            </a:endParaRPr>
          </a:p>
          <a:p>
            <a:pPr algn="l"/>
            <a:r>
              <a:rPr lang="en-US" sz="4400" dirty="0" smtClean="0">
                <a:latin typeface="My Happy Ending" pitchFamily="2" charset="0"/>
                <a:ea typeface="My Happy Ending" pitchFamily="2" charset="0"/>
              </a:rPr>
              <a:t>When you have decided how you are going to carry out your fair test, make sure that each person in your group has a job.</a:t>
            </a:r>
          </a:p>
          <a:p>
            <a:pPr algn="l"/>
            <a:r>
              <a:rPr lang="en-US" sz="4400" dirty="0" smtClean="0">
                <a:latin typeface="My Happy Ending" pitchFamily="2" charset="0"/>
                <a:ea typeface="My Happy Ending" pitchFamily="2" charset="0"/>
              </a:rPr>
              <a:t>These jobs might include:</a:t>
            </a:r>
          </a:p>
          <a:p>
            <a:pPr marL="571500" indent="-571500" algn="l">
              <a:buFont typeface="Arial" panose="020B0604020202020204" pitchFamily="34" charset="0"/>
              <a:buChar char="•"/>
            </a:pPr>
            <a:r>
              <a:rPr lang="en-US" sz="4400" dirty="0" smtClean="0">
                <a:latin typeface="My Happy Ending" pitchFamily="2" charset="0"/>
                <a:ea typeface="My Happy Ending" pitchFamily="2" charset="0"/>
              </a:rPr>
              <a:t>measure the height the ball is dropped from</a:t>
            </a:r>
          </a:p>
          <a:p>
            <a:pPr marL="571500" indent="-571500" algn="l">
              <a:buFont typeface="Arial" panose="020B0604020202020204" pitchFamily="34" charset="0"/>
              <a:buChar char="•"/>
            </a:pPr>
            <a:r>
              <a:rPr lang="en-US" sz="4400" dirty="0" smtClean="0">
                <a:latin typeface="My Happy Ending" pitchFamily="2" charset="0"/>
                <a:ea typeface="My Happy Ending" pitchFamily="2" charset="0"/>
              </a:rPr>
              <a:t>drop the ball</a:t>
            </a:r>
          </a:p>
          <a:p>
            <a:pPr marL="571500" indent="-571500" algn="l">
              <a:buFont typeface="Arial" panose="020B0604020202020204" pitchFamily="34" charset="0"/>
              <a:buChar char="•"/>
            </a:pPr>
            <a:r>
              <a:rPr lang="en-US" sz="4400" dirty="0" smtClean="0">
                <a:latin typeface="My Happy Ending" pitchFamily="2" charset="0"/>
                <a:ea typeface="My Happy Ending" pitchFamily="2" charset="0"/>
              </a:rPr>
              <a:t>measure how high the ball bounces</a:t>
            </a:r>
          </a:p>
          <a:p>
            <a:pPr marL="571500" indent="-571500" algn="l">
              <a:buFont typeface="Arial" panose="020B0604020202020204" pitchFamily="34" charset="0"/>
              <a:buChar char="•"/>
            </a:pPr>
            <a:r>
              <a:rPr lang="en-US" sz="4400" dirty="0" smtClean="0">
                <a:latin typeface="My Happy Ending" pitchFamily="2" charset="0"/>
                <a:ea typeface="My Happy Ending" pitchFamily="2" charset="0"/>
              </a:rPr>
              <a:t>record the results</a:t>
            </a:r>
            <a:endParaRPr lang="en-GB" sz="4400" dirty="0">
              <a:latin typeface="My Happy Ending" pitchFamily="2" charset="0"/>
              <a:ea typeface="My Happy Ending" pitchFamily="2" charset="0"/>
            </a:endParaRPr>
          </a:p>
        </p:txBody>
      </p:sp>
    </p:spTree>
    <p:extLst>
      <p:ext uri="{BB962C8B-B14F-4D97-AF65-F5344CB8AC3E}">
        <p14:creationId xmlns:p14="http://schemas.microsoft.com/office/powerpoint/2010/main" val="4154010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6520" y="802566"/>
            <a:ext cx="9144000" cy="4979255"/>
          </a:xfrm>
        </p:spPr>
        <p:txBody>
          <a:bodyPr>
            <a:normAutofit/>
          </a:bodyPr>
          <a:lstStyle/>
          <a:p>
            <a:pPr algn="l"/>
            <a:endParaRPr lang="en-GB" sz="5400" dirty="0">
              <a:latin typeface="My Happy Ending" pitchFamily="2" charset="0"/>
              <a:ea typeface="My Happy Ending" pitchFamily="2" charset="0"/>
            </a:endParaRPr>
          </a:p>
          <a:p>
            <a:pPr algn="l"/>
            <a:r>
              <a:rPr lang="en-GB" sz="5400" dirty="0" smtClean="0">
                <a:latin typeface="My Happy Ending" pitchFamily="2" charset="0"/>
                <a:ea typeface="My Happy Ending" pitchFamily="2" charset="0"/>
              </a:rPr>
              <a:t>BEFORE: say what you think might happen. </a:t>
            </a:r>
          </a:p>
          <a:p>
            <a:pPr algn="l"/>
            <a:r>
              <a:rPr lang="en-GB" sz="5400" dirty="0" smtClean="0">
                <a:latin typeface="My Happy Ending" pitchFamily="2" charset="0"/>
                <a:ea typeface="My Happy Ending" pitchFamily="2" charset="0"/>
              </a:rPr>
              <a:t>AFTER: say what actually happened. </a:t>
            </a:r>
          </a:p>
          <a:p>
            <a:pPr algn="l"/>
            <a:r>
              <a:rPr lang="en-GB" sz="5400" dirty="0" smtClean="0">
                <a:latin typeface="My Happy Ending" pitchFamily="2" charset="0"/>
                <a:ea typeface="My Happy Ending" pitchFamily="2" charset="0"/>
              </a:rPr>
              <a:t>WHY: can you explain why?</a:t>
            </a:r>
          </a:p>
          <a:p>
            <a:pPr algn="l"/>
            <a:endParaRPr lang="en-GB" sz="5400" dirty="0" smtClean="0">
              <a:latin typeface="My Happy Ending" pitchFamily="2" charset="0"/>
              <a:ea typeface="My Happy Ending" pitchFamily="2" charset="0"/>
            </a:endParaRPr>
          </a:p>
          <a:p>
            <a:pPr algn="l"/>
            <a:endParaRPr lang="en-GB" sz="6000" u="sng" dirty="0">
              <a:latin typeface="My Happy Ending" pitchFamily="2" charset="0"/>
              <a:ea typeface="My Happy Ending" pitchFamily="2" charset="0"/>
            </a:endParaRPr>
          </a:p>
        </p:txBody>
      </p:sp>
    </p:spTree>
    <p:extLst>
      <p:ext uri="{BB962C8B-B14F-4D97-AF65-F5344CB8AC3E}">
        <p14:creationId xmlns:p14="http://schemas.microsoft.com/office/powerpoint/2010/main" val="2373713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48951" y="1011572"/>
            <a:ext cx="9144000" cy="4979255"/>
          </a:xfrm>
        </p:spPr>
        <p:txBody>
          <a:bodyPr>
            <a:normAutofit/>
          </a:bodyPr>
          <a:lstStyle/>
          <a:p>
            <a:pPr algn="l"/>
            <a:r>
              <a:rPr lang="en-US" sz="4400" dirty="0" smtClean="0">
                <a:latin typeface="My Happy Ending" pitchFamily="2" charset="0"/>
                <a:ea typeface="My Happy Ending" pitchFamily="2" charset="0"/>
              </a:rPr>
              <a:t>Let’s go back to the question we started with</a:t>
            </a:r>
          </a:p>
          <a:p>
            <a:pPr algn="l"/>
            <a:endParaRPr lang="en-US" sz="4400" dirty="0" smtClean="0">
              <a:latin typeface="My Happy Ending" pitchFamily="2" charset="0"/>
              <a:ea typeface="My Happy Ending" pitchFamily="2" charset="0"/>
            </a:endParaRPr>
          </a:p>
          <a:p>
            <a:pPr algn="l"/>
            <a:r>
              <a:rPr lang="en-US" sz="4400" u="sng" dirty="0" smtClean="0">
                <a:latin typeface="My Happy Ending" pitchFamily="2" charset="0"/>
                <a:ea typeface="My Happy Ending" pitchFamily="2" charset="0"/>
              </a:rPr>
              <a:t>How </a:t>
            </a:r>
            <a:r>
              <a:rPr lang="en-US" sz="4400" u="sng" dirty="0">
                <a:latin typeface="My Happy Ending" pitchFamily="2" charset="0"/>
                <a:ea typeface="My Happy Ending" pitchFamily="2" charset="0"/>
              </a:rPr>
              <a:t>does the height at which we drop a ball effect how high it bounces? </a:t>
            </a:r>
            <a:endParaRPr lang="en-US" sz="4400" u="sng" dirty="0" smtClean="0">
              <a:latin typeface="My Happy Ending" pitchFamily="2" charset="0"/>
              <a:ea typeface="My Happy Ending" pitchFamily="2" charset="0"/>
            </a:endParaRPr>
          </a:p>
          <a:p>
            <a:pPr algn="l"/>
            <a:endParaRPr lang="en-US" sz="4400" u="sng" dirty="0">
              <a:latin typeface="My Happy Ending" pitchFamily="2" charset="0"/>
              <a:ea typeface="My Happy Ending" pitchFamily="2" charset="0"/>
            </a:endParaRPr>
          </a:p>
          <a:p>
            <a:pPr algn="l"/>
            <a:r>
              <a:rPr lang="en-US" sz="4400" dirty="0" smtClean="0">
                <a:latin typeface="My Happy Ending" pitchFamily="2" charset="0"/>
                <a:ea typeface="My Happy Ending" pitchFamily="2" charset="0"/>
              </a:rPr>
              <a:t>Can your results help you to answer this question?</a:t>
            </a:r>
            <a:endParaRPr lang="en-GB" sz="4400" dirty="0">
              <a:latin typeface="My Happy Ending" pitchFamily="2" charset="0"/>
              <a:ea typeface="My Happy Ending" pitchFamily="2" charset="0"/>
            </a:endParaRPr>
          </a:p>
        </p:txBody>
      </p:sp>
      <p:pic>
        <p:nvPicPr>
          <p:cNvPr id="2" name="Picture 1"/>
          <p:cNvPicPr>
            <a:picLocks noChangeAspect="1"/>
          </p:cNvPicPr>
          <p:nvPr/>
        </p:nvPicPr>
        <p:blipFill>
          <a:blip r:embed="rId2"/>
          <a:stretch>
            <a:fillRect/>
          </a:stretch>
        </p:blipFill>
        <p:spPr>
          <a:xfrm>
            <a:off x="8171190" y="3234309"/>
            <a:ext cx="1414395" cy="1225402"/>
          </a:xfrm>
          <a:prstGeom prst="rect">
            <a:avLst/>
          </a:prstGeom>
        </p:spPr>
      </p:pic>
    </p:spTree>
    <p:extLst>
      <p:ext uri="{BB962C8B-B14F-4D97-AF65-F5344CB8AC3E}">
        <p14:creationId xmlns:p14="http://schemas.microsoft.com/office/powerpoint/2010/main" val="1158743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4" name="TextBox 3"/>
          <p:cNvSpPr txBox="1"/>
          <p:nvPr/>
        </p:nvSpPr>
        <p:spPr>
          <a:xfrm>
            <a:off x="1854924" y="1031966"/>
            <a:ext cx="7759337" cy="1938992"/>
          </a:xfrm>
          <a:prstGeom prst="rect">
            <a:avLst/>
          </a:prstGeom>
          <a:noFill/>
        </p:spPr>
        <p:txBody>
          <a:bodyPr wrap="square" rtlCol="0">
            <a:spAutoFit/>
          </a:bodyPr>
          <a:lstStyle/>
          <a:p>
            <a:r>
              <a:rPr lang="en-GB" sz="6000" dirty="0">
                <a:latin typeface="My Happy Ending" pitchFamily="2" charset="0"/>
                <a:ea typeface="My Happy Ending" pitchFamily="2" charset="0"/>
              </a:rPr>
              <a:t>Tell your partner 3 things you have learnt </a:t>
            </a:r>
            <a:r>
              <a:rPr lang="en-GB" sz="6000">
                <a:latin typeface="My Happy Ending" pitchFamily="2" charset="0"/>
                <a:ea typeface="My Happy Ending" pitchFamily="2" charset="0"/>
              </a:rPr>
              <a:t>about </a:t>
            </a:r>
            <a:r>
              <a:rPr lang="en-GB" sz="6000" smtClean="0">
                <a:latin typeface="My Happy Ending" pitchFamily="2" charset="0"/>
                <a:ea typeface="My Happy Ending" pitchFamily="2" charset="0"/>
              </a:rPr>
              <a:t>gravity.</a:t>
            </a:r>
            <a:endParaRPr lang="en-GB" sz="6000" dirty="0">
              <a:latin typeface="My Happy Ending" pitchFamily="2" charset="0"/>
              <a:ea typeface="My Happy Ending" pitchFamily="2" charset="0"/>
            </a:endParaRPr>
          </a:p>
        </p:txBody>
      </p:sp>
    </p:spTree>
    <p:extLst>
      <p:ext uri="{BB962C8B-B14F-4D97-AF65-F5344CB8AC3E}">
        <p14:creationId xmlns:p14="http://schemas.microsoft.com/office/powerpoint/2010/main" val="1282090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01337" y="802566"/>
            <a:ext cx="9668189" cy="4979255"/>
          </a:xfrm>
        </p:spPr>
        <p:txBody>
          <a:bodyPr>
            <a:normAutofit/>
          </a:bodyPr>
          <a:lstStyle/>
          <a:p>
            <a:pPr algn="l"/>
            <a:r>
              <a:rPr lang="en-GB" sz="5400" dirty="0">
                <a:latin typeface="My Happy Ending" pitchFamily="2" charset="0"/>
                <a:ea typeface="My Happy Ending" pitchFamily="2" charset="0"/>
              </a:rPr>
              <a:t>LO: </a:t>
            </a:r>
            <a:r>
              <a:rPr lang="en-GB" sz="5400" dirty="0" smtClean="0">
                <a:latin typeface="My Happy Ending" pitchFamily="2" charset="0"/>
                <a:ea typeface="My Happy Ending" pitchFamily="2" charset="0"/>
              </a:rPr>
              <a:t>To know </a:t>
            </a:r>
            <a:r>
              <a:rPr lang="en-US" sz="5400" dirty="0" smtClean="0">
                <a:latin typeface="My Happy Ending" pitchFamily="2" charset="0"/>
                <a:ea typeface="My Happy Ending" pitchFamily="2" charset="0"/>
              </a:rPr>
              <a:t>what gravity is.</a:t>
            </a:r>
            <a:endParaRPr lang="en-GB" sz="5400" dirty="0" smtClean="0">
              <a:latin typeface="My Happy Ending" pitchFamily="2" charset="0"/>
              <a:ea typeface="My Happy Ending" pitchFamily="2" charset="0"/>
            </a:endParaRPr>
          </a:p>
          <a:p>
            <a:pPr algn="l"/>
            <a:r>
              <a:rPr lang="en-GB" sz="5400" dirty="0" smtClean="0">
                <a:latin typeface="My Happy Ending" pitchFamily="2" charset="0"/>
                <a:ea typeface="My Happy Ending" pitchFamily="2" charset="0"/>
              </a:rPr>
              <a:t>LO</a:t>
            </a:r>
            <a:r>
              <a:rPr lang="en-GB" sz="5400" dirty="0">
                <a:latin typeface="My Happy Ending" pitchFamily="2" charset="0"/>
                <a:ea typeface="My Happy Ending" pitchFamily="2" charset="0"/>
              </a:rPr>
              <a:t>: To </a:t>
            </a:r>
            <a:r>
              <a:rPr lang="en-US" sz="5400" dirty="0" smtClean="0">
                <a:latin typeface="My Happy Ending" pitchFamily="2" charset="0"/>
                <a:ea typeface="My Happy Ending" pitchFamily="2" charset="0"/>
              </a:rPr>
              <a:t>predict using cause </a:t>
            </a:r>
            <a:r>
              <a:rPr lang="en-US" sz="5400" dirty="0">
                <a:latin typeface="My Happy Ending" pitchFamily="2" charset="0"/>
                <a:ea typeface="My Happy Ending" pitchFamily="2" charset="0"/>
              </a:rPr>
              <a:t>&amp; </a:t>
            </a:r>
            <a:r>
              <a:rPr lang="en-US" sz="5400" dirty="0" smtClean="0">
                <a:latin typeface="My Happy Ending" pitchFamily="2" charset="0"/>
                <a:ea typeface="My Happy Ending" pitchFamily="2" charset="0"/>
              </a:rPr>
              <a:t>effect.</a:t>
            </a:r>
            <a:endParaRPr lang="en-GB" sz="9600" dirty="0">
              <a:latin typeface="My Happy Ending" pitchFamily="2" charset="0"/>
              <a:ea typeface="My Happy Ending" pitchFamily="2" charset="0"/>
            </a:endParaRPr>
          </a:p>
          <a:p>
            <a:pPr algn="l"/>
            <a:endParaRPr lang="en-GB" sz="5400" dirty="0">
              <a:latin typeface="My Happy Ending" pitchFamily="2" charset="0"/>
              <a:ea typeface="My Happy Ending" pitchFamily="2" charset="0"/>
            </a:endParaRPr>
          </a:p>
          <a:p>
            <a:pPr algn="l"/>
            <a:endParaRPr lang="en-US" dirty="0" smtClean="0"/>
          </a:p>
        </p:txBody>
      </p:sp>
    </p:spTree>
    <p:extLst>
      <p:ext uri="{BB962C8B-B14F-4D97-AF65-F5344CB8AC3E}">
        <p14:creationId xmlns:p14="http://schemas.microsoft.com/office/powerpoint/2010/main" val="2025026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5526" y="802566"/>
            <a:ext cx="9144000" cy="4979255"/>
          </a:xfrm>
        </p:spPr>
        <p:txBody>
          <a:bodyPr>
            <a:normAutofit fontScale="92500" lnSpcReduction="20000"/>
          </a:bodyPr>
          <a:lstStyle/>
          <a:p>
            <a:pPr algn="l"/>
            <a:r>
              <a:rPr lang="en-GB" sz="6000" u="sng" dirty="0">
                <a:latin typeface="My Happy Ending" pitchFamily="2" charset="0"/>
                <a:ea typeface="My Happy Ending" pitchFamily="2" charset="0"/>
              </a:rPr>
              <a:t>Vocabulary</a:t>
            </a:r>
          </a:p>
          <a:p>
            <a:pPr algn="l"/>
            <a:r>
              <a:rPr lang="en-GB" sz="4800" dirty="0">
                <a:latin typeface="My Happy Ending" pitchFamily="2" charset="0"/>
                <a:ea typeface="My Happy Ending" pitchFamily="2" charset="0"/>
              </a:rPr>
              <a:t>f</a:t>
            </a:r>
            <a:r>
              <a:rPr lang="en-GB" sz="4800" dirty="0" smtClean="0">
                <a:latin typeface="My Happy Ending" pitchFamily="2" charset="0"/>
                <a:ea typeface="My Happy Ending" pitchFamily="2" charset="0"/>
              </a:rPr>
              <a:t>orce 		push 		pull 		contact force 	</a:t>
            </a:r>
          </a:p>
          <a:p>
            <a:pPr algn="l"/>
            <a:r>
              <a:rPr lang="en-GB" sz="4800" dirty="0" smtClean="0">
                <a:latin typeface="My Happy Ending" pitchFamily="2" charset="0"/>
                <a:ea typeface="My Happy Ending" pitchFamily="2" charset="0"/>
              </a:rPr>
              <a:t>distance force 	</a:t>
            </a:r>
            <a:r>
              <a:rPr lang="en-GB" sz="4800" dirty="0" smtClean="0">
                <a:solidFill>
                  <a:srgbClr val="FF0000"/>
                </a:solidFill>
                <a:latin typeface="My Happy Ending" pitchFamily="2" charset="0"/>
                <a:ea typeface="My Happy Ending" pitchFamily="2" charset="0"/>
              </a:rPr>
              <a:t>gravity</a:t>
            </a:r>
            <a:r>
              <a:rPr lang="en-GB" sz="4800" dirty="0" smtClean="0">
                <a:latin typeface="My Happy Ending" pitchFamily="2" charset="0"/>
                <a:ea typeface="My Happy Ending" pitchFamily="2" charset="0"/>
              </a:rPr>
              <a:t> 	force arrow</a:t>
            </a:r>
          </a:p>
          <a:p>
            <a:pPr algn="l"/>
            <a:r>
              <a:rPr lang="en-GB" sz="4800" dirty="0" smtClean="0">
                <a:latin typeface="My Happy Ending" pitchFamily="2" charset="0"/>
                <a:ea typeface="My Happy Ending" pitchFamily="2" charset="0"/>
              </a:rPr>
              <a:t>movement </a:t>
            </a:r>
            <a:r>
              <a:rPr lang="en-GB" sz="4800" dirty="0">
                <a:latin typeface="My Happy Ending" pitchFamily="2" charset="0"/>
                <a:ea typeface="My Happy Ending" pitchFamily="2" charset="0"/>
              </a:rPr>
              <a:t>(associated terminology</a:t>
            </a:r>
            <a:r>
              <a:rPr lang="en-GB" sz="4800" dirty="0" smtClean="0">
                <a:latin typeface="My Happy Ending" pitchFamily="2" charset="0"/>
                <a:ea typeface="My Happy Ending" pitchFamily="2" charset="0"/>
              </a:rPr>
              <a:t>) 		magnetic magnetism 		poles </a:t>
            </a:r>
            <a:r>
              <a:rPr lang="en-GB" sz="4800" dirty="0">
                <a:latin typeface="My Happy Ending" pitchFamily="2" charset="0"/>
                <a:ea typeface="My Happy Ending" pitchFamily="2" charset="0"/>
              </a:rPr>
              <a:t>(north, south</a:t>
            </a:r>
            <a:r>
              <a:rPr lang="en-GB" sz="4800" dirty="0" smtClean="0">
                <a:latin typeface="My Happy Ending" pitchFamily="2" charset="0"/>
                <a:ea typeface="My Happy Ending" pitchFamily="2" charset="0"/>
              </a:rPr>
              <a:t>) 		attract repel 		non-magnetic</a:t>
            </a:r>
            <a:endParaRPr lang="en-GB" sz="4800" dirty="0">
              <a:latin typeface="My Happy Ending" pitchFamily="2" charset="0"/>
              <a:ea typeface="My Happy Ending" pitchFamily="2" charset="0"/>
            </a:endParaRPr>
          </a:p>
          <a:p>
            <a:pPr algn="l"/>
            <a:r>
              <a:rPr lang="en-GB" sz="5400" dirty="0" smtClean="0">
                <a:latin typeface="My Happy Ending" pitchFamily="2" charset="0"/>
                <a:ea typeface="My Happy Ending" pitchFamily="2" charset="0"/>
              </a:rPr>
              <a:t>These </a:t>
            </a:r>
            <a:r>
              <a:rPr lang="en-GB" sz="5400" dirty="0">
                <a:latin typeface="My Happy Ending" pitchFamily="2" charset="0"/>
                <a:ea typeface="My Happy Ending" pitchFamily="2" charset="0"/>
              </a:rPr>
              <a:t>are some of the words we will be using over the course of the unit.</a:t>
            </a:r>
          </a:p>
          <a:p>
            <a:pPr algn="l"/>
            <a:endParaRPr lang="en-GB" sz="6000" u="sng" dirty="0">
              <a:latin typeface="My Happy Ending" pitchFamily="2" charset="0"/>
              <a:ea typeface="My Happy Ending" pitchFamily="2" charset="0"/>
            </a:endParaRPr>
          </a:p>
        </p:txBody>
      </p:sp>
    </p:spTree>
    <p:extLst>
      <p:ext uri="{BB962C8B-B14F-4D97-AF65-F5344CB8AC3E}">
        <p14:creationId xmlns:p14="http://schemas.microsoft.com/office/powerpoint/2010/main" val="1073633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8143" y="933195"/>
            <a:ext cx="9144000" cy="4979255"/>
          </a:xfrm>
        </p:spPr>
        <p:txBody>
          <a:bodyPr>
            <a:normAutofit/>
          </a:bodyPr>
          <a:lstStyle/>
          <a:p>
            <a:pPr algn="l"/>
            <a:r>
              <a:rPr lang="en-GB" sz="6000" dirty="0" smtClean="0">
                <a:latin typeface="My Happy Ending" pitchFamily="2" charset="0"/>
                <a:ea typeface="My Happy Ending" pitchFamily="2" charset="0"/>
              </a:rPr>
              <a:t>What is gravity?</a:t>
            </a:r>
          </a:p>
          <a:p>
            <a:pPr algn="l"/>
            <a:endParaRPr lang="en-GB" sz="6000" dirty="0">
              <a:latin typeface="My Happy Ending" pitchFamily="2" charset="0"/>
              <a:ea typeface="My Happy Ending" pitchFamily="2" charset="0"/>
            </a:endParaRPr>
          </a:p>
          <a:p>
            <a:pPr algn="l"/>
            <a:r>
              <a:rPr lang="en-GB" sz="5400" dirty="0">
                <a:latin typeface="My Happy Ending" pitchFamily="2" charset="0"/>
                <a:ea typeface="My Happy Ending" pitchFamily="2" charset="0"/>
              </a:rPr>
              <a:t>The force that pulls things to the centre of Earth (and other planets) is called gravity</a:t>
            </a:r>
            <a:r>
              <a:rPr lang="en-GB" sz="5400" dirty="0" smtClean="0">
                <a:latin typeface="My Happy Ending" pitchFamily="2" charset="0"/>
                <a:ea typeface="My Happy Ending" pitchFamily="2" charset="0"/>
              </a:rPr>
              <a:t>.	</a:t>
            </a:r>
          </a:p>
          <a:p>
            <a:pPr algn="l"/>
            <a:endParaRPr lang="en-GB" sz="4800" u="sng" dirty="0">
              <a:latin typeface="My Happy Ending" pitchFamily="2" charset="0"/>
              <a:ea typeface="My Happy Ending" pitchFamily="2" charset="0"/>
            </a:endParaRPr>
          </a:p>
          <a:p>
            <a:pPr algn="l"/>
            <a:endParaRPr lang="en-GB" sz="6000" u="sng" dirty="0">
              <a:latin typeface="My Happy Ending" pitchFamily="2" charset="0"/>
              <a:ea typeface="My Happy Ending" pitchFamily="2" charset="0"/>
            </a:endParaRPr>
          </a:p>
        </p:txBody>
      </p:sp>
      <p:pic>
        <p:nvPicPr>
          <p:cNvPr id="2" name="Picture 1"/>
          <p:cNvPicPr>
            <a:picLocks noChangeAspect="1"/>
          </p:cNvPicPr>
          <p:nvPr/>
        </p:nvPicPr>
        <p:blipFill>
          <a:blip r:embed="rId2"/>
          <a:stretch>
            <a:fillRect/>
          </a:stretch>
        </p:blipFill>
        <p:spPr>
          <a:xfrm>
            <a:off x="8696754" y="1055861"/>
            <a:ext cx="1408298" cy="1219306"/>
          </a:xfrm>
          <a:prstGeom prst="rect">
            <a:avLst/>
          </a:prstGeom>
        </p:spPr>
      </p:pic>
    </p:spTree>
    <p:extLst>
      <p:ext uri="{BB962C8B-B14F-4D97-AF65-F5344CB8AC3E}">
        <p14:creationId xmlns:p14="http://schemas.microsoft.com/office/powerpoint/2010/main" val="180076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8143" y="757647"/>
            <a:ext cx="9144000" cy="4833256"/>
          </a:xfrm>
        </p:spPr>
        <p:txBody>
          <a:bodyPr>
            <a:normAutofit fontScale="85000" lnSpcReduction="20000"/>
          </a:bodyPr>
          <a:lstStyle/>
          <a:p>
            <a:pPr algn="l"/>
            <a:r>
              <a:rPr lang="en-GB" sz="6000" dirty="0" smtClean="0">
                <a:latin typeface="My Happy Ending" pitchFamily="2" charset="0"/>
                <a:ea typeface="My Happy Ending" pitchFamily="2" charset="0"/>
              </a:rPr>
              <a:t>Did you know?</a:t>
            </a:r>
          </a:p>
          <a:p>
            <a:pPr algn="l"/>
            <a:endParaRPr lang="en-GB" sz="6000" dirty="0" smtClean="0">
              <a:latin typeface="My Happy Ending" pitchFamily="2" charset="0"/>
              <a:ea typeface="My Happy Ending" pitchFamily="2" charset="0"/>
            </a:endParaRPr>
          </a:p>
          <a:p>
            <a:pPr algn="l"/>
            <a:r>
              <a:rPr lang="en-GB" sz="5200" dirty="0">
                <a:latin typeface="My Happy Ending" pitchFamily="2" charset="0"/>
                <a:ea typeface="My Happy Ending" pitchFamily="2" charset="0"/>
              </a:rPr>
              <a:t>Gravity also holds Earth and the other planets in their orbits around the Sun</a:t>
            </a:r>
            <a:r>
              <a:rPr lang="en-GB" sz="5200" dirty="0" smtClean="0">
                <a:latin typeface="My Happy Ending" pitchFamily="2" charset="0"/>
                <a:ea typeface="My Happy Ending" pitchFamily="2" charset="0"/>
              </a:rPr>
              <a:t>.</a:t>
            </a:r>
          </a:p>
          <a:p>
            <a:pPr algn="l"/>
            <a:endParaRPr lang="en-GB" sz="5200" dirty="0">
              <a:latin typeface="My Happy Ending" pitchFamily="2" charset="0"/>
              <a:ea typeface="My Happy Ending" pitchFamily="2" charset="0"/>
            </a:endParaRPr>
          </a:p>
          <a:p>
            <a:pPr algn="l"/>
            <a:r>
              <a:rPr lang="en-GB" sz="5200" dirty="0">
                <a:latin typeface="My Happy Ending" pitchFamily="2" charset="0"/>
                <a:ea typeface="My Happy Ending" pitchFamily="2" charset="0"/>
              </a:rPr>
              <a:t>The force of gravity also exists on the Moon but it is not as strong as it is on Earth. This is because the Moon is much smaller than our planet</a:t>
            </a:r>
            <a:r>
              <a:rPr lang="en-GB" sz="5200" dirty="0" smtClean="0">
                <a:latin typeface="My Happy Ending" pitchFamily="2" charset="0"/>
                <a:ea typeface="My Happy Ending" pitchFamily="2" charset="0"/>
              </a:rPr>
              <a:t>.</a:t>
            </a:r>
            <a:endParaRPr lang="en-GB" sz="5200" u="sng" dirty="0">
              <a:latin typeface="My Happy Ending" pitchFamily="2" charset="0"/>
              <a:ea typeface="My Happy Ending" pitchFamily="2" charset="0"/>
            </a:endParaRPr>
          </a:p>
        </p:txBody>
      </p:sp>
    </p:spTree>
    <p:extLst>
      <p:ext uri="{BB962C8B-B14F-4D97-AF65-F5344CB8AC3E}">
        <p14:creationId xmlns:p14="http://schemas.microsoft.com/office/powerpoint/2010/main" val="194108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48951" y="5355771"/>
            <a:ext cx="9144000" cy="635056"/>
          </a:xfrm>
        </p:spPr>
        <p:txBody>
          <a:bodyPr>
            <a:noAutofit/>
          </a:bodyPr>
          <a:lstStyle/>
          <a:p>
            <a:r>
              <a:rPr lang="en-US" sz="4800" dirty="0" smtClean="0">
                <a:latin typeface="My Happy Ending" pitchFamily="2" charset="0"/>
                <a:ea typeface="My Happy Ending" pitchFamily="2" charset="0"/>
              </a:rPr>
              <a:t>What is Gravity?</a:t>
            </a:r>
            <a:endParaRPr lang="en-GB" sz="4800" u="sng" dirty="0">
              <a:latin typeface="My Happy Ending" pitchFamily="2" charset="0"/>
              <a:ea typeface="My Happy Ending" pitchFamily="2" charset="0"/>
            </a:endParaRPr>
          </a:p>
        </p:txBody>
      </p:sp>
      <p:pic>
        <p:nvPicPr>
          <p:cNvPr id="6" name="Picture 5">
            <a:hlinkClick r:id="rId2"/>
          </p:cNvPr>
          <p:cNvPicPr>
            <a:picLocks noChangeAspect="1"/>
          </p:cNvPicPr>
          <p:nvPr/>
        </p:nvPicPr>
        <p:blipFill>
          <a:blip r:embed="rId3"/>
          <a:stretch>
            <a:fillRect/>
          </a:stretch>
        </p:blipFill>
        <p:spPr>
          <a:xfrm>
            <a:off x="2638697" y="510404"/>
            <a:ext cx="6831602" cy="3803769"/>
          </a:xfrm>
          <a:prstGeom prst="rect">
            <a:avLst/>
          </a:prstGeom>
        </p:spPr>
      </p:pic>
    </p:spTree>
    <p:extLst>
      <p:ext uri="{BB962C8B-B14F-4D97-AF65-F5344CB8AC3E}">
        <p14:creationId xmlns:p14="http://schemas.microsoft.com/office/powerpoint/2010/main" val="1431409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48951" y="1011572"/>
            <a:ext cx="9144000" cy="4979255"/>
          </a:xfrm>
        </p:spPr>
        <p:txBody>
          <a:bodyPr>
            <a:normAutofit lnSpcReduction="10000"/>
          </a:bodyPr>
          <a:lstStyle/>
          <a:p>
            <a:pPr algn="l"/>
            <a:r>
              <a:rPr lang="en-US" sz="4800" dirty="0" smtClean="0">
                <a:latin typeface="My Happy Ending" pitchFamily="2" charset="0"/>
                <a:ea typeface="My Happy Ending" pitchFamily="2" charset="0"/>
              </a:rPr>
              <a:t>Is </a:t>
            </a:r>
            <a:r>
              <a:rPr lang="en-US" sz="4800" dirty="0">
                <a:latin typeface="My Happy Ending" pitchFamily="2" charset="0"/>
                <a:ea typeface="My Happy Ending" pitchFamily="2" charset="0"/>
              </a:rPr>
              <a:t>gravity always the same? </a:t>
            </a:r>
            <a:endParaRPr lang="en-US" sz="4800" dirty="0" smtClean="0">
              <a:latin typeface="My Happy Ending" pitchFamily="2" charset="0"/>
              <a:ea typeface="My Happy Ending" pitchFamily="2" charset="0"/>
            </a:endParaRPr>
          </a:p>
          <a:p>
            <a:pPr algn="l"/>
            <a:endParaRPr lang="en-US" sz="4800" dirty="0">
              <a:latin typeface="My Happy Ending" pitchFamily="2" charset="0"/>
              <a:ea typeface="My Happy Ending" pitchFamily="2" charset="0"/>
            </a:endParaRPr>
          </a:p>
          <a:p>
            <a:pPr algn="l"/>
            <a:r>
              <a:rPr lang="en-US" sz="4800" dirty="0" smtClean="0">
                <a:latin typeface="My Happy Ending" pitchFamily="2" charset="0"/>
                <a:ea typeface="My Happy Ending" pitchFamily="2" charset="0"/>
              </a:rPr>
              <a:t>Imagine </a:t>
            </a:r>
            <a:r>
              <a:rPr lang="en-US" sz="4800" dirty="0">
                <a:latin typeface="My Happy Ending" pitchFamily="2" charset="0"/>
                <a:ea typeface="My Happy Ending" pitchFamily="2" charset="0"/>
              </a:rPr>
              <a:t>being on the </a:t>
            </a:r>
            <a:r>
              <a:rPr lang="en-US" sz="4800" dirty="0" smtClean="0">
                <a:latin typeface="My Happy Ending" pitchFamily="2" charset="0"/>
                <a:ea typeface="My Happy Ending" pitchFamily="2" charset="0"/>
              </a:rPr>
              <a:t>moon. </a:t>
            </a:r>
          </a:p>
          <a:p>
            <a:pPr algn="l"/>
            <a:endParaRPr lang="en-US" sz="4800" dirty="0">
              <a:latin typeface="My Happy Ending" pitchFamily="2" charset="0"/>
              <a:ea typeface="My Happy Ending" pitchFamily="2" charset="0"/>
            </a:endParaRPr>
          </a:p>
          <a:p>
            <a:pPr algn="l"/>
            <a:r>
              <a:rPr lang="en-US" sz="4800" dirty="0" smtClean="0">
                <a:latin typeface="My Happy Ending" pitchFamily="2" charset="0"/>
                <a:ea typeface="My Happy Ending" pitchFamily="2" charset="0"/>
              </a:rPr>
              <a:t>Imagine being in a space station.</a:t>
            </a:r>
            <a:endParaRPr lang="en-GB" sz="4800" dirty="0" smtClean="0">
              <a:latin typeface="My Happy Ending" pitchFamily="2" charset="0"/>
              <a:ea typeface="My Happy Ending" pitchFamily="2" charset="0"/>
            </a:endParaRPr>
          </a:p>
          <a:p>
            <a:pPr algn="l"/>
            <a:endParaRPr lang="en-GB" sz="4800" dirty="0" smtClean="0">
              <a:latin typeface="My Happy Ending" pitchFamily="2" charset="0"/>
              <a:ea typeface="My Happy Ending" pitchFamily="2" charset="0"/>
            </a:endParaRPr>
          </a:p>
          <a:p>
            <a:pPr algn="l"/>
            <a:r>
              <a:rPr lang="en-GB" sz="4800" dirty="0" smtClean="0">
                <a:latin typeface="My Happy Ending" pitchFamily="2" charset="0"/>
                <a:ea typeface="My Happy Ending" pitchFamily="2" charset="0"/>
              </a:rPr>
              <a:t>What would be different from being on Earth? Why?</a:t>
            </a:r>
            <a:endParaRPr lang="en-GB" sz="4800" dirty="0">
              <a:latin typeface="My Happy Ending" pitchFamily="2" charset="0"/>
              <a:ea typeface="My Happy Ending" pitchFamily="2" charset="0"/>
            </a:endParaRPr>
          </a:p>
        </p:txBody>
      </p:sp>
      <p:pic>
        <p:nvPicPr>
          <p:cNvPr id="2" name="Picture 1"/>
          <p:cNvPicPr>
            <a:picLocks noChangeAspect="1"/>
          </p:cNvPicPr>
          <p:nvPr/>
        </p:nvPicPr>
        <p:blipFill>
          <a:blip r:embed="rId2"/>
          <a:stretch>
            <a:fillRect/>
          </a:stretch>
        </p:blipFill>
        <p:spPr>
          <a:xfrm>
            <a:off x="8592251" y="2179267"/>
            <a:ext cx="1408298" cy="1219306"/>
          </a:xfrm>
          <a:prstGeom prst="rect">
            <a:avLst/>
          </a:prstGeom>
        </p:spPr>
      </p:pic>
    </p:spTree>
    <p:extLst>
      <p:ext uri="{BB962C8B-B14F-4D97-AF65-F5344CB8AC3E}">
        <p14:creationId xmlns:p14="http://schemas.microsoft.com/office/powerpoint/2010/main" val="683582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48951" y="1011572"/>
            <a:ext cx="9144000" cy="4979255"/>
          </a:xfrm>
        </p:spPr>
        <p:txBody>
          <a:bodyPr>
            <a:normAutofit/>
          </a:bodyPr>
          <a:lstStyle/>
          <a:p>
            <a:pPr algn="l"/>
            <a:r>
              <a:rPr lang="en-GB" sz="4800" dirty="0" smtClean="0">
                <a:latin typeface="My Happy Ending" pitchFamily="2" charset="0"/>
                <a:ea typeface="My Happy Ending" pitchFamily="2" charset="0"/>
              </a:rPr>
              <a:t>Let’s watch a short video to find out about life in a space station.</a:t>
            </a:r>
            <a:endParaRPr lang="en-GB" sz="4800" dirty="0">
              <a:latin typeface="My Happy Ending" pitchFamily="2" charset="0"/>
              <a:ea typeface="My Happy Ending" pitchFamily="2" charset="0"/>
            </a:endParaRPr>
          </a:p>
        </p:txBody>
      </p:sp>
      <p:pic>
        <p:nvPicPr>
          <p:cNvPr id="4" name="Picture 3">
            <a:hlinkClick r:id="rId2"/>
          </p:cNvPr>
          <p:cNvPicPr>
            <a:picLocks noChangeAspect="1"/>
          </p:cNvPicPr>
          <p:nvPr/>
        </p:nvPicPr>
        <p:blipFill>
          <a:blip r:embed="rId3"/>
          <a:stretch>
            <a:fillRect/>
          </a:stretch>
        </p:blipFill>
        <p:spPr>
          <a:xfrm>
            <a:off x="2768188" y="2102848"/>
            <a:ext cx="6105525" cy="3409950"/>
          </a:xfrm>
          <a:prstGeom prst="rect">
            <a:avLst/>
          </a:prstGeom>
        </p:spPr>
      </p:pic>
    </p:spTree>
    <p:extLst>
      <p:ext uri="{BB962C8B-B14F-4D97-AF65-F5344CB8AC3E}">
        <p14:creationId xmlns:p14="http://schemas.microsoft.com/office/powerpoint/2010/main" val="3747468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48951" y="1011572"/>
            <a:ext cx="9144000" cy="4979255"/>
          </a:xfrm>
        </p:spPr>
        <p:txBody>
          <a:bodyPr>
            <a:normAutofit/>
          </a:bodyPr>
          <a:lstStyle/>
          <a:p>
            <a:r>
              <a:rPr lang="en-GB" sz="6000" dirty="0" smtClean="0">
                <a:latin typeface="My Happy Ending" pitchFamily="2" charset="0"/>
                <a:ea typeface="My Happy Ending" pitchFamily="2" charset="0"/>
              </a:rPr>
              <a:t>Today we are going to carry out a fair test</a:t>
            </a:r>
            <a:r>
              <a:rPr lang="en-GB" sz="6000" dirty="0" smtClean="0">
                <a:latin typeface="My Happy Ending" pitchFamily="2" charset="0"/>
                <a:ea typeface="My Happy Ending" pitchFamily="2" charset="0"/>
              </a:rPr>
              <a:t>.</a:t>
            </a:r>
            <a:endParaRPr lang="en-GB" sz="6000" dirty="0" smtClean="0">
              <a:latin typeface="My Happy Ending" pitchFamily="2" charset="0"/>
              <a:ea typeface="My Happy Ending" pitchFamily="2" charset="0"/>
            </a:endParaRPr>
          </a:p>
        </p:txBody>
      </p:sp>
    </p:spTree>
    <p:extLst>
      <p:ext uri="{BB962C8B-B14F-4D97-AF65-F5344CB8AC3E}">
        <p14:creationId xmlns:p14="http://schemas.microsoft.com/office/powerpoint/2010/main" val="601292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831</TotalTime>
  <Words>376</Words>
  <Application>Microsoft Office PowerPoint</Application>
  <PresentationFormat>Widescreen</PresentationFormat>
  <Paragraphs>52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My Happy Ending</vt:lpstr>
      <vt:lpstr>Office Theme</vt:lpstr>
      <vt:lpstr>Forces and Magnets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Hamilton</dc:creator>
  <cp:lastModifiedBy>Deborah Hamilton</cp:lastModifiedBy>
  <cp:revision>110</cp:revision>
  <dcterms:created xsi:type="dcterms:W3CDTF">2021-09-11T16:25:42Z</dcterms:created>
  <dcterms:modified xsi:type="dcterms:W3CDTF">2022-01-24T18:43:56Z</dcterms:modified>
</cp:coreProperties>
</file>