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1"/>
  </p:notesMasterIdLst>
  <p:sldIdLst>
    <p:sldId id="425" r:id="rId11"/>
    <p:sldId id="297" r:id="rId12"/>
    <p:sldId id="400" r:id="rId13"/>
    <p:sldId id="424" r:id="rId14"/>
    <p:sldId id="299" r:id="rId15"/>
    <p:sldId id="402" r:id="rId16"/>
    <p:sldId id="420" r:id="rId17"/>
    <p:sldId id="421" r:id="rId18"/>
    <p:sldId id="422" r:id="rId19"/>
    <p:sldId id="423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pos="998" userDrawn="1">
          <p15:clr>
            <a:srgbClr val="A4A3A4"/>
          </p15:clr>
        </p15:guide>
        <p15:guide id="3" pos="308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89200" autoAdjust="0"/>
  </p:normalViewPr>
  <p:slideViewPr>
    <p:cSldViewPr snapToGrid="0" snapToObjects="1">
      <p:cViewPr varScale="1">
        <p:scale>
          <a:sx n="65" d="100"/>
          <a:sy n="65" d="100"/>
        </p:scale>
        <p:origin x="1476" y="78"/>
      </p:cViewPr>
      <p:guideLst>
        <p:guide orient="horz" pos="618"/>
        <p:guide pos="998"/>
        <p:guide pos="30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presProps" Target="presProps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11/03/2021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158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762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454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899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CA6A06-5626-43D6-8192-CD2064519AED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0343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11/03/2021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7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4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5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6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FA35150-7AF4-4557-B173-FA5E4D3D8361}"/>
              </a:ext>
            </a:extLst>
          </p:cNvPr>
          <p:cNvSpPr txBox="1"/>
          <p:nvPr/>
        </p:nvSpPr>
        <p:spPr>
          <a:xfrm>
            <a:off x="735496" y="1123122"/>
            <a:ext cx="648031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u="sng" dirty="0">
                <a:latin typeface="Letter-join Plus 32" panose="02000505000000020003" pitchFamily="50" charset="0"/>
              </a:rPr>
              <a:t>Thursday 14</a:t>
            </a:r>
            <a:r>
              <a:rPr lang="en-US" sz="3200" u="sng" baseline="30000" dirty="0">
                <a:latin typeface="Letter-join Plus 32" panose="02000505000000020003" pitchFamily="50" charset="0"/>
              </a:rPr>
              <a:t>th</a:t>
            </a:r>
            <a:r>
              <a:rPr lang="en-US" sz="3200" u="sng" dirty="0">
                <a:latin typeface="Letter-join Plus 32" panose="02000505000000020003" pitchFamily="50" charset="0"/>
              </a:rPr>
              <a:t> January</a:t>
            </a:r>
          </a:p>
          <a:p>
            <a:endParaRPr lang="en-US" sz="3200" u="sng" dirty="0">
              <a:latin typeface="Letter-join Plus 32" panose="02000505000000020003" pitchFamily="50" charset="0"/>
            </a:endParaRPr>
          </a:p>
          <a:p>
            <a:r>
              <a:rPr lang="en-US" sz="3200" u="sng" dirty="0">
                <a:latin typeface="Letter-join Plus 32" panose="02000505000000020003" pitchFamily="50" charset="0"/>
              </a:rPr>
              <a:t>L.O. I can make arrays.</a:t>
            </a:r>
          </a:p>
          <a:p>
            <a:endParaRPr lang="en-US" sz="3200" dirty="0">
              <a:solidFill>
                <a:srgbClr val="00B0F0"/>
              </a:solidFill>
              <a:latin typeface="Letter-join Plus 32" panose="02000505000000020003" pitchFamily="50" charset="0"/>
            </a:endParaRPr>
          </a:p>
          <a:p>
            <a:r>
              <a:rPr lang="en-US" sz="3200" dirty="0">
                <a:solidFill>
                  <a:srgbClr val="00B0F0"/>
                </a:solidFill>
                <a:latin typeface="Letter-join Plus 32" panose="02000505000000020003" pitchFamily="50" charset="0"/>
              </a:rPr>
              <a:t>Multiplication and division</a:t>
            </a:r>
            <a:endParaRPr lang="en-GB" sz="3200" dirty="0">
              <a:solidFill>
                <a:srgbClr val="00B0F0"/>
              </a:solidFill>
              <a:latin typeface="Letter-join Plus 32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717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BADEDFA-1874-4211-BBEA-6BD5B3576AB8}"/>
              </a:ext>
            </a:extLst>
          </p:cNvPr>
          <p:cNvSpPr txBox="1"/>
          <p:nvPr/>
        </p:nvSpPr>
        <p:spPr>
          <a:xfrm>
            <a:off x="1176724" y="831557"/>
            <a:ext cx="5721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How many shells?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1D04A3-491B-4613-9F80-F8C9BD1786DA}"/>
              </a:ext>
            </a:extLst>
          </p:cNvPr>
          <p:cNvSpPr txBox="1"/>
          <p:nvPr/>
        </p:nvSpPr>
        <p:spPr>
          <a:xfrm>
            <a:off x="1246347" y="4255370"/>
            <a:ext cx="5721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There are         rows.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E2D0942-8AD6-4077-B9AE-51481F6D16A6}"/>
              </a:ext>
            </a:extLst>
          </p:cNvPr>
          <p:cNvSpPr txBox="1"/>
          <p:nvPr/>
        </p:nvSpPr>
        <p:spPr>
          <a:xfrm>
            <a:off x="1384892" y="4851895"/>
            <a:ext cx="5721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There are       shells in each row.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E94B624-5A6B-4A53-919D-D79594FDAA3C}"/>
              </a:ext>
            </a:extLst>
          </p:cNvPr>
          <p:cNvSpPr txBox="1"/>
          <p:nvPr/>
        </p:nvSpPr>
        <p:spPr>
          <a:xfrm>
            <a:off x="1384891" y="5311696"/>
            <a:ext cx="5721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There are       shells altogether.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D3A0BC-9C41-4533-AD1E-73264B9652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999" y="1331140"/>
            <a:ext cx="1196925" cy="88945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699C128-A6BF-4891-A951-967109EDFE2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218" y="1331140"/>
            <a:ext cx="1196925" cy="88945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3A10902-F069-4D88-A8F9-B445505D19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436" y="1331140"/>
            <a:ext cx="1196925" cy="88945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307679B-909E-4A82-BF72-627D7C3865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999" y="2215652"/>
            <a:ext cx="1196925" cy="88945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7654F41-B9D1-4687-9161-36531D0BDD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218" y="2215652"/>
            <a:ext cx="1196925" cy="88945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13B1603-FE73-41B7-9379-9626794C627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436" y="2215652"/>
            <a:ext cx="1196925" cy="88945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ADAA767-A91F-4FDA-935C-E32BBA17E6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5999" y="3093795"/>
            <a:ext cx="1196925" cy="88945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0E26AF8-C7B0-4A8C-BC97-78A3C7B8FA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9218" y="3093795"/>
            <a:ext cx="1196925" cy="88945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06449DD-05E7-4EB1-B2C1-5E545FBC18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2436" y="3093795"/>
            <a:ext cx="1196925" cy="889458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294E0BA-30E9-437C-B575-2DDF38792970}"/>
              </a:ext>
            </a:extLst>
          </p:cNvPr>
          <p:cNvSpPr/>
          <p:nvPr/>
        </p:nvSpPr>
        <p:spPr>
          <a:xfrm>
            <a:off x="4245854" y="4279074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55F541C-2CBA-4AA0-AF25-20430B67ED88}"/>
              </a:ext>
            </a:extLst>
          </p:cNvPr>
          <p:cNvSpPr txBox="1"/>
          <p:nvPr/>
        </p:nvSpPr>
        <p:spPr>
          <a:xfrm>
            <a:off x="4268836" y="4240507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3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9F530A0-8096-4F1F-B62D-749BCE77BBF0}"/>
              </a:ext>
            </a:extLst>
          </p:cNvPr>
          <p:cNvSpPr/>
          <p:nvPr/>
        </p:nvSpPr>
        <p:spPr>
          <a:xfrm>
            <a:off x="3483700" y="4866599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BD4446F-6293-45A4-922B-4E5168AFC5E2}"/>
              </a:ext>
            </a:extLst>
          </p:cNvPr>
          <p:cNvSpPr txBox="1"/>
          <p:nvPr/>
        </p:nvSpPr>
        <p:spPr>
          <a:xfrm>
            <a:off x="3512364" y="4832671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5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9B4CEE3-7F8D-4A44-87A1-703D6C51D082}"/>
              </a:ext>
            </a:extLst>
          </p:cNvPr>
          <p:cNvSpPr/>
          <p:nvPr/>
        </p:nvSpPr>
        <p:spPr>
          <a:xfrm>
            <a:off x="3512364" y="5358950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66BA72E-96A6-4A77-9747-BA0C429D4D9F}"/>
              </a:ext>
            </a:extLst>
          </p:cNvPr>
          <p:cNvSpPr txBox="1"/>
          <p:nvPr/>
        </p:nvSpPr>
        <p:spPr>
          <a:xfrm>
            <a:off x="3442140" y="5294336"/>
            <a:ext cx="8037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15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DD3A0BC-9C41-4533-AD1E-73264B9652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74" y="1293222"/>
            <a:ext cx="1196925" cy="889458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0307679B-909E-4A82-BF72-627D7C3865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74" y="2177734"/>
            <a:ext cx="1196925" cy="88945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ADAA767-A91F-4FDA-935C-E32BBA17E6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074" y="3055877"/>
            <a:ext cx="1196925" cy="88945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8DD3A0BC-9C41-4533-AD1E-73264B9652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811" y="1274156"/>
            <a:ext cx="1196925" cy="88945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0307679B-909E-4A82-BF72-627D7C38652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811" y="2158668"/>
            <a:ext cx="1196925" cy="889458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BADAA767-A91F-4FDA-935C-E32BBA17E6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9811" y="3036811"/>
            <a:ext cx="1196925" cy="88945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47270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5" grpId="0" animBg="1"/>
      <p:bldP spid="16" grpId="0"/>
      <p:bldP spid="17" grpId="0" animBg="1"/>
      <p:bldP spid="18" grpId="0"/>
      <p:bldP spid="19" grpId="0" animBg="1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655" y="777834"/>
            <a:ext cx="700762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lvl="0"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1) Count in 2s until you get to 20</a:t>
            </a: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2) Count in 5s until you get to 20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3) Can you count in 3s and get to 20?</a:t>
            </a:r>
          </a:p>
          <a:p>
            <a:pPr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9021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0655" y="777834"/>
            <a:ext cx="700762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  <a:p>
            <a:pPr lvl="0"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anose="030F0702030302020204" pitchFamily="66" charset="0"/>
                <a:ea typeface="+mn-ea"/>
                <a:cs typeface="Calibri" panose="020F0502020204030204" pitchFamily="34" charset="0"/>
              </a:rPr>
              <a:t>1) Count in 2s until you get to 20</a:t>
            </a: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2) Count in 5s until you get to 20</a:t>
            </a: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endParaRPr lang="en-GB" sz="2800" dirty="0">
              <a:solidFill>
                <a:prstClr val="black"/>
              </a:solidFill>
              <a:latin typeface="Comic Sans MS" panose="030F0702030302020204" pitchFamily="66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en-GB" sz="2800" dirty="0">
                <a:solidFill>
                  <a:prstClr val="black"/>
                </a:solidFill>
                <a:latin typeface="Comic Sans MS" panose="030F0702030302020204" pitchFamily="66" charset="0"/>
                <a:cs typeface="Calibri" panose="020F0502020204030204" pitchFamily="34" charset="0"/>
              </a:rPr>
              <a:t>3) Can you count in 3s and get to 20?</a:t>
            </a:r>
          </a:p>
          <a:p>
            <a:pPr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anose="030F0702030302020204" pitchFamily="66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028" name="Picture 4" descr="Image preview">
            <a:extLst>
              <a:ext uri="{FF2B5EF4-FFF2-40B4-BE49-F238E27FC236}">
                <a16:creationId xmlns:a16="http://schemas.microsoft.com/office/drawing/2014/main" id="{C670B24D-775A-40C2-BE58-833B821F6F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61328" y="3408754"/>
            <a:ext cx="806267" cy="121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Image preview">
            <a:extLst>
              <a:ext uri="{FF2B5EF4-FFF2-40B4-BE49-F238E27FC236}">
                <a16:creationId xmlns:a16="http://schemas.microsoft.com/office/drawing/2014/main" id="{F51FEE91-F97D-46AA-AA99-5B6E33606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381931" y="3402179"/>
            <a:ext cx="806267" cy="121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Image preview">
            <a:extLst>
              <a:ext uri="{FF2B5EF4-FFF2-40B4-BE49-F238E27FC236}">
                <a16:creationId xmlns:a16="http://schemas.microsoft.com/office/drawing/2014/main" id="{B0D1C0E9-07E2-4884-9EC5-EDE6A483B2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299384" y="3402178"/>
            <a:ext cx="806267" cy="121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Image preview">
            <a:extLst>
              <a:ext uri="{FF2B5EF4-FFF2-40B4-BE49-F238E27FC236}">
                <a16:creationId xmlns:a16="http://schemas.microsoft.com/office/drawing/2014/main" id="{E10B7ECE-0B78-481B-8078-9EC60562FF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026337" y="3402179"/>
            <a:ext cx="806267" cy="121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con&#10;&#10;Description automatically generated">
            <a:extLst>
              <a:ext uri="{FF2B5EF4-FFF2-40B4-BE49-F238E27FC236}">
                <a16:creationId xmlns:a16="http://schemas.microsoft.com/office/drawing/2014/main" id="{FD50FB34-A93B-4E9F-927E-92B3227921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41757" y="5295977"/>
            <a:ext cx="900447" cy="88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Icon&#10;&#10;Description automatically generated">
            <a:extLst>
              <a:ext uri="{FF2B5EF4-FFF2-40B4-BE49-F238E27FC236}">
                <a16:creationId xmlns:a16="http://schemas.microsoft.com/office/drawing/2014/main" id="{FBE10B92-43A1-44F5-824B-FBD421339D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858688" y="5276926"/>
            <a:ext cx="900449" cy="88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6" descr="Icon&#10;&#10;Description automatically generated">
            <a:extLst>
              <a:ext uri="{FF2B5EF4-FFF2-40B4-BE49-F238E27FC236}">
                <a16:creationId xmlns:a16="http://schemas.microsoft.com/office/drawing/2014/main" id="{0B50BC92-B2CE-4962-99A3-70E246EF4A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428021" y="5295977"/>
            <a:ext cx="900447" cy="88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6" descr="Icon&#10;&#10;Description automatically generated">
            <a:extLst>
              <a:ext uri="{FF2B5EF4-FFF2-40B4-BE49-F238E27FC236}">
                <a16:creationId xmlns:a16="http://schemas.microsoft.com/office/drawing/2014/main" id="{1BB64ECB-9F29-4E92-B877-C7BEE07BD8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844952" y="5276926"/>
            <a:ext cx="900449" cy="88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6" descr="Icon&#10;&#10;Description automatically generated">
            <a:extLst>
              <a:ext uri="{FF2B5EF4-FFF2-40B4-BE49-F238E27FC236}">
                <a16:creationId xmlns:a16="http://schemas.microsoft.com/office/drawing/2014/main" id="{826E0A3C-F220-43FF-B450-C7FE352FA2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414285" y="5295977"/>
            <a:ext cx="900447" cy="88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6" descr="Icon&#10;&#10;Description automatically generated">
            <a:extLst>
              <a:ext uri="{FF2B5EF4-FFF2-40B4-BE49-F238E27FC236}">
                <a16:creationId xmlns:a16="http://schemas.microsoft.com/office/drawing/2014/main" id="{7104EBD5-0537-4B93-B689-9013474326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831216" y="5276926"/>
            <a:ext cx="900449" cy="88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Icon&#10;&#10;Description automatically generated">
            <a:extLst>
              <a:ext uri="{FF2B5EF4-FFF2-40B4-BE49-F238E27FC236}">
                <a16:creationId xmlns:a16="http://schemas.microsoft.com/office/drawing/2014/main" id="{93C40130-C1FE-4F6B-9161-9C0B831E5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400548" y="5295977"/>
            <a:ext cx="900447" cy="881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con&#10;&#10;Description automatically generated">
            <a:extLst>
              <a:ext uri="{FF2B5EF4-FFF2-40B4-BE49-F238E27FC236}">
                <a16:creationId xmlns:a16="http://schemas.microsoft.com/office/drawing/2014/main" id="{87DB3F41-A559-43C5-B8BF-F059CF489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47185" y="1930038"/>
            <a:ext cx="896236" cy="69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Icon&#10;&#10;Description automatically generated">
            <a:extLst>
              <a:ext uri="{FF2B5EF4-FFF2-40B4-BE49-F238E27FC236}">
                <a16:creationId xmlns:a16="http://schemas.microsoft.com/office/drawing/2014/main" id="{D68356C0-4283-433E-B920-37DC894DD5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675199" y="1930040"/>
            <a:ext cx="896238" cy="69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con&#10;&#10;Description automatically generated">
            <a:extLst>
              <a:ext uri="{FF2B5EF4-FFF2-40B4-BE49-F238E27FC236}">
                <a16:creationId xmlns:a16="http://schemas.microsoft.com/office/drawing/2014/main" id="{51A8533A-92FC-4CE9-9168-571CD29CB0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003214" y="1930040"/>
            <a:ext cx="896238" cy="69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Icon&#10;&#10;Description automatically generated">
            <a:extLst>
              <a:ext uri="{FF2B5EF4-FFF2-40B4-BE49-F238E27FC236}">
                <a16:creationId xmlns:a16="http://schemas.microsoft.com/office/drawing/2014/main" id="{B35DB37D-AB75-4A69-9A53-F98FC7C77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331229" y="1930041"/>
            <a:ext cx="896238" cy="69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Icon&#10;&#10;Description automatically generated">
            <a:extLst>
              <a:ext uri="{FF2B5EF4-FFF2-40B4-BE49-F238E27FC236}">
                <a16:creationId xmlns:a16="http://schemas.microsoft.com/office/drawing/2014/main" id="{A4BEAE4E-620F-4340-AAE4-E719D13244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659244" y="1930040"/>
            <a:ext cx="896238" cy="69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Icon&#10;&#10;Description automatically generated">
            <a:extLst>
              <a:ext uri="{FF2B5EF4-FFF2-40B4-BE49-F238E27FC236}">
                <a16:creationId xmlns:a16="http://schemas.microsoft.com/office/drawing/2014/main" id="{E79CDD7D-50FF-4CCD-A239-196305975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987259" y="1930041"/>
            <a:ext cx="896238" cy="69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Icon&#10;&#10;Description automatically generated">
            <a:extLst>
              <a:ext uri="{FF2B5EF4-FFF2-40B4-BE49-F238E27FC236}">
                <a16:creationId xmlns:a16="http://schemas.microsoft.com/office/drawing/2014/main" id="{54C199FB-B102-4ACB-B3B7-4E5C2A92E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315274" y="1930041"/>
            <a:ext cx="896238" cy="69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Icon&#10;&#10;Description automatically generated">
            <a:extLst>
              <a:ext uri="{FF2B5EF4-FFF2-40B4-BE49-F238E27FC236}">
                <a16:creationId xmlns:a16="http://schemas.microsoft.com/office/drawing/2014/main" id="{B0603E43-8A9E-4F93-A347-6B7C089367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43289" y="1930042"/>
            <a:ext cx="896238" cy="69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Icon&#10;&#10;Description automatically generated">
            <a:extLst>
              <a:ext uri="{FF2B5EF4-FFF2-40B4-BE49-F238E27FC236}">
                <a16:creationId xmlns:a16="http://schemas.microsoft.com/office/drawing/2014/main" id="{531352D6-C34E-4C16-A95F-273878726D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971304" y="1930038"/>
            <a:ext cx="896238" cy="69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Icon&#10;&#10;Description automatically generated">
            <a:extLst>
              <a:ext uri="{FF2B5EF4-FFF2-40B4-BE49-F238E27FC236}">
                <a16:creationId xmlns:a16="http://schemas.microsoft.com/office/drawing/2014/main" id="{B12B4B03-1151-49E6-89F0-1DA32CAAD1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299321" y="1930039"/>
            <a:ext cx="896237" cy="693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43002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500"/>
                            </p:stCondLst>
                            <p:childTnLst>
                              <p:par>
                                <p:cTn id="7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4.44444E-6 L -4.16667E-6 0.25 " pathEditMode="relative" rAng="0" ptsTypes="AA">
                                      <p:cBhvr>
                                        <p:cTn id="9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4.44444E-6 L 1.94444E-6 0.25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4.44444E-6 L 4.44444E-6 0.25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4.44444E-6 L 5.55556E-7 0.25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44444E-6 L 3.05556E-6 0.25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4.44444E-6 L -4.44444E-6 0.25 " pathEditMode="relative" rAng="0" ptsTypes="AA">
                                      <p:cBhvr>
                                        <p:cTn id="10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1.66667E-6 0.25 " pathEditMode="relative" rAng="0" ptsTypes="AA">
                                      <p:cBhvr>
                                        <p:cTn id="10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44444E-6 L 4.16667E-6 0.25 " pathEditMode="relative" rAng="0" ptsTypes="AA">
                                      <p:cBhvr>
                                        <p:cTn id="10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3.33333E-6 0.25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4.44444E-6 L 2.77778E-6 0.25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0.25 L -3.88889E-6 0.5 " pathEditMode="relative" rAng="0" ptsTypes="AA">
                                      <p:cBhvr>
                                        <p:cTn id="1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25 L 2.22222E-6 0.5 " pathEditMode="relative" rAng="0" ptsTypes="AA">
                                      <p:cBhvr>
                                        <p:cTn id="1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0.25 L 4.72222E-6 0.5 " pathEditMode="relative" rAng="0" ptsTypes="AA">
                                      <p:cBhvr>
                                        <p:cTn id="1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.25 L 8.33333E-7 0.5 " pathEditMode="relative" rAng="0" ptsTypes="AA">
                                      <p:cBhvr>
                                        <p:cTn id="1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0.25 L 3.33333E-6 0.5 " pathEditMode="relative" rAng="0" ptsTypes="AA">
                                      <p:cBhvr>
                                        <p:cTn id="1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.25 L -4.16667E-6 0.5 " pathEditMode="relative" rAng="0" ptsTypes="AA">
                                      <p:cBhvr>
                                        <p:cTn id="1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0.25 L 1.94444E-6 0.5 " pathEditMode="relative" rAng="0" ptsTypes="AA">
                                      <p:cBhvr>
                                        <p:cTn id="12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0.25 L 4.44444E-6 0.5 " pathEditMode="relative" rAng="0" ptsTypes="AA">
                                      <p:cBhvr>
                                        <p:cTn id="12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0.25 L -3.05556E-6 0.5 " pathEditMode="relative" rAng="0" ptsTypes="AA">
                                      <p:cBhvr>
                                        <p:cTn id="1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25 L 3.05556E-6 0.5 " pathEditMode="relative" rAng="0" ptsTypes="AA">
                                      <p:cBhvr>
                                        <p:cTn id="1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3CFF0F7E-BE94-4471-8786-F9362ED6AA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03" y="1553170"/>
            <a:ext cx="3141002" cy="1477241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D1C2BE30-8846-48AF-B24F-2BD2FECF01D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270" y="1279655"/>
            <a:ext cx="2750478" cy="1929245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C2F06854-878D-4588-B269-E1922D3B885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249" y="3478738"/>
            <a:ext cx="2599021" cy="2497715"/>
          </a:xfrm>
          <a:prstGeom prst="rect">
            <a:avLst/>
          </a:prstGeom>
        </p:spPr>
      </p:pic>
      <p:sp>
        <p:nvSpPr>
          <p:cNvPr id="35" name="TextBox 34">
            <a:extLst>
              <a:ext uri="{FF2B5EF4-FFF2-40B4-BE49-F238E27FC236}">
                <a16:creationId xmlns:a16="http://schemas.microsoft.com/office/drawing/2014/main" id="{16CA1B4F-48AB-4504-AB19-509B139E357E}"/>
              </a:ext>
            </a:extLst>
          </p:cNvPr>
          <p:cNvSpPr txBox="1"/>
          <p:nvPr/>
        </p:nvSpPr>
        <p:spPr>
          <a:xfrm>
            <a:off x="1063985" y="878992"/>
            <a:ext cx="5721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Arrays have rows and columns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99F5CF5D-78A7-4DC7-8865-388C231C438A}"/>
              </a:ext>
            </a:extLst>
          </p:cNvPr>
          <p:cNvSpPr txBox="1"/>
          <p:nvPr/>
        </p:nvSpPr>
        <p:spPr>
          <a:xfrm>
            <a:off x="769954" y="3751891"/>
            <a:ext cx="1385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tx2"/>
                </a:solidFill>
                <a:latin typeface="Comic Sans MS" panose="030F0702030302020204" pitchFamily="66" charset="0"/>
              </a:rPr>
              <a:t>Rows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8F7271A-3B54-41E3-A0E2-7FB0EF81F579}"/>
              </a:ext>
            </a:extLst>
          </p:cNvPr>
          <p:cNvSpPr txBox="1"/>
          <p:nvPr/>
        </p:nvSpPr>
        <p:spPr>
          <a:xfrm>
            <a:off x="6508913" y="3359424"/>
            <a:ext cx="553998" cy="1776847"/>
          </a:xfrm>
          <a:prstGeom prst="rect">
            <a:avLst/>
          </a:prstGeom>
          <a:noFill/>
        </p:spPr>
        <p:txBody>
          <a:bodyPr vert="vert" wrap="square" rtlCol="0">
            <a:spAutoFit/>
          </a:bodyPr>
          <a:lstStyle/>
          <a:p>
            <a:pPr algn="ctr"/>
            <a:r>
              <a:rPr lang="en-GB" sz="2400" dirty="0">
                <a:solidFill>
                  <a:schemeClr val="accent2"/>
                </a:solidFill>
                <a:latin typeface="Comic Sans MS" panose="030F0702030302020204" pitchFamily="66" charset="0"/>
              </a:rPr>
              <a:t>Columns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388B5246-6885-4CC0-A2CC-A205E7D546C4}"/>
              </a:ext>
            </a:extLst>
          </p:cNvPr>
          <p:cNvCxnSpPr/>
          <p:nvPr/>
        </p:nvCxnSpPr>
        <p:spPr>
          <a:xfrm>
            <a:off x="6491990" y="3589365"/>
            <a:ext cx="0" cy="1343999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E532853-727B-40EE-8E9C-47BB81825319}"/>
              </a:ext>
            </a:extLst>
          </p:cNvPr>
          <p:cNvCxnSpPr/>
          <p:nvPr/>
        </p:nvCxnSpPr>
        <p:spPr>
          <a:xfrm>
            <a:off x="769954" y="4261364"/>
            <a:ext cx="139151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DA2D293-7B32-4298-B87C-8085F82831E0}"/>
              </a:ext>
            </a:extLst>
          </p:cNvPr>
          <p:cNvCxnSpPr/>
          <p:nvPr/>
        </p:nvCxnSpPr>
        <p:spPr>
          <a:xfrm>
            <a:off x="1063985" y="1994468"/>
            <a:ext cx="2022764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D3242AE4-3B7F-4004-988B-99BF590A50C9}"/>
              </a:ext>
            </a:extLst>
          </p:cNvPr>
          <p:cNvCxnSpPr/>
          <p:nvPr/>
        </p:nvCxnSpPr>
        <p:spPr>
          <a:xfrm>
            <a:off x="1063985" y="2423959"/>
            <a:ext cx="2022764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563BDBFF-1768-4813-8B22-276007D4DF74}"/>
              </a:ext>
            </a:extLst>
          </p:cNvPr>
          <p:cNvCxnSpPr/>
          <p:nvPr/>
        </p:nvCxnSpPr>
        <p:spPr>
          <a:xfrm>
            <a:off x="5885370" y="2146868"/>
            <a:ext cx="2022764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5CC2ACBF-A461-4E05-BF89-8636AB36346C}"/>
              </a:ext>
            </a:extLst>
          </p:cNvPr>
          <p:cNvCxnSpPr/>
          <p:nvPr/>
        </p:nvCxnSpPr>
        <p:spPr>
          <a:xfrm>
            <a:off x="5902200" y="2307392"/>
            <a:ext cx="2022764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E84CBD5E-1EF5-4133-A168-DD87EDBD7C07}"/>
              </a:ext>
            </a:extLst>
          </p:cNvPr>
          <p:cNvCxnSpPr/>
          <p:nvPr/>
        </p:nvCxnSpPr>
        <p:spPr>
          <a:xfrm>
            <a:off x="5902200" y="2437814"/>
            <a:ext cx="2022764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2428A4BF-8FD5-4EDB-BD53-B4C0C4533DD0}"/>
              </a:ext>
            </a:extLst>
          </p:cNvPr>
          <p:cNvCxnSpPr/>
          <p:nvPr/>
        </p:nvCxnSpPr>
        <p:spPr>
          <a:xfrm>
            <a:off x="5902200" y="2659486"/>
            <a:ext cx="2022764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05956B34-32EC-4863-8B54-6FFC2DC2FD90}"/>
              </a:ext>
            </a:extLst>
          </p:cNvPr>
          <p:cNvCxnSpPr/>
          <p:nvPr/>
        </p:nvCxnSpPr>
        <p:spPr>
          <a:xfrm>
            <a:off x="3211439" y="4141923"/>
            <a:ext cx="2022764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3AD8C30B-FF1B-4148-BA6D-57D6A1B705AE}"/>
              </a:ext>
            </a:extLst>
          </p:cNvPr>
          <p:cNvCxnSpPr/>
          <p:nvPr/>
        </p:nvCxnSpPr>
        <p:spPr>
          <a:xfrm>
            <a:off x="3211439" y="4482556"/>
            <a:ext cx="2022764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F7FA91D9-CA33-460C-9FEA-BC89D27C9F86}"/>
              </a:ext>
            </a:extLst>
          </p:cNvPr>
          <p:cNvCxnSpPr/>
          <p:nvPr/>
        </p:nvCxnSpPr>
        <p:spPr>
          <a:xfrm>
            <a:off x="3211439" y="4935758"/>
            <a:ext cx="2022764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966FD7D4-3D9A-48CF-A0EA-E9DA246C6312}"/>
              </a:ext>
            </a:extLst>
          </p:cNvPr>
          <p:cNvCxnSpPr/>
          <p:nvPr/>
        </p:nvCxnSpPr>
        <p:spPr>
          <a:xfrm>
            <a:off x="3211439" y="5365249"/>
            <a:ext cx="2022764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D6AAC19D-CC10-4279-BC16-0B3D1A223FAD}"/>
              </a:ext>
            </a:extLst>
          </p:cNvPr>
          <p:cNvCxnSpPr/>
          <p:nvPr/>
        </p:nvCxnSpPr>
        <p:spPr>
          <a:xfrm>
            <a:off x="1241118" y="1635392"/>
            <a:ext cx="0" cy="1209934"/>
          </a:xfrm>
          <a:prstGeom prst="straightConnector1">
            <a:avLst/>
          </a:prstGeom>
          <a:ln w="76200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BA5B8A56-7F44-45D4-9794-5721BB1428D2}"/>
              </a:ext>
            </a:extLst>
          </p:cNvPr>
          <p:cNvCxnSpPr/>
          <p:nvPr/>
        </p:nvCxnSpPr>
        <p:spPr>
          <a:xfrm>
            <a:off x="2069997" y="1635392"/>
            <a:ext cx="0" cy="1209934"/>
          </a:xfrm>
          <a:prstGeom prst="straightConnector1">
            <a:avLst/>
          </a:prstGeom>
          <a:ln w="76200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AB058680-BD77-45E0-A0E8-7E4E3404B7F7}"/>
              </a:ext>
            </a:extLst>
          </p:cNvPr>
          <p:cNvCxnSpPr/>
          <p:nvPr/>
        </p:nvCxnSpPr>
        <p:spPr>
          <a:xfrm>
            <a:off x="2907127" y="1657371"/>
            <a:ext cx="0" cy="1209934"/>
          </a:xfrm>
          <a:prstGeom prst="straightConnector1">
            <a:avLst/>
          </a:prstGeom>
          <a:ln w="76200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FFF56023-E8DA-470C-8CDE-728BA4DF5C11}"/>
              </a:ext>
            </a:extLst>
          </p:cNvPr>
          <p:cNvCxnSpPr/>
          <p:nvPr/>
        </p:nvCxnSpPr>
        <p:spPr>
          <a:xfrm flipH="1">
            <a:off x="5916542" y="1842456"/>
            <a:ext cx="245916" cy="1209934"/>
          </a:xfrm>
          <a:prstGeom prst="straightConnector1">
            <a:avLst/>
          </a:prstGeom>
          <a:ln w="57150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5611193A-C4A9-42F6-84D3-909583A29DEA}"/>
              </a:ext>
            </a:extLst>
          </p:cNvPr>
          <p:cNvCxnSpPr/>
          <p:nvPr/>
        </p:nvCxnSpPr>
        <p:spPr>
          <a:xfrm flipH="1">
            <a:off x="6406646" y="1842456"/>
            <a:ext cx="182817" cy="1209934"/>
          </a:xfrm>
          <a:prstGeom prst="straightConnector1">
            <a:avLst/>
          </a:prstGeom>
          <a:ln w="57150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B2EA8934-1CB9-4B98-974F-30E750CA8D2E}"/>
              </a:ext>
            </a:extLst>
          </p:cNvPr>
          <p:cNvCxnSpPr/>
          <p:nvPr/>
        </p:nvCxnSpPr>
        <p:spPr>
          <a:xfrm flipH="1">
            <a:off x="6896751" y="1842456"/>
            <a:ext cx="11037" cy="1187955"/>
          </a:xfrm>
          <a:prstGeom prst="straightConnector1">
            <a:avLst/>
          </a:prstGeom>
          <a:ln w="57150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9F0BDC50-9FB2-4AE6-97E5-AE613054965C}"/>
              </a:ext>
            </a:extLst>
          </p:cNvPr>
          <p:cNvCxnSpPr/>
          <p:nvPr/>
        </p:nvCxnSpPr>
        <p:spPr>
          <a:xfrm flipH="1">
            <a:off x="7255744" y="1853445"/>
            <a:ext cx="11037" cy="1187955"/>
          </a:xfrm>
          <a:prstGeom prst="straightConnector1">
            <a:avLst/>
          </a:prstGeom>
          <a:ln w="57150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601C0177-4887-42D7-B6D0-94D93345E86A}"/>
              </a:ext>
            </a:extLst>
          </p:cNvPr>
          <p:cNvCxnSpPr/>
          <p:nvPr/>
        </p:nvCxnSpPr>
        <p:spPr>
          <a:xfrm>
            <a:off x="7626505" y="1864435"/>
            <a:ext cx="82827" cy="1176965"/>
          </a:xfrm>
          <a:prstGeom prst="straightConnector1">
            <a:avLst/>
          </a:prstGeom>
          <a:ln w="57150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4BFA83E2-1C11-4593-9583-23A8F4A2E515}"/>
              </a:ext>
            </a:extLst>
          </p:cNvPr>
          <p:cNvCxnSpPr/>
          <p:nvPr/>
        </p:nvCxnSpPr>
        <p:spPr>
          <a:xfrm flipH="1">
            <a:off x="3405403" y="3872094"/>
            <a:ext cx="127142" cy="1785704"/>
          </a:xfrm>
          <a:prstGeom prst="straightConnector1">
            <a:avLst/>
          </a:prstGeom>
          <a:ln w="57150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4CE6745B-4E08-49B3-B0FC-33809E8D6C7B}"/>
              </a:ext>
            </a:extLst>
          </p:cNvPr>
          <p:cNvCxnSpPr/>
          <p:nvPr/>
        </p:nvCxnSpPr>
        <p:spPr>
          <a:xfrm flipH="1">
            <a:off x="4196581" y="3872094"/>
            <a:ext cx="52479" cy="1785704"/>
          </a:xfrm>
          <a:prstGeom prst="straightConnector1">
            <a:avLst/>
          </a:prstGeom>
          <a:ln w="57150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5D4D0296-98A4-4215-B859-5869022AA8C2}"/>
              </a:ext>
            </a:extLst>
          </p:cNvPr>
          <p:cNvCxnSpPr/>
          <p:nvPr/>
        </p:nvCxnSpPr>
        <p:spPr>
          <a:xfrm>
            <a:off x="4971107" y="3834743"/>
            <a:ext cx="0" cy="1823055"/>
          </a:xfrm>
          <a:prstGeom prst="straightConnector1">
            <a:avLst/>
          </a:prstGeom>
          <a:ln w="57150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431824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38FA80C0-422D-422A-BD59-BBD443ACC957}"/>
              </a:ext>
            </a:extLst>
          </p:cNvPr>
          <p:cNvSpPr txBox="1"/>
          <p:nvPr/>
        </p:nvSpPr>
        <p:spPr>
          <a:xfrm>
            <a:off x="1330036" y="959216"/>
            <a:ext cx="57219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How many columns are in these arrays?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18E310AB-5912-4BC7-A560-6A20F68769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31" y="2052638"/>
            <a:ext cx="3375168" cy="1826636"/>
          </a:xfrm>
          <a:prstGeom prst="rect">
            <a:avLst/>
          </a:prstGeom>
        </p:spPr>
      </p:pic>
      <p:pic>
        <p:nvPicPr>
          <p:cNvPr id="38" name="Picture 37">
            <a:extLst>
              <a:ext uri="{FF2B5EF4-FFF2-40B4-BE49-F238E27FC236}">
                <a16:creationId xmlns:a16="http://schemas.microsoft.com/office/drawing/2014/main" id="{E2ADCC39-CD12-4143-92BB-DAD8337A8B7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51061" y="2256702"/>
            <a:ext cx="3375168" cy="1826636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C6958CC9-91E4-4282-94C0-099153547CCB}"/>
              </a:ext>
            </a:extLst>
          </p:cNvPr>
          <p:cNvSpPr txBox="1"/>
          <p:nvPr/>
        </p:nvSpPr>
        <p:spPr>
          <a:xfrm>
            <a:off x="-357549" y="4003156"/>
            <a:ext cx="5721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There are       columns.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5B3F65D-3282-48B6-AB37-CB127401DF51}"/>
              </a:ext>
            </a:extLst>
          </p:cNvPr>
          <p:cNvSpPr txBox="1"/>
          <p:nvPr/>
        </p:nvSpPr>
        <p:spPr>
          <a:xfrm>
            <a:off x="3277681" y="5166196"/>
            <a:ext cx="5721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There are       columns.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1B7FE21A-A914-448C-9991-C05069872F4D}"/>
              </a:ext>
            </a:extLst>
          </p:cNvPr>
          <p:cNvCxnSpPr/>
          <p:nvPr/>
        </p:nvCxnSpPr>
        <p:spPr>
          <a:xfrm>
            <a:off x="1330036" y="2317246"/>
            <a:ext cx="0" cy="1312645"/>
          </a:xfrm>
          <a:prstGeom prst="straightConnector1">
            <a:avLst/>
          </a:prstGeom>
          <a:ln w="76200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40F8AA83-C486-4237-8314-C184D3B071BE}"/>
              </a:ext>
            </a:extLst>
          </p:cNvPr>
          <p:cNvCxnSpPr/>
          <p:nvPr/>
        </p:nvCxnSpPr>
        <p:spPr>
          <a:xfrm>
            <a:off x="2161309" y="2317246"/>
            <a:ext cx="0" cy="1312645"/>
          </a:xfrm>
          <a:prstGeom prst="straightConnector1">
            <a:avLst/>
          </a:prstGeom>
          <a:ln w="76200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3E83230D-5B44-4CEF-85DD-340A0DBE12E1}"/>
              </a:ext>
            </a:extLst>
          </p:cNvPr>
          <p:cNvCxnSpPr/>
          <p:nvPr/>
        </p:nvCxnSpPr>
        <p:spPr>
          <a:xfrm>
            <a:off x="2923309" y="2317246"/>
            <a:ext cx="0" cy="1312645"/>
          </a:xfrm>
          <a:prstGeom prst="straightConnector1">
            <a:avLst/>
          </a:prstGeom>
          <a:ln w="76200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7DC33D99-710F-484E-A773-49222CD1E27A}"/>
              </a:ext>
            </a:extLst>
          </p:cNvPr>
          <p:cNvCxnSpPr/>
          <p:nvPr/>
        </p:nvCxnSpPr>
        <p:spPr>
          <a:xfrm>
            <a:off x="3713018" y="2317246"/>
            <a:ext cx="0" cy="1312645"/>
          </a:xfrm>
          <a:prstGeom prst="straightConnector1">
            <a:avLst/>
          </a:prstGeom>
          <a:ln w="76200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BF47FBED-8B22-43B1-8656-FC3165F5D81B}"/>
              </a:ext>
            </a:extLst>
          </p:cNvPr>
          <p:cNvCxnSpPr/>
          <p:nvPr/>
        </p:nvCxnSpPr>
        <p:spPr>
          <a:xfrm>
            <a:off x="5763491" y="1660923"/>
            <a:ext cx="0" cy="2980350"/>
          </a:xfrm>
          <a:prstGeom prst="straightConnector1">
            <a:avLst/>
          </a:prstGeom>
          <a:ln w="76200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A65B3745-A621-45B4-998A-9A74EA6620A0}"/>
              </a:ext>
            </a:extLst>
          </p:cNvPr>
          <p:cNvCxnSpPr/>
          <p:nvPr/>
        </p:nvCxnSpPr>
        <p:spPr>
          <a:xfrm>
            <a:off x="6580910" y="1660923"/>
            <a:ext cx="0" cy="2980350"/>
          </a:xfrm>
          <a:prstGeom prst="straightConnector1">
            <a:avLst/>
          </a:prstGeom>
          <a:ln w="76200">
            <a:solidFill>
              <a:schemeClr val="accent2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47">
            <a:extLst>
              <a:ext uri="{FF2B5EF4-FFF2-40B4-BE49-F238E27FC236}">
                <a16:creationId xmlns:a16="http://schemas.microsoft.com/office/drawing/2014/main" id="{F4CEE95C-C59E-494E-BF17-F924A01103CF}"/>
              </a:ext>
            </a:extLst>
          </p:cNvPr>
          <p:cNvSpPr/>
          <p:nvPr/>
        </p:nvSpPr>
        <p:spPr>
          <a:xfrm>
            <a:off x="2406270" y="4065523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5D85C2E-A00D-4600-9ECC-FF5DE3A8BC02}"/>
              </a:ext>
            </a:extLst>
          </p:cNvPr>
          <p:cNvSpPr txBox="1"/>
          <p:nvPr/>
        </p:nvSpPr>
        <p:spPr>
          <a:xfrm>
            <a:off x="2424554" y="4018267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B7D8929-1260-46BA-9EBE-8E2F205CC730}"/>
              </a:ext>
            </a:extLst>
          </p:cNvPr>
          <p:cNvSpPr/>
          <p:nvPr/>
        </p:nvSpPr>
        <p:spPr>
          <a:xfrm>
            <a:off x="6030660" y="5241240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DAC6750-6BE0-4816-8507-62BD92241879}"/>
              </a:ext>
            </a:extLst>
          </p:cNvPr>
          <p:cNvSpPr txBox="1"/>
          <p:nvPr/>
        </p:nvSpPr>
        <p:spPr>
          <a:xfrm>
            <a:off x="6047085" y="5193984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95744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0" grpId="0"/>
      <p:bldP spid="48" grpId="0" animBg="1"/>
      <p:bldP spid="49" grpId="0"/>
      <p:bldP spid="50" grpId="0" animBg="1"/>
      <p:bldP spid="5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88243DF9-7ED4-440E-917C-CF26E887054E}"/>
              </a:ext>
            </a:extLst>
          </p:cNvPr>
          <p:cNvSpPr txBox="1"/>
          <p:nvPr/>
        </p:nvSpPr>
        <p:spPr>
          <a:xfrm>
            <a:off x="1330036" y="959216"/>
            <a:ext cx="5721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How many rows are in these arrays?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C9D550B7-B3E2-456C-AEC6-C66EAE3EDBF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831" y="2052638"/>
            <a:ext cx="3375168" cy="182663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0516F01-6287-496F-A42C-991FE41F5C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451061" y="2256702"/>
            <a:ext cx="3375168" cy="1826636"/>
          </a:xfrm>
          <a:prstGeom prst="rect">
            <a:avLst/>
          </a:prstGeom>
        </p:spPr>
      </p:pic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423E4472-6854-4120-A5E4-E76A6EFF4F75}"/>
              </a:ext>
            </a:extLst>
          </p:cNvPr>
          <p:cNvCxnSpPr/>
          <p:nvPr/>
        </p:nvCxnSpPr>
        <p:spPr>
          <a:xfrm>
            <a:off x="1039091" y="2585069"/>
            <a:ext cx="2951018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CCCF4F6-2A99-4091-BC6A-DCE2D89802A3}"/>
              </a:ext>
            </a:extLst>
          </p:cNvPr>
          <p:cNvSpPr txBox="1"/>
          <p:nvPr/>
        </p:nvSpPr>
        <p:spPr>
          <a:xfrm>
            <a:off x="-357549" y="4003156"/>
            <a:ext cx="5721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There are       rows.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42EF916-A7F5-4873-80EB-3B9BAFD1EFC1}"/>
              </a:ext>
            </a:extLst>
          </p:cNvPr>
          <p:cNvCxnSpPr/>
          <p:nvPr/>
        </p:nvCxnSpPr>
        <p:spPr>
          <a:xfrm>
            <a:off x="1027905" y="3319360"/>
            <a:ext cx="2951018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8EF3B92-07C4-408F-A21B-6BD26068DD35}"/>
              </a:ext>
            </a:extLst>
          </p:cNvPr>
          <p:cNvCxnSpPr/>
          <p:nvPr/>
        </p:nvCxnSpPr>
        <p:spPr>
          <a:xfrm>
            <a:off x="5364378" y="2052638"/>
            <a:ext cx="1479767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67FDBA1-C5D7-4036-B683-B747F2D985C3}"/>
              </a:ext>
            </a:extLst>
          </p:cNvPr>
          <p:cNvSpPr txBox="1"/>
          <p:nvPr/>
        </p:nvSpPr>
        <p:spPr>
          <a:xfrm>
            <a:off x="3243297" y="5166196"/>
            <a:ext cx="5721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There are        rows.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5A1288EB-9DFA-40C8-8864-C9E88412C79C}"/>
              </a:ext>
            </a:extLst>
          </p:cNvPr>
          <p:cNvCxnSpPr/>
          <p:nvPr/>
        </p:nvCxnSpPr>
        <p:spPr>
          <a:xfrm>
            <a:off x="5398761" y="2828493"/>
            <a:ext cx="1479767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60AF160-ED08-4E90-A582-D41227B44A83}"/>
              </a:ext>
            </a:extLst>
          </p:cNvPr>
          <p:cNvCxnSpPr/>
          <p:nvPr/>
        </p:nvCxnSpPr>
        <p:spPr>
          <a:xfrm>
            <a:off x="5398761" y="3590493"/>
            <a:ext cx="1479767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7539ABE1-45E2-4B80-B951-5F51D5341386}"/>
              </a:ext>
            </a:extLst>
          </p:cNvPr>
          <p:cNvCxnSpPr/>
          <p:nvPr/>
        </p:nvCxnSpPr>
        <p:spPr>
          <a:xfrm>
            <a:off x="5398761" y="4264766"/>
            <a:ext cx="1479767" cy="0"/>
          </a:xfrm>
          <a:prstGeom prst="straightConnector1">
            <a:avLst/>
          </a:prstGeom>
          <a:ln w="76200"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657D18FF-E25A-4602-978B-7BA079080EDA}"/>
              </a:ext>
            </a:extLst>
          </p:cNvPr>
          <p:cNvSpPr/>
          <p:nvPr/>
        </p:nvSpPr>
        <p:spPr>
          <a:xfrm>
            <a:off x="2654710" y="4039048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47BAB94-D6D0-441A-ACA4-04D412768217}"/>
              </a:ext>
            </a:extLst>
          </p:cNvPr>
          <p:cNvSpPr txBox="1"/>
          <p:nvPr/>
        </p:nvSpPr>
        <p:spPr>
          <a:xfrm>
            <a:off x="2667512" y="3999129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4A15DCF5-252A-4172-B48A-B4F14F1FF905}"/>
              </a:ext>
            </a:extLst>
          </p:cNvPr>
          <p:cNvSpPr/>
          <p:nvPr/>
        </p:nvSpPr>
        <p:spPr>
          <a:xfrm>
            <a:off x="6216310" y="5197434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D3CB66A-4952-4742-8352-F4965A0E5783}"/>
              </a:ext>
            </a:extLst>
          </p:cNvPr>
          <p:cNvSpPr txBox="1"/>
          <p:nvPr/>
        </p:nvSpPr>
        <p:spPr>
          <a:xfrm>
            <a:off x="6216310" y="5161582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086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4" grpId="0"/>
      <p:bldP spid="28" grpId="0" animBg="1"/>
      <p:bldP spid="29" grpId="0"/>
      <p:bldP spid="30" grpId="0" animBg="1"/>
      <p:bldP spid="3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>
            <a:extLst>
              <a:ext uri="{FF2B5EF4-FFF2-40B4-BE49-F238E27FC236}">
                <a16:creationId xmlns:a16="http://schemas.microsoft.com/office/drawing/2014/main" id="{BE009D56-372C-41E1-97B0-031926631DBE}"/>
              </a:ext>
            </a:extLst>
          </p:cNvPr>
          <p:cNvSpPr txBox="1"/>
          <p:nvPr/>
        </p:nvSpPr>
        <p:spPr>
          <a:xfrm>
            <a:off x="1330036" y="959216"/>
            <a:ext cx="5721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How many windows?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978D569-670C-480A-8EC1-501FDA06B975}"/>
              </a:ext>
            </a:extLst>
          </p:cNvPr>
          <p:cNvSpPr txBox="1"/>
          <p:nvPr/>
        </p:nvSpPr>
        <p:spPr>
          <a:xfrm>
            <a:off x="1346562" y="3991773"/>
            <a:ext cx="5721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There are        rows.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7C899DA-45F6-4335-BD42-3B9D176B3AF0}"/>
              </a:ext>
            </a:extLst>
          </p:cNvPr>
          <p:cNvSpPr txBox="1"/>
          <p:nvPr/>
        </p:nvSpPr>
        <p:spPr>
          <a:xfrm>
            <a:off x="1346562" y="4545237"/>
            <a:ext cx="5721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There are       windows in each row.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AA48B12-AE0F-4C4B-AD5B-6A260236AB16}"/>
              </a:ext>
            </a:extLst>
          </p:cNvPr>
          <p:cNvSpPr txBox="1"/>
          <p:nvPr/>
        </p:nvSpPr>
        <p:spPr>
          <a:xfrm>
            <a:off x="1346561" y="5005038"/>
            <a:ext cx="5721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omic Sans MS" panose="030F0702030302020204" pitchFamily="66" charset="0"/>
              </a:rPr>
              <a:t>There are       windows altogether.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D1C7290D-1B02-4C21-A1EB-80016466DAD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103" y="1435991"/>
            <a:ext cx="2963792" cy="2432274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280D3B5E-7AF0-4433-B8D8-0C255343B15E}"/>
              </a:ext>
            </a:extLst>
          </p:cNvPr>
          <p:cNvSpPr/>
          <p:nvPr/>
        </p:nvSpPr>
        <p:spPr>
          <a:xfrm>
            <a:off x="4364182" y="4039027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0DA8EE6-ECEC-4863-9A85-FDBAC4BE3C3A}"/>
              </a:ext>
            </a:extLst>
          </p:cNvPr>
          <p:cNvSpPr txBox="1"/>
          <p:nvPr/>
        </p:nvSpPr>
        <p:spPr>
          <a:xfrm>
            <a:off x="4381500" y="4013228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4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20218CE7-C5DD-41D9-A964-7B4ECB1419A0}"/>
              </a:ext>
            </a:extLst>
          </p:cNvPr>
          <p:cNvSpPr/>
          <p:nvPr/>
        </p:nvSpPr>
        <p:spPr>
          <a:xfrm>
            <a:off x="3266013" y="4575265"/>
            <a:ext cx="415636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30C99DC-28E9-4C09-9334-63B68694FEDD}"/>
              </a:ext>
            </a:extLst>
          </p:cNvPr>
          <p:cNvSpPr txBox="1"/>
          <p:nvPr/>
        </p:nvSpPr>
        <p:spPr>
          <a:xfrm>
            <a:off x="3296013" y="4544305"/>
            <a:ext cx="498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5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75B55059-EAD3-4DBC-AF4E-1842B0DBF99C}"/>
              </a:ext>
            </a:extLst>
          </p:cNvPr>
          <p:cNvSpPr/>
          <p:nvPr/>
        </p:nvSpPr>
        <p:spPr>
          <a:xfrm>
            <a:off x="3312646" y="5056580"/>
            <a:ext cx="452121" cy="36715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9E2A589-9DD1-4B57-8C20-7581C3A6769A}"/>
              </a:ext>
            </a:extLst>
          </p:cNvPr>
          <p:cNvSpPr txBox="1"/>
          <p:nvPr/>
        </p:nvSpPr>
        <p:spPr>
          <a:xfrm>
            <a:off x="3267438" y="5032355"/>
            <a:ext cx="5858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anose="030F0702030302020204" pitchFamily="66" charset="0"/>
              </a:rPr>
              <a:t>20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971800" y="1828800"/>
            <a:ext cx="2457450" cy="0"/>
          </a:xfrm>
          <a:prstGeom prst="straightConnector1">
            <a:avLst/>
          </a:prstGeom>
          <a:ln w="76200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971800" y="2390775"/>
            <a:ext cx="2457450" cy="0"/>
          </a:xfrm>
          <a:prstGeom prst="straightConnector1">
            <a:avLst/>
          </a:prstGeom>
          <a:ln w="76200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971800" y="2952750"/>
            <a:ext cx="2457450" cy="0"/>
          </a:xfrm>
          <a:prstGeom prst="straightConnector1">
            <a:avLst/>
          </a:prstGeom>
          <a:ln w="76200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971800" y="3514725"/>
            <a:ext cx="2457450" cy="0"/>
          </a:xfrm>
          <a:prstGeom prst="straightConnector1">
            <a:avLst/>
          </a:prstGeom>
          <a:ln w="76200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3114675" y="1679575"/>
            <a:ext cx="0" cy="1914525"/>
          </a:xfrm>
          <a:prstGeom prst="straightConnector1">
            <a:avLst/>
          </a:prstGeom>
          <a:ln w="76200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653074" y="1679575"/>
            <a:ext cx="0" cy="1914525"/>
          </a:xfrm>
          <a:prstGeom prst="straightConnector1">
            <a:avLst/>
          </a:prstGeom>
          <a:ln w="76200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185596" y="1679575"/>
            <a:ext cx="0" cy="1914525"/>
          </a:xfrm>
          <a:prstGeom prst="straightConnector1">
            <a:avLst/>
          </a:prstGeom>
          <a:ln w="76200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723995" y="1679575"/>
            <a:ext cx="0" cy="1914525"/>
          </a:xfrm>
          <a:prstGeom prst="straightConnector1">
            <a:avLst/>
          </a:prstGeom>
          <a:ln w="76200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262394" y="1679575"/>
            <a:ext cx="0" cy="1914525"/>
          </a:xfrm>
          <a:prstGeom prst="straightConnector1">
            <a:avLst/>
          </a:prstGeom>
          <a:ln w="76200"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70183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7" grpId="0" animBg="1"/>
      <p:bldP spid="38" grpId="0"/>
      <p:bldP spid="39" grpId="0" animBg="1"/>
      <p:bldP spid="40" grpId="0"/>
      <p:bldP spid="41" grpId="0" animBg="1"/>
      <p:bldP spid="4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0.7|5.3|0.8|0.7|5.5|3.1|26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7|12.7|6.9|21.2|4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2.9|3.3|6.6|1.8|5.2|0.8|1.5|0.5|0.5|0.4|7.2|0.8|0.5|0.7|2|1.5|6.7|0.7|0.8|3.1|0.6|0.6|0.6|0.5|4.2|0.7|0.7|3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|2.2|1.1|0.8|0.8|1.7|5|1.1|1|2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4|3.8|0.8|2|0.6|4.2|0.9|0.9|1.1|2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5|6.2|3.9|5.6|2.2|11.2|1.6|1.4|1|3|0.7|1|1|1.1|1.1|5|4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7|4|0.9|4.3|3.8|17.5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8575"/>
      </a:spPr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pattFill prst="dotGrid">
          <a:fgClr>
            <a:schemeClr val="accent1"/>
          </a:fgClr>
          <a:bgClr>
            <a:schemeClr val="bg1"/>
          </a:bgClr>
        </a:patt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4280DC9035E004EB7B006FB637E4884" ma:contentTypeVersion="9" ma:contentTypeDescription="Create a new document." ma:contentTypeScope="" ma:versionID="4d4fe36ff6527522e7bf161c53ff938d">
  <xsd:schema xmlns:xsd="http://www.w3.org/2001/XMLSchema" xmlns:xs="http://www.w3.org/2001/XMLSchema" xmlns:p="http://schemas.microsoft.com/office/2006/metadata/properties" xmlns:ns3="096bd771-6898-45ef-88f3-5d416875f78d" targetNamespace="http://schemas.microsoft.com/office/2006/metadata/properties" ma:root="true" ma:fieldsID="30bb5257a50cfe137be9ac8102944703" ns3:_="">
    <xsd:import namespace="096bd771-6898-45ef-88f3-5d416875f78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6bd771-6898-45ef-88f3-5d416875f78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096bd771-6898-45ef-88f3-5d416875f78d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FE6A8B-470D-43FA-BDEE-0583BD3B01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6bd771-6898-45ef-88f3-5d416875f78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16564</TotalTime>
  <Words>171</Words>
  <Application>Microsoft Office PowerPoint</Application>
  <PresentationFormat>On-screen Show (4:3)</PresentationFormat>
  <Paragraphs>57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Comic Sans MS</vt:lpstr>
      <vt:lpstr>Letter-join Plus 32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Ella Kenyon</cp:lastModifiedBy>
  <cp:revision>382</cp:revision>
  <dcterms:created xsi:type="dcterms:W3CDTF">2019-07-05T11:02:13Z</dcterms:created>
  <dcterms:modified xsi:type="dcterms:W3CDTF">2021-03-11T11:24:01Z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0x01010094280DC9035E004EB7B006FB637E4884</vt:lpwstr>
  </property>
</Properties>
</file>