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5.xml" ContentType="application/vnd.openxmlformats-officedocument.presentationml.slideLayout+xml"/>
  <Override PartName="/ppt/theme/theme4.xml" ContentType="application/vnd.openxmlformats-officedocument.theme+xml"/>
  <Override PartName="/ppt/slideLayouts/slideLayout6.xml" ContentType="application/vnd.openxmlformats-officedocument.presentationml.slideLayout+xml"/>
  <Override PartName="/ppt/theme/theme5.xml" ContentType="application/vnd.openxmlformats-officedocument.them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6.xml" ContentType="application/vnd.openxmlformats-officedocument.theme+xml"/>
  <Override PartName="/ppt/slideLayouts/slideLayout9.xml" ContentType="application/vnd.openxmlformats-officedocument.presentationml.slideLayout+xml"/>
  <Override PartName="/ppt/theme/theme7.xml" ContentType="application/vnd.openxmlformats-officedocument.theme+xml"/>
  <Override PartName="/ppt/theme/theme8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9" r:id="rId4"/>
    <p:sldMasterId id="2147483671" r:id="rId5"/>
    <p:sldMasterId id="2147483673" r:id="rId6"/>
    <p:sldMasterId id="2147483675" r:id="rId7"/>
    <p:sldMasterId id="2147483677" r:id="rId8"/>
    <p:sldMasterId id="2147483679" r:id="rId9"/>
    <p:sldMasterId id="2147483682" r:id="rId10"/>
  </p:sldMasterIdLst>
  <p:notesMasterIdLst>
    <p:notesMasterId r:id="rId24"/>
  </p:notesMasterIdLst>
  <p:sldIdLst>
    <p:sldId id="296" r:id="rId11"/>
    <p:sldId id="297" r:id="rId12"/>
    <p:sldId id="298" r:id="rId13"/>
    <p:sldId id="309" r:id="rId14"/>
    <p:sldId id="299" r:id="rId15"/>
    <p:sldId id="300" r:id="rId16"/>
    <p:sldId id="304" r:id="rId17"/>
    <p:sldId id="306" r:id="rId18"/>
    <p:sldId id="308" r:id="rId19"/>
    <p:sldId id="301" r:id="rId20"/>
    <p:sldId id="310" r:id="rId21"/>
    <p:sldId id="307" r:id="rId22"/>
    <p:sldId id="311" r:id="rId2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am Shutkever" initials="SS" lastIdx="1" clrIdx="0">
    <p:extLst>
      <p:ext uri="{19B8F6BF-5375-455C-9EA6-DF929625EA0E}">
        <p15:presenceInfo xmlns:p15="http://schemas.microsoft.com/office/powerpoint/2012/main" userId="Sam Shutkeve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99FF"/>
    <a:srgbClr val="CC66FF"/>
    <a:srgbClr val="E5BC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191" autoAdjust="0"/>
    <p:restoredTop sz="94694"/>
  </p:normalViewPr>
  <p:slideViewPr>
    <p:cSldViewPr snapToGrid="0" snapToObjects="1">
      <p:cViewPr varScale="1">
        <p:scale>
          <a:sx n="86" d="100"/>
          <a:sy n="86" d="100"/>
        </p:scale>
        <p:origin x="1651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5.xml"/><Relationship Id="rId13" Type="http://schemas.openxmlformats.org/officeDocument/2006/relationships/slide" Target="slides/slide3.xml"/><Relationship Id="rId18" Type="http://schemas.openxmlformats.org/officeDocument/2006/relationships/slide" Target="slides/slide8.xml"/><Relationship Id="rId26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1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2.xml"/><Relationship Id="rId17" Type="http://schemas.openxmlformats.org/officeDocument/2006/relationships/slide" Target="slides/slide7.xml"/><Relationship Id="rId25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slide" Target="slides/slide6.xml"/><Relationship Id="rId20" Type="http://schemas.openxmlformats.org/officeDocument/2006/relationships/slide" Target="slides/slide10.xml"/><Relationship Id="rId29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1.xml"/><Relationship Id="rId24" Type="http://schemas.openxmlformats.org/officeDocument/2006/relationships/notesMaster" Target="notesMasters/notesMaster1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5.xml"/><Relationship Id="rId23" Type="http://schemas.openxmlformats.org/officeDocument/2006/relationships/slide" Target="slides/slide13.xml"/><Relationship Id="rId28" Type="http://schemas.openxmlformats.org/officeDocument/2006/relationships/theme" Target="theme/theme1.xml"/><Relationship Id="rId10" Type="http://schemas.openxmlformats.org/officeDocument/2006/relationships/slideMaster" Target="slideMasters/slideMaster7.xml"/><Relationship Id="rId19" Type="http://schemas.openxmlformats.org/officeDocument/2006/relationships/slide" Target="slides/slide9.xml"/><Relationship Id="rId4" Type="http://schemas.openxmlformats.org/officeDocument/2006/relationships/slideMaster" Target="slideMasters/slideMaster1.xml"/><Relationship Id="rId9" Type="http://schemas.openxmlformats.org/officeDocument/2006/relationships/slideMaster" Target="slideMasters/slideMaster6.xml"/><Relationship Id="rId14" Type="http://schemas.openxmlformats.org/officeDocument/2006/relationships/slide" Target="slides/slide4.xml"/><Relationship Id="rId22" Type="http://schemas.openxmlformats.org/officeDocument/2006/relationships/slide" Target="slides/slide12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omic Sans MS" panose="030F0702030302020204" pitchFamily="66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Comic Sans MS" panose="030F0702030302020204" pitchFamily="66" charset="0"/>
              </a:defRPr>
            </a:lvl1pPr>
          </a:lstStyle>
          <a:p>
            <a:fld id="{D1BE4B4D-D867-492E-97B2-A4C94167F287}" type="datetimeFigureOut">
              <a:rPr lang="en-GB" smtClean="0"/>
              <a:pPr/>
              <a:t>14/10/2021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omic Sans MS" panose="030F0702030302020204" pitchFamily="66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Comic Sans MS" panose="030F0702030302020204" pitchFamily="66" charset="0"/>
              </a:defRPr>
            </a:lvl1pPr>
          </a:lstStyle>
          <a:p>
            <a:fld id="{9A63A521-224D-4C95-824A-3CEFF92EB905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004774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0" y="2511188"/>
            <a:ext cx="5950424" cy="1787857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ctr">
              <a:defRPr sz="6600" baseline="0">
                <a:solidFill>
                  <a:schemeClr val="bg1"/>
                </a:solidFill>
                <a:latin typeface="KG Primary Penmanship" panose="02000506000000020003" pitchFamily="2" charset="0"/>
              </a:defRPr>
            </a:lvl1pPr>
          </a:lstStyle>
          <a:p>
            <a:r>
              <a:rPr lang="en-US" dirty="0"/>
              <a:t>TITLE – in caps and saved as a picture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788181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Comic Sans MS" panose="030F0702030302020204" pitchFamily="66" charset="0"/>
              </a:defRPr>
            </a:lvl1pPr>
          </a:lstStyle>
          <a:p>
            <a:fld id="{45335E50-1930-44E5-9B14-893AFBD95C69}" type="datetimeFigureOut">
              <a:rPr lang="en-GB" smtClean="0"/>
              <a:pPr/>
              <a:t>14/10/2021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Comic Sans MS" panose="030F0702030302020204" pitchFamily="66" charset="0"/>
              </a:defRPr>
            </a:lvl1pPr>
          </a:lstStyle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Comic Sans MS" panose="030F0702030302020204" pitchFamily="66" charset="0"/>
              </a:defRPr>
            </a:lvl1pPr>
          </a:lstStyle>
          <a:p>
            <a:fld id="{108BBDC2-4ED5-4A8D-A28C-1B3F6D2413F0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312708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808542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010901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897375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246388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Your turn KS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038082" y="1989208"/>
            <a:ext cx="5703912" cy="3005873"/>
          </a:xfrm>
          <a:prstGeom prst="rect">
            <a:avLst/>
          </a:prstGeom>
        </p:spPr>
        <p:txBody>
          <a:bodyPr anchor="ctr"/>
          <a:lstStyle>
            <a:lvl1pPr algn="ctr">
              <a:defRPr sz="4000" u="none" baseline="0">
                <a:latin typeface="Comic Sans MS" panose="030F0702030302020204" pitchFamily="66" charset="0"/>
              </a:defRPr>
            </a:lvl1pPr>
          </a:lstStyle>
          <a:p>
            <a:r>
              <a:rPr lang="en-US" dirty="0"/>
              <a:t>Have a go at questions 		 on the worksheet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740455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Your turn KS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038082" y="1989208"/>
            <a:ext cx="5703912" cy="3005873"/>
          </a:xfrm>
          <a:prstGeom prst="rect">
            <a:avLst/>
          </a:prstGeom>
        </p:spPr>
        <p:txBody>
          <a:bodyPr anchor="ctr"/>
          <a:lstStyle>
            <a:lvl1pPr algn="ctr">
              <a:defRPr baseline="0">
                <a:latin typeface="+mn-lt"/>
              </a:defRPr>
            </a:lvl1pPr>
          </a:lstStyle>
          <a:p>
            <a:r>
              <a:rPr lang="en-US" dirty="0"/>
              <a:t>Have a go at questions 	on the worksheet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449477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290594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3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5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6.xml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theme" Target="../theme/theme6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jpg"/></Relationships>
</file>

<file path=ppt/slideMasters/_rels/slideMaster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theme" Target="../theme/theme7.xml"/><Relationship Id="rId1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close up of a sign&#10;&#10;Description automatically generated">
            <a:extLst>
              <a:ext uri="{FF2B5EF4-FFF2-40B4-BE49-F238E27FC236}">
                <a16:creationId xmlns:a16="http://schemas.microsoft.com/office/drawing/2014/main" id="{F14EDCB3-CC60-E94C-B25C-4D771CB64958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22817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84" r:id="rId2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1B02BD9-91A9-9F43-BF82-7E7C0E55B94B}"/>
              </a:ext>
            </a:extLst>
          </p:cNvPr>
          <p:cNvSpPr/>
          <p:nvPr userDrawn="1"/>
        </p:nvSpPr>
        <p:spPr>
          <a:xfrm>
            <a:off x="546652" y="606287"/>
            <a:ext cx="7523922" cy="573487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2" name="Rectangle 1"/>
          <p:cNvSpPr/>
          <p:nvPr userDrawn="1"/>
        </p:nvSpPr>
        <p:spPr>
          <a:xfrm>
            <a:off x="376518" y="6553200"/>
            <a:ext cx="1470211" cy="24204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pic>
        <p:nvPicPr>
          <p:cNvPr id="5" name="Picture 4" descr="A close up of a logo&#10;&#10;Description automatically generated">
            <a:extLst>
              <a:ext uri="{FF2B5EF4-FFF2-40B4-BE49-F238E27FC236}">
                <a16:creationId xmlns:a16="http://schemas.microsoft.com/office/drawing/2014/main" id="{02C252DA-A0E8-6A49-900E-07188D62BBE5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95206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1B02BD9-91A9-9F43-BF82-7E7C0E55B94B}"/>
              </a:ext>
            </a:extLst>
          </p:cNvPr>
          <p:cNvSpPr/>
          <p:nvPr userDrawn="1"/>
        </p:nvSpPr>
        <p:spPr>
          <a:xfrm>
            <a:off x="546652" y="606287"/>
            <a:ext cx="7523922" cy="573487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6" name="Rectangle 5"/>
          <p:cNvSpPr/>
          <p:nvPr userDrawn="1"/>
        </p:nvSpPr>
        <p:spPr>
          <a:xfrm>
            <a:off x="376518" y="6553200"/>
            <a:ext cx="1470211" cy="24204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pic>
        <p:nvPicPr>
          <p:cNvPr id="5" name="Picture 4" descr="A picture containing table&#10;&#10;Description automatically generated">
            <a:extLst>
              <a:ext uri="{FF2B5EF4-FFF2-40B4-BE49-F238E27FC236}">
                <a16:creationId xmlns:a16="http://schemas.microsoft.com/office/drawing/2014/main" id="{D3D08606-BA4C-8046-935F-20760BC2766D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40629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green sign with white text&#10;&#10;Description automatically generated">
            <a:extLst>
              <a:ext uri="{FF2B5EF4-FFF2-40B4-BE49-F238E27FC236}">
                <a16:creationId xmlns:a16="http://schemas.microsoft.com/office/drawing/2014/main" id="{E7898E14-59E6-7D4D-8006-F74307CCB985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06573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icture containing table&#10;&#10;Description automatically generated">
            <a:extLst>
              <a:ext uri="{FF2B5EF4-FFF2-40B4-BE49-F238E27FC236}">
                <a16:creationId xmlns:a16="http://schemas.microsoft.com/office/drawing/2014/main" id="{F33BA71E-3CF0-1E4E-BEEE-6280AD06DDC9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0557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picture containing computer&#10;&#10;Description automatically generated">
            <a:extLst>
              <a:ext uri="{FF2B5EF4-FFF2-40B4-BE49-F238E27FC236}">
                <a16:creationId xmlns:a16="http://schemas.microsoft.com/office/drawing/2014/main" id="{3A3B0A72-DFF8-FC43-8B3B-B0D9C1468E83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23473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681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close up of a logo&#10;&#10;Description automatically generated">
            <a:extLst>
              <a:ext uri="{FF2B5EF4-FFF2-40B4-BE49-F238E27FC236}">
                <a16:creationId xmlns:a16="http://schemas.microsoft.com/office/drawing/2014/main" id="{27FE0188-803D-CF41-A7C4-56C7E1D1B2AE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84241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ags" Target="../tags/tag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tags" Target="../tags/tag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image" Target="../media/image9.png"/><Relationship Id="rId7" Type="http://schemas.openxmlformats.org/officeDocument/2006/relationships/image" Target="../media/image12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2.xml"/><Relationship Id="rId6" Type="http://schemas.openxmlformats.org/officeDocument/2006/relationships/image" Target="../media/image1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3.xml"/><Relationship Id="rId4" Type="http://schemas.openxmlformats.org/officeDocument/2006/relationships/image" Target="../media/image14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ags" Target="../tags/tag4.xml"/><Relationship Id="rId6" Type="http://schemas.openxmlformats.org/officeDocument/2006/relationships/image" Target="../media/image14.png"/><Relationship Id="rId5" Type="http://schemas.openxmlformats.org/officeDocument/2006/relationships/image" Target="../media/image16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544489"/>
            <a:ext cx="6072142" cy="17923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36398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Have a go at questions </a:t>
            </a:r>
            <a:b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1 and 2 on the worksheet</a:t>
            </a:r>
          </a:p>
        </p:txBody>
      </p:sp>
    </p:spTree>
    <p:extLst>
      <p:ext uri="{BB962C8B-B14F-4D97-AF65-F5344CB8AC3E}">
        <p14:creationId xmlns:p14="http://schemas.microsoft.com/office/powerpoint/2010/main" val="37822426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Rectangle 56"/>
          <p:cNvSpPr/>
          <p:nvPr/>
        </p:nvSpPr>
        <p:spPr>
          <a:xfrm>
            <a:off x="1950975" y="4184179"/>
            <a:ext cx="1234535" cy="568077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6" name="Rectangle 55"/>
          <p:cNvSpPr/>
          <p:nvPr/>
        </p:nvSpPr>
        <p:spPr>
          <a:xfrm>
            <a:off x="3334715" y="4184179"/>
            <a:ext cx="1234535" cy="568077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5" name="Rectangle 54"/>
          <p:cNvSpPr/>
          <p:nvPr/>
        </p:nvSpPr>
        <p:spPr>
          <a:xfrm>
            <a:off x="4718455" y="4184179"/>
            <a:ext cx="1234535" cy="568077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5" name="Straight Connector 4"/>
          <p:cNvCxnSpPr/>
          <p:nvPr/>
        </p:nvCxnSpPr>
        <p:spPr>
          <a:xfrm>
            <a:off x="1980489" y="4075899"/>
            <a:ext cx="5627077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 flipH="1" flipV="1">
            <a:off x="1965347" y="1147670"/>
            <a:ext cx="15142" cy="29282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3986264" y="4734237"/>
            <a:ext cx="91403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/>
              <a:t>Filling</a:t>
            </a:r>
          </a:p>
        </p:txBody>
      </p:sp>
      <p:cxnSp>
        <p:nvCxnSpPr>
          <p:cNvPr id="8" name="Straight Connector 7"/>
          <p:cNvCxnSpPr/>
          <p:nvPr/>
        </p:nvCxnSpPr>
        <p:spPr>
          <a:xfrm>
            <a:off x="1705973" y="3665561"/>
            <a:ext cx="274516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 rot="16200000">
            <a:off x="-178312" y="2406719"/>
            <a:ext cx="247215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/>
              <a:t>Number of people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378906" y="3816126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/>
              <a:t>0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378906" y="3359465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/>
              <a:t>2</a:t>
            </a:r>
          </a:p>
        </p:txBody>
      </p:sp>
      <p:cxnSp>
        <p:nvCxnSpPr>
          <p:cNvPr id="12" name="Straight Connector 11"/>
          <p:cNvCxnSpPr/>
          <p:nvPr/>
        </p:nvCxnSpPr>
        <p:spPr>
          <a:xfrm>
            <a:off x="1705973" y="3255224"/>
            <a:ext cx="274516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1705973" y="2844887"/>
            <a:ext cx="274516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1690831" y="2434550"/>
            <a:ext cx="274516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1690831" y="2024213"/>
            <a:ext cx="274516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1705973" y="4075899"/>
            <a:ext cx="274516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1384621" y="2949127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/>
              <a:t>4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368746" y="2544726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/>
              <a:t>6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1368746" y="2157551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/>
              <a:t>8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1189054" y="1724781"/>
            <a:ext cx="4956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/>
              <a:t>10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1174912" y="1305830"/>
            <a:ext cx="4956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/>
              <a:t>12</a:t>
            </a:r>
          </a:p>
        </p:txBody>
      </p:sp>
      <p:cxnSp>
        <p:nvCxnSpPr>
          <p:cNvPr id="22" name="Straight Connector 21"/>
          <p:cNvCxnSpPr/>
          <p:nvPr/>
        </p:nvCxnSpPr>
        <p:spPr>
          <a:xfrm>
            <a:off x="1980488" y="3668765"/>
            <a:ext cx="5627077" cy="0"/>
          </a:xfrm>
          <a:prstGeom prst="line">
            <a:avLst/>
          </a:prstGeom>
          <a:ln w="285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1980488" y="3255224"/>
            <a:ext cx="5627077" cy="0"/>
          </a:xfrm>
          <a:prstGeom prst="line">
            <a:avLst/>
          </a:prstGeom>
          <a:ln w="285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1980488" y="2844887"/>
            <a:ext cx="5627077" cy="0"/>
          </a:xfrm>
          <a:prstGeom prst="line">
            <a:avLst/>
          </a:prstGeom>
          <a:ln w="285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1980488" y="2434550"/>
            <a:ext cx="5627077" cy="0"/>
          </a:xfrm>
          <a:prstGeom prst="line">
            <a:avLst/>
          </a:prstGeom>
          <a:ln w="285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1980488" y="2022510"/>
            <a:ext cx="5627077" cy="0"/>
          </a:xfrm>
          <a:prstGeom prst="line">
            <a:avLst/>
          </a:prstGeom>
          <a:ln w="285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Rectangle 26"/>
          <p:cNvSpPr/>
          <p:nvPr/>
        </p:nvSpPr>
        <p:spPr>
          <a:xfrm>
            <a:off x="4846905" y="2846590"/>
            <a:ext cx="885371" cy="1219859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Rectangle 27"/>
          <p:cNvSpPr/>
          <p:nvPr/>
        </p:nvSpPr>
        <p:spPr>
          <a:xfrm>
            <a:off x="6203440" y="2624216"/>
            <a:ext cx="885371" cy="144223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9" name="Straight Connector 28"/>
          <p:cNvCxnSpPr/>
          <p:nvPr/>
        </p:nvCxnSpPr>
        <p:spPr>
          <a:xfrm>
            <a:off x="1690831" y="1624163"/>
            <a:ext cx="274516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1980488" y="1624163"/>
            <a:ext cx="5627077" cy="0"/>
          </a:xfrm>
          <a:prstGeom prst="line">
            <a:avLst/>
          </a:prstGeom>
          <a:ln w="285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1684895" y="1217763"/>
            <a:ext cx="274516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1180793" y="899845"/>
            <a:ext cx="4956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/>
              <a:t>14</a:t>
            </a:r>
          </a:p>
        </p:txBody>
      </p:sp>
      <p:cxnSp>
        <p:nvCxnSpPr>
          <p:cNvPr id="33" name="Straight Connector 32"/>
          <p:cNvCxnSpPr/>
          <p:nvPr/>
        </p:nvCxnSpPr>
        <p:spPr>
          <a:xfrm>
            <a:off x="1980488" y="1217763"/>
            <a:ext cx="5627077" cy="0"/>
          </a:xfrm>
          <a:prstGeom prst="line">
            <a:avLst/>
          </a:prstGeom>
          <a:ln w="285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Rectangle 33"/>
          <p:cNvSpPr/>
          <p:nvPr/>
        </p:nvSpPr>
        <p:spPr>
          <a:xfrm>
            <a:off x="3490369" y="1213037"/>
            <a:ext cx="885371" cy="2858137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TextBox 35"/>
          <p:cNvSpPr txBox="1"/>
          <p:nvPr/>
        </p:nvSpPr>
        <p:spPr>
          <a:xfrm>
            <a:off x="654514" y="5180651"/>
            <a:ext cx="7601248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3000" dirty="0"/>
              <a:t>Twice as many people like egg than jam.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3000" dirty="0"/>
              <a:t>More people like ham than any other filling.</a:t>
            </a:r>
          </a:p>
        </p:txBody>
      </p:sp>
      <p:sp>
        <p:nvSpPr>
          <p:cNvPr id="39" name="Rectangle 38"/>
          <p:cNvSpPr/>
          <p:nvPr/>
        </p:nvSpPr>
        <p:spPr>
          <a:xfrm>
            <a:off x="2133833" y="1624163"/>
            <a:ext cx="885371" cy="245173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" name="TextBox 39"/>
          <p:cNvSpPr txBox="1"/>
          <p:nvPr/>
        </p:nvSpPr>
        <p:spPr>
          <a:xfrm>
            <a:off x="2223749" y="4191445"/>
            <a:ext cx="69935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>
                <a:solidFill>
                  <a:schemeClr val="accent1"/>
                </a:solidFill>
              </a:rPr>
              <a:t>Egg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3490369" y="4191445"/>
            <a:ext cx="86754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>
                <a:solidFill>
                  <a:schemeClr val="accent1"/>
                </a:solidFill>
              </a:rPr>
              <a:t>Ham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4927841" y="4191445"/>
            <a:ext cx="75693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>
                <a:solidFill>
                  <a:schemeClr val="accent1"/>
                </a:solidFill>
              </a:rPr>
              <a:t>Jam</a:t>
            </a:r>
          </a:p>
        </p:txBody>
      </p:sp>
      <p:sp>
        <p:nvSpPr>
          <p:cNvPr id="43" name="Rectangle 42"/>
          <p:cNvSpPr/>
          <p:nvPr/>
        </p:nvSpPr>
        <p:spPr>
          <a:xfrm>
            <a:off x="6102196" y="4184179"/>
            <a:ext cx="1234535" cy="568077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4" name="TextBox 43"/>
          <p:cNvSpPr txBox="1"/>
          <p:nvPr/>
        </p:nvSpPr>
        <p:spPr>
          <a:xfrm>
            <a:off x="6073818" y="4191445"/>
            <a:ext cx="131766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>
                <a:solidFill>
                  <a:schemeClr val="accent1"/>
                </a:solidFill>
              </a:rPr>
              <a:t>Chicken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5402662" y="519562"/>
            <a:ext cx="69935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/>
              <a:t>Egg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4131385" y="535872"/>
            <a:ext cx="86754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/>
              <a:t>Ham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6557134" y="506810"/>
            <a:ext cx="75693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/>
              <a:t>Jam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2526676" y="517060"/>
            <a:ext cx="131766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/>
              <a:t>Chicken</a:t>
            </a:r>
          </a:p>
        </p:txBody>
      </p:sp>
      <p:cxnSp>
        <p:nvCxnSpPr>
          <p:cNvPr id="49" name="Straight Connector 48"/>
          <p:cNvCxnSpPr/>
          <p:nvPr/>
        </p:nvCxnSpPr>
        <p:spPr>
          <a:xfrm flipV="1">
            <a:off x="2655915" y="534789"/>
            <a:ext cx="862163" cy="536269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 flipV="1">
            <a:off x="4072360" y="525538"/>
            <a:ext cx="862163" cy="536269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>
          <a:xfrm flipV="1">
            <a:off x="5256172" y="534001"/>
            <a:ext cx="862163" cy="536269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 flipV="1">
            <a:off x="6493178" y="519821"/>
            <a:ext cx="862163" cy="536269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1"/>
    </p:custDataLst>
    <p:extLst>
      <p:ext uri="{BB962C8B-B14F-4D97-AF65-F5344CB8AC3E}">
        <p14:creationId xmlns:p14="http://schemas.microsoft.com/office/powerpoint/2010/main" val="37430174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3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8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500" tmFilter="0, 0; .2, .5; .8, .5; 1, 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0" dur="250" autoRev="1" fill="hold"/>
                                        <p:tgtEl>
                                          <p:spTgt spid="2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500" tmFilter="0, 0; .2, .5; .8, .5; 1, 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" dur="250" autoRev="1" fill="hold"/>
                                        <p:tgtEl>
                                          <p:spTgt spid="3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6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500" tmFilter="0, 0; .2, .5; .8, .5; 1, 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8" dur="250" autoRev="1" fill="hold"/>
                                        <p:tgtEl>
                                          <p:spTgt spid="2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500" tmFilter="0, 0; .2, .5; .8, .5; 1, 0"/>
                                        <p:tgtEl>
                                          <p:spTgt spid="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3" dur="250" autoRev="1" fill="hold"/>
                                        <p:tgtEl>
                                          <p:spTgt spid="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  <p:bldP spid="28" grpId="0" animBg="1"/>
      <p:bldP spid="34" grpId="0" animBg="1"/>
      <p:bldP spid="39" grpId="0" animBg="1"/>
      <p:bldP spid="40" grpId="0"/>
      <p:bldP spid="41" grpId="0"/>
      <p:bldP spid="42" grpId="0"/>
      <p:bldP spid="4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839024" y="1912575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/>
              <a:t>0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696530" y="532186"/>
            <a:ext cx="4443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/>
              <a:t>10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009886" y="2108375"/>
            <a:ext cx="70243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/>
              <a:t>Indian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390003" y="2108375"/>
            <a:ext cx="53572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/>
              <a:t>Thai</a:t>
            </a:r>
          </a:p>
        </p:txBody>
      </p:sp>
      <p:grpSp>
        <p:nvGrpSpPr>
          <p:cNvPr id="7" name="Group 6"/>
          <p:cNvGrpSpPr/>
          <p:nvPr/>
        </p:nvGrpSpPr>
        <p:grpSpPr>
          <a:xfrm>
            <a:off x="4086730" y="402916"/>
            <a:ext cx="3272994" cy="1721091"/>
            <a:chOff x="3346074" y="839096"/>
            <a:chExt cx="4597122" cy="2055195"/>
          </a:xfrm>
        </p:grpSpPr>
        <p:cxnSp>
          <p:nvCxnSpPr>
            <p:cNvPr id="8" name="Straight Connector 7"/>
            <p:cNvCxnSpPr/>
            <p:nvPr/>
          </p:nvCxnSpPr>
          <p:spPr>
            <a:xfrm>
              <a:off x="3571130" y="2891803"/>
              <a:ext cx="4372066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 flipV="1">
              <a:off x="3559365" y="839096"/>
              <a:ext cx="11765" cy="2052708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>
              <a:off x="3346074" y="1233727"/>
              <a:ext cx="213291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>
              <a:off x="3357839" y="2891803"/>
              <a:ext cx="213291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11"/>
            <p:cNvSpPr/>
            <p:nvPr/>
          </p:nvSpPr>
          <p:spPr>
            <a:xfrm>
              <a:off x="3748628" y="2109538"/>
              <a:ext cx="687906" cy="782266"/>
            </a:xfrm>
            <a:prstGeom prst="rect">
              <a:avLst/>
            </a:prstGeom>
            <a:solidFill>
              <a:srgbClr val="FFC000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4717767" y="1565342"/>
              <a:ext cx="687906" cy="1326462"/>
            </a:xfrm>
            <a:prstGeom prst="rect">
              <a:avLst/>
            </a:prstGeom>
            <a:solidFill>
              <a:srgbClr val="FFC000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5703695" y="2560187"/>
              <a:ext cx="687906" cy="323979"/>
            </a:xfrm>
            <a:prstGeom prst="rect">
              <a:avLst/>
            </a:prstGeom>
            <a:solidFill>
              <a:srgbClr val="FFC000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6619068" y="1565342"/>
              <a:ext cx="687906" cy="1328949"/>
            </a:xfrm>
            <a:prstGeom prst="rect">
              <a:avLst/>
            </a:prstGeom>
            <a:solidFill>
              <a:srgbClr val="FFC000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aphicFrame>
        <p:nvGraphicFramePr>
          <p:cNvPr id="16" name="Table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09703955"/>
              </p:ext>
            </p:extLst>
          </p:nvPr>
        </p:nvGraphicFramePr>
        <p:xfrm>
          <a:off x="480480" y="131430"/>
          <a:ext cx="2634966" cy="1981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41282">
                  <a:extLst>
                    <a:ext uri="{9D8B030D-6E8A-4147-A177-3AD203B41FA5}">
                      <a16:colId xmlns:a16="http://schemas.microsoft.com/office/drawing/2014/main" val="2276261595"/>
                    </a:ext>
                  </a:extLst>
                </a:gridCol>
                <a:gridCol w="893684">
                  <a:extLst>
                    <a:ext uri="{9D8B030D-6E8A-4147-A177-3AD203B41FA5}">
                      <a16:colId xmlns:a16="http://schemas.microsoft.com/office/drawing/2014/main" val="1630831657"/>
                    </a:ext>
                  </a:extLst>
                </a:gridCol>
              </a:tblGrid>
              <a:tr h="238208">
                <a:tc>
                  <a:txBody>
                    <a:bodyPr/>
                    <a:lstStyle/>
                    <a:p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+mn-lt"/>
                        </a:rPr>
                        <a:t>Takeaway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+mn-lt"/>
                        </a:rPr>
                        <a:t>People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550589"/>
                  </a:ext>
                </a:extLst>
              </a:tr>
              <a:tr h="238208">
                <a:tc>
                  <a:txBody>
                    <a:bodyPr/>
                    <a:lstStyle/>
                    <a:p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+mn-lt"/>
                        </a:rPr>
                        <a:t>Chinese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+mn-lt"/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14285232"/>
                  </a:ext>
                </a:extLst>
              </a:tr>
              <a:tr h="23820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+mn-lt"/>
                        </a:rPr>
                        <a:t>Indian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+mn-lt"/>
                        </a:rPr>
                        <a:t>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02017009"/>
                  </a:ext>
                </a:extLst>
              </a:tr>
              <a:tr h="238208">
                <a:tc>
                  <a:txBody>
                    <a:bodyPr/>
                    <a:lstStyle/>
                    <a:p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+mn-lt"/>
                        </a:rPr>
                        <a:t>Pizza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+mn-lt"/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73309593"/>
                  </a:ext>
                </a:extLst>
              </a:tr>
              <a:tr h="238208">
                <a:tc>
                  <a:txBody>
                    <a:bodyPr/>
                    <a:lstStyle/>
                    <a:p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+mn-lt"/>
                        </a:rPr>
                        <a:t>Thai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+mn-lt"/>
                        </a:rPr>
                        <a:t>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35035671"/>
                  </a:ext>
                </a:extLst>
              </a:tr>
            </a:tbl>
          </a:graphicData>
        </a:graphic>
      </p:graphicFrame>
      <p:sp>
        <p:nvSpPr>
          <p:cNvPr id="17" name="TextBox 16"/>
          <p:cNvSpPr txBox="1"/>
          <p:nvPr/>
        </p:nvSpPr>
        <p:spPr>
          <a:xfrm>
            <a:off x="5725507" y="2108375"/>
            <a:ext cx="64692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/>
              <a:t>Pizza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4186261" y="2108375"/>
            <a:ext cx="89024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/>
              <a:t>Chinese</a:t>
            </a:r>
          </a:p>
        </p:txBody>
      </p:sp>
      <p:graphicFrame>
        <p:nvGraphicFramePr>
          <p:cNvPr id="19" name="Table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46426800"/>
              </p:ext>
            </p:extLst>
          </p:nvPr>
        </p:nvGraphicFramePr>
        <p:xfrm>
          <a:off x="4186261" y="2602466"/>
          <a:ext cx="2773067" cy="1584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54587">
                  <a:extLst>
                    <a:ext uri="{9D8B030D-6E8A-4147-A177-3AD203B41FA5}">
                      <a16:colId xmlns:a16="http://schemas.microsoft.com/office/drawing/2014/main" val="2276261595"/>
                    </a:ext>
                  </a:extLst>
                </a:gridCol>
                <a:gridCol w="1718480">
                  <a:extLst>
                    <a:ext uri="{9D8B030D-6E8A-4147-A177-3AD203B41FA5}">
                      <a16:colId xmlns:a16="http://schemas.microsoft.com/office/drawing/2014/main" val="1630831657"/>
                    </a:ext>
                  </a:extLst>
                </a:gridCol>
              </a:tblGrid>
              <a:tr h="349813">
                <a:tc>
                  <a:txBody>
                    <a:bodyPr/>
                    <a:lstStyle/>
                    <a:p>
                      <a:r>
                        <a:rPr lang="en-GB" sz="1800" b="0" dirty="0">
                          <a:solidFill>
                            <a:schemeClr val="tx1"/>
                          </a:solidFill>
                          <a:latin typeface="+mn-lt"/>
                        </a:rPr>
                        <a:t>Chinese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2000" b="0" dirty="0">
                        <a:solidFill>
                          <a:schemeClr val="tx1"/>
                        </a:solidFill>
                        <a:latin typeface="KG Primary Penmanship" panose="02000506000000020003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14285232"/>
                  </a:ext>
                </a:extLst>
              </a:tr>
              <a:tr h="396000">
                <a:tc>
                  <a:txBody>
                    <a:bodyPr/>
                    <a:lstStyle/>
                    <a:p>
                      <a:r>
                        <a:rPr lang="en-GB" sz="1800" b="0" dirty="0">
                          <a:solidFill>
                            <a:schemeClr val="tx1"/>
                          </a:solidFill>
                          <a:latin typeface="+mn-lt"/>
                        </a:rPr>
                        <a:t>Indian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2000" b="0" dirty="0">
                        <a:solidFill>
                          <a:schemeClr val="tx1"/>
                        </a:solidFill>
                        <a:latin typeface="KG Primary Penmanship" panose="02000506000000020003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02017009"/>
                  </a:ext>
                </a:extLst>
              </a:tr>
              <a:tr h="349813">
                <a:tc>
                  <a:txBody>
                    <a:bodyPr/>
                    <a:lstStyle/>
                    <a:p>
                      <a:r>
                        <a:rPr lang="en-GB" sz="1800" b="0" dirty="0">
                          <a:solidFill>
                            <a:schemeClr val="tx1"/>
                          </a:solidFill>
                          <a:latin typeface="+mn-lt"/>
                        </a:rPr>
                        <a:t>Pizza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2000" b="0" dirty="0">
                        <a:solidFill>
                          <a:schemeClr val="tx1"/>
                        </a:solidFill>
                        <a:latin typeface="KG Primary Penmanship" panose="02000506000000020003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73309593"/>
                  </a:ext>
                </a:extLst>
              </a:tr>
              <a:tr h="349813">
                <a:tc>
                  <a:txBody>
                    <a:bodyPr/>
                    <a:lstStyle/>
                    <a:p>
                      <a:r>
                        <a:rPr lang="en-GB" sz="1800" b="0" dirty="0">
                          <a:solidFill>
                            <a:schemeClr val="tx1"/>
                          </a:solidFill>
                          <a:latin typeface="+mn-lt"/>
                        </a:rPr>
                        <a:t>Thai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2000" b="0" dirty="0">
                        <a:solidFill>
                          <a:schemeClr val="tx1"/>
                        </a:solidFill>
                        <a:latin typeface="KG Primary Penmanship" panose="02000506000000020003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35035671"/>
                  </a:ext>
                </a:extLst>
              </a:tr>
            </a:tbl>
          </a:graphicData>
        </a:graphic>
      </p:graphicFrame>
      <p:sp>
        <p:nvSpPr>
          <p:cNvPr id="20" name="Rectangle 19"/>
          <p:cNvSpPr/>
          <p:nvPr/>
        </p:nvSpPr>
        <p:spPr>
          <a:xfrm>
            <a:off x="5367856" y="2680431"/>
            <a:ext cx="223964" cy="237743"/>
          </a:xfrm>
          <a:prstGeom prst="rect">
            <a:avLst/>
          </a:prstGeom>
          <a:solidFill>
            <a:schemeClr val="accent4">
              <a:lumMod val="75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TextBox 20"/>
          <p:cNvSpPr txBox="1"/>
          <p:nvPr/>
        </p:nvSpPr>
        <p:spPr>
          <a:xfrm>
            <a:off x="7031378" y="2600112"/>
            <a:ext cx="128712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/>
              <a:t>Key        </a:t>
            </a:r>
          </a:p>
          <a:p>
            <a:r>
              <a:rPr lang="en-GB" sz="1600" dirty="0"/>
              <a:t>       8 people</a:t>
            </a:r>
          </a:p>
        </p:txBody>
      </p:sp>
      <p:graphicFrame>
        <p:nvGraphicFramePr>
          <p:cNvPr id="22" name="Table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3640701"/>
              </p:ext>
            </p:extLst>
          </p:nvPr>
        </p:nvGraphicFramePr>
        <p:xfrm>
          <a:off x="4176452" y="4523177"/>
          <a:ext cx="2776513" cy="15875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70889">
                  <a:extLst>
                    <a:ext uri="{9D8B030D-6E8A-4147-A177-3AD203B41FA5}">
                      <a16:colId xmlns:a16="http://schemas.microsoft.com/office/drawing/2014/main" val="2276261595"/>
                    </a:ext>
                  </a:extLst>
                </a:gridCol>
                <a:gridCol w="1705624">
                  <a:extLst>
                    <a:ext uri="{9D8B030D-6E8A-4147-A177-3AD203B41FA5}">
                      <a16:colId xmlns:a16="http://schemas.microsoft.com/office/drawing/2014/main" val="1630831657"/>
                    </a:ext>
                  </a:extLst>
                </a:gridCol>
              </a:tblGrid>
              <a:tr h="141484">
                <a:tc>
                  <a:txBody>
                    <a:bodyPr/>
                    <a:lstStyle/>
                    <a:p>
                      <a:r>
                        <a:rPr lang="en-GB" sz="1800" b="0" dirty="0">
                          <a:solidFill>
                            <a:schemeClr val="tx1"/>
                          </a:solidFill>
                          <a:latin typeface="+mn-lt"/>
                        </a:rPr>
                        <a:t>Chinese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2000" b="0" dirty="0">
                        <a:solidFill>
                          <a:schemeClr val="tx1"/>
                        </a:solidFill>
                        <a:latin typeface="KG Primary Penmanship" panose="02000506000000020003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14285232"/>
                  </a:ext>
                </a:extLst>
              </a:tr>
              <a:tr h="398870">
                <a:tc>
                  <a:txBody>
                    <a:bodyPr/>
                    <a:lstStyle/>
                    <a:p>
                      <a:r>
                        <a:rPr lang="en-GB" sz="1800" b="0" dirty="0">
                          <a:solidFill>
                            <a:schemeClr val="tx1"/>
                          </a:solidFill>
                          <a:latin typeface="+mn-lt"/>
                        </a:rPr>
                        <a:t>Indian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2000" b="0" dirty="0">
                        <a:solidFill>
                          <a:schemeClr val="tx1"/>
                        </a:solidFill>
                        <a:latin typeface="KG Primary Penmanship" panose="02000506000000020003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02017009"/>
                  </a:ext>
                </a:extLst>
              </a:tr>
              <a:tr h="301488">
                <a:tc>
                  <a:txBody>
                    <a:bodyPr/>
                    <a:lstStyle/>
                    <a:p>
                      <a:r>
                        <a:rPr lang="en-GB" sz="1800" b="0" dirty="0">
                          <a:solidFill>
                            <a:schemeClr val="tx1"/>
                          </a:solidFill>
                          <a:latin typeface="+mn-lt"/>
                        </a:rPr>
                        <a:t>Pizza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2000" b="0" dirty="0">
                        <a:solidFill>
                          <a:schemeClr val="tx1"/>
                        </a:solidFill>
                        <a:latin typeface="KG Primary Penmanship" panose="02000506000000020003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73309593"/>
                  </a:ext>
                </a:extLst>
              </a:tr>
              <a:tr h="261290">
                <a:tc>
                  <a:txBody>
                    <a:bodyPr/>
                    <a:lstStyle/>
                    <a:p>
                      <a:r>
                        <a:rPr lang="en-GB" sz="1800" b="0" dirty="0">
                          <a:solidFill>
                            <a:schemeClr val="tx1"/>
                          </a:solidFill>
                          <a:latin typeface="+mn-lt"/>
                        </a:rPr>
                        <a:t>Thai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2000" b="0" dirty="0">
                        <a:solidFill>
                          <a:schemeClr val="tx1"/>
                        </a:solidFill>
                        <a:latin typeface="KG Primary Penmanship" panose="02000506000000020003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35035671"/>
                  </a:ext>
                </a:extLst>
              </a:tr>
            </a:tbl>
          </a:graphicData>
        </a:graphic>
      </p:graphicFrame>
      <p:sp>
        <p:nvSpPr>
          <p:cNvPr id="23" name="Rectangle 22"/>
          <p:cNvSpPr/>
          <p:nvPr/>
        </p:nvSpPr>
        <p:spPr>
          <a:xfrm>
            <a:off x="7125142" y="2962349"/>
            <a:ext cx="223964" cy="237743"/>
          </a:xfrm>
          <a:prstGeom prst="rect">
            <a:avLst/>
          </a:prstGeom>
          <a:solidFill>
            <a:schemeClr val="accent4">
              <a:lumMod val="75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TextBox 23"/>
          <p:cNvSpPr txBox="1"/>
          <p:nvPr/>
        </p:nvSpPr>
        <p:spPr>
          <a:xfrm>
            <a:off x="7031378" y="5115577"/>
            <a:ext cx="139563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/>
              <a:t>Key        </a:t>
            </a:r>
          </a:p>
          <a:p>
            <a:r>
              <a:rPr lang="en-GB" sz="1600" dirty="0"/>
              <a:t>       4 people</a:t>
            </a:r>
          </a:p>
        </p:txBody>
      </p:sp>
      <p:sp>
        <p:nvSpPr>
          <p:cNvPr id="25" name="Rectangle 24"/>
          <p:cNvSpPr/>
          <p:nvPr/>
        </p:nvSpPr>
        <p:spPr>
          <a:xfrm>
            <a:off x="7152089" y="5480364"/>
            <a:ext cx="223964" cy="237743"/>
          </a:xfrm>
          <a:prstGeom prst="rect">
            <a:avLst/>
          </a:prstGeom>
          <a:solidFill>
            <a:schemeClr val="accent4">
              <a:lumMod val="75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aphicFrame>
        <p:nvGraphicFramePr>
          <p:cNvPr id="26" name="Table 2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26000627"/>
              </p:ext>
            </p:extLst>
          </p:nvPr>
        </p:nvGraphicFramePr>
        <p:xfrm>
          <a:off x="468203" y="2216004"/>
          <a:ext cx="2634966" cy="1981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41282">
                  <a:extLst>
                    <a:ext uri="{9D8B030D-6E8A-4147-A177-3AD203B41FA5}">
                      <a16:colId xmlns:a16="http://schemas.microsoft.com/office/drawing/2014/main" val="2276261595"/>
                    </a:ext>
                  </a:extLst>
                </a:gridCol>
                <a:gridCol w="893684">
                  <a:extLst>
                    <a:ext uri="{9D8B030D-6E8A-4147-A177-3AD203B41FA5}">
                      <a16:colId xmlns:a16="http://schemas.microsoft.com/office/drawing/2014/main" val="1630831657"/>
                    </a:ext>
                  </a:extLst>
                </a:gridCol>
              </a:tblGrid>
              <a:tr h="238208">
                <a:tc>
                  <a:txBody>
                    <a:bodyPr/>
                    <a:lstStyle/>
                    <a:p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+mn-lt"/>
                        </a:rPr>
                        <a:t>Takeaway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+mn-lt"/>
                        </a:rPr>
                        <a:t>People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550589"/>
                  </a:ext>
                </a:extLst>
              </a:tr>
              <a:tr h="238208">
                <a:tc>
                  <a:txBody>
                    <a:bodyPr/>
                    <a:lstStyle/>
                    <a:p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+mn-lt"/>
                        </a:rPr>
                        <a:t>Chinese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+mn-lt"/>
                        </a:rPr>
                        <a:t>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14285232"/>
                  </a:ext>
                </a:extLst>
              </a:tr>
              <a:tr h="23820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+mn-lt"/>
                        </a:rPr>
                        <a:t>Indian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+mn-lt"/>
                        </a:rPr>
                        <a:t>10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02017009"/>
                  </a:ext>
                </a:extLst>
              </a:tr>
              <a:tr h="238208">
                <a:tc>
                  <a:txBody>
                    <a:bodyPr/>
                    <a:lstStyle/>
                    <a:p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+mn-lt"/>
                        </a:rPr>
                        <a:t>Pizza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+mn-lt"/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73309593"/>
                  </a:ext>
                </a:extLst>
              </a:tr>
              <a:tr h="238208">
                <a:tc>
                  <a:txBody>
                    <a:bodyPr/>
                    <a:lstStyle/>
                    <a:p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+mn-lt"/>
                        </a:rPr>
                        <a:t>Thai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+mn-lt"/>
                        </a:rPr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35035671"/>
                  </a:ext>
                </a:extLst>
              </a:tr>
            </a:tbl>
          </a:graphicData>
        </a:graphic>
      </p:graphicFrame>
      <p:sp>
        <p:nvSpPr>
          <p:cNvPr id="27" name="Rectangle 26"/>
          <p:cNvSpPr/>
          <p:nvPr/>
        </p:nvSpPr>
        <p:spPr>
          <a:xfrm>
            <a:off x="5356445" y="4621585"/>
            <a:ext cx="223964" cy="237743"/>
          </a:xfrm>
          <a:prstGeom prst="rect">
            <a:avLst/>
          </a:prstGeom>
          <a:solidFill>
            <a:schemeClr val="accent4">
              <a:lumMod val="75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Rectangle 27"/>
          <p:cNvSpPr/>
          <p:nvPr/>
        </p:nvSpPr>
        <p:spPr>
          <a:xfrm>
            <a:off x="5697662" y="4621604"/>
            <a:ext cx="223964" cy="237743"/>
          </a:xfrm>
          <a:prstGeom prst="rect">
            <a:avLst/>
          </a:prstGeom>
          <a:solidFill>
            <a:schemeClr val="accent4">
              <a:lumMod val="75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Rectangle 28"/>
          <p:cNvSpPr/>
          <p:nvPr/>
        </p:nvSpPr>
        <p:spPr>
          <a:xfrm>
            <a:off x="5830164" y="4606512"/>
            <a:ext cx="376489" cy="256194"/>
          </a:xfrm>
          <a:prstGeom prst="rect">
            <a:avLst/>
          </a:prstGeom>
          <a:solidFill>
            <a:schemeClr val="bg1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Rectangle 29"/>
          <p:cNvSpPr/>
          <p:nvPr/>
        </p:nvSpPr>
        <p:spPr>
          <a:xfrm>
            <a:off x="5341509" y="4992552"/>
            <a:ext cx="223964" cy="237743"/>
          </a:xfrm>
          <a:prstGeom prst="rect">
            <a:avLst/>
          </a:prstGeom>
          <a:solidFill>
            <a:schemeClr val="accent4">
              <a:lumMod val="75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Rectangle 30"/>
          <p:cNvSpPr/>
          <p:nvPr/>
        </p:nvSpPr>
        <p:spPr>
          <a:xfrm>
            <a:off x="6056275" y="4992571"/>
            <a:ext cx="223964" cy="237743"/>
          </a:xfrm>
          <a:prstGeom prst="rect">
            <a:avLst/>
          </a:prstGeom>
          <a:solidFill>
            <a:schemeClr val="accent4">
              <a:lumMod val="75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Rectangle 31"/>
          <p:cNvSpPr/>
          <p:nvPr/>
        </p:nvSpPr>
        <p:spPr>
          <a:xfrm>
            <a:off x="6188777" y="4977479"/>
            <a:ext cx="376489" cy="256194"/>
          </a:xfrm>
          <a:prstGeom prst="rect">
            <a:avLst/>
          </a:prstGeom>
          <a:solidFill>
            <a:schemeClr val="bg1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Rectangle 32"/>
          <p:cNvSpPr/>
          <p:nvPr/>
        </p:nvSpPr>
        <p:spPr>
          <a:xfrm>
            <a:off x="5361407" y="5405338"/>
            <a:ext cx="223964" cy="237743"/>
          </a:xfrm>
          <a:prstGeom prst="rect">
            <a:avLst/>
          </a:prstGeom>
          <a:solidFill>
            <a:schemeClr val="accent4">
              <a:lumMod val="75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Rectangle 33"/>
          <p:cNvSpPr/>
          <p:nvPr/>
        </p:nvSpPr>
        <p:spPr>
          <a:xfrm>
            <a:off x="5364958" y="5810296"/>
            <a:ext cx="223964" cy="237743"/>
          </a:xfrm>
          <a:prstGeom prst="rect">
            <a:avLst/>
          </a:prstGeom>
          <a:solidFill>
            <a:schemeClr val="accent4">
              <a:lumMod val="75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Rectangle 34"/>
          <p:cNvSpPr/>
          <p:nvPr/>
        </p:nvSpPr>
        <p:spPr>
          <a:xfrm>
            <a:off x="5710643" y="5804731"/>
            <a:ext cx="223964" cy="237743"/>
          </a:xfrm>
          <a:prstGeom prst="rect">
            <a:avLst/>
          </a:prstGeom>
          <a:solidFill>
            <a:schemeClr val="accent4">
              <a:lumMod val="75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Rectangle 35"/>
          <p:cNvSpPr/>
          <p:nvPr/>
        </p:nvSpPr>
        <p:spPr>
          <a:xfrm>
            <a:off x="5682726" y="5778762"/>
            <a:ext cx="376489" cy="123648"/>
          </a:xfrm>
          <a:prstGeom prst="rect">
            <a:avLst/>
          </a:prstGeom>
          <a:solidFill>
            <a:schemeClr val="bg1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Rectangle 36"/>
          <p:cNvSpPr/>
          <p:nvPr/>
        </p:nvSpPr>
        <p:spPr>
          <a:xfrm rot="5400000">
            <a:off x="5752579" y="5848118"/>
            <a:ext cx="278819" cy="123648"/>
          </a:xfrm>
          <a:prstGeom prst="rect">
            <a:avLst/>
          </a:prstGeom>
          <a:solidFill>
            <a:schemeClr val="bg1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aphicFrame>
        <p:nvGraphicFramePr>
          <p:cNvPr id="38" name="Table 3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47348422"/>
              </p:ext>
            </p:extLst>
          </p:nvPr>
        </p:nvGraphicFramePr>
        <p:xfrm>
          <a:off x="480514" y="4279697"/>
          <a:ext cx="2634966" cy="1981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41282">
                  <a:extLst>
                    <a:ext uri="{9D8B030D-6E8A-4147-A177-3AD203B41FA5}">
                      <a16:colId xmlns:a16="http://schemas.microsoft.com/office/drawing/2014/main" val="2276261595"/>
                    </a:ext>
                  </a:extLst>
                </a:gridCol>
                <a:gridCol w="893684">
                  <a:extLst>
                    <a:ext uri="{9D8B030D-6E8A-4147-A177-3AD203B41FA5}">
                      <a16:colId xmlns:a16="http://schemas.microsoft.com/office/drawing/2014/main" val="1630831657"/>
                    </a:ext>
                  </a:extLst>
                </a:gridCol>
              </a:tblGrid>
              <a:tr h="238208">
                <a:tc>
                  <a:txBody>
                    <a:bodyPr/>
                    <a:lstStyle/>
                    <a:p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+mn-lt"/>
                        </a:rPr>
                        <a:t>Takeaway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+mn-lt"/>
                        </a:rPr>
                        <a:t>People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550589"/>
                  </a:ext>
                </a:extLst>
              </a:tr>
              <a:tr h="238208">
                <a:tc>
                  <a:txBody>
                    <a:bodyPr/>
                    <a:lstStyle/>
                    <a:p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+mn-lt"/>
                        </a:rPr>
                        <a:t>Chinese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+mn-lt"/>
                        </a:rPr>
                        <a:t>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14285232"/>
                  </a:ext>
                </a:extLst>
              </a:tr>
              <a:tr h="23820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+mn-lt"/>
                        </a:rPr>
                        <a:t>Indian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+mn-lt"/>
                        </a:rPr>
                        <a:t>12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02017009"/>
                  </a:ext>
                </a:extLst>
              </a:tr>
              <a:tr h="238208">
                <a:tc>
                  <a:txBody>
                    <a:bodyPr/>
                    <a:lstStyle/>
                    <a:p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+mn-lt"/>
                        </a:rPr>
                        <a:t>Pizza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+mn-lt"/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73309593"/>
                  </a:ext>
                </a:extLst>
              </a:tr>
              <a:tr h="238208">
                <a:tc>
                  <a:txBody>
                    <a:bodyPr/>
                    <a:lstStyle/>
                    <a:p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+mn-lt"/>
                        </a:rPr>
                        <a:t>Thai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+mn-lt"/>
                        </a:rPr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35035671"/>
                  </a:ext>
                </a:extLst>
              </a:tr>
            </a:tbl>
          </a:graphicData>
        </a:graphic>
      </p:graphicFrame>
      <p:sp>
        <p:nvSpPr>
          <p:cNvPr id="39" name="Rectangle 38"/>
          <p:cNvSpPr/>
          <p:nvPr/>
        </p:nvSpPr>
        <p:spPr>
          <a:xfrm>
            <a:off x="5685197" y="4992552"/>
            <a:ext cx="223964" cy="237743"/>
          </a:xfrm>
          <a:prstGeom prst="rect">
            <a:avLst/>
          </a:prstGeom>
          <a:solidFill>
            <a:schemeClr val="accent4">
              <a:lumMod val="75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" name="Rectangle 39"/>
          <p:cNvSpPr/>
          <p:nvPr/>
        </p:nvSpPr>
        <p:spPr>
          <a:xfrm>
            <a:off x="5482270" y="5396325"/>
            <a:ext cx="376489" cy="135401"/>
          </a:xfrm>
          <a:prstGeom prst="rect">
            <a:avLst/>
          </a:prstGeom>
          <a:solidFill>
            <a:schemeClr val="bg1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Rectangle 40"/>
          <p:cNvSpPr/>
          <p:nvPr/>
        </p:nvSpPr>
        <p:spPr>
          <a:xfrm>
            <a:off x="5492047" y="2792602"/>
            <a:ext cx="376489" cy="135401"/>
          </a:xfrm>
          <a:prstGeom prst="rect">
            <a:avLst/>
          </a:prstGeom>
          <a:solidFill>
            <a:schemeClr val="bg1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2" name="Rectangle 41"/>
          <p:cNvSpPr/>
          <p:nvPr/>
        </p:nvSpPr>
        <p:spPr>
          <a:xfrm>
            <a:off x="5747026" y="3089709"/>
            <a:ext cx="223964" cy="237743"/>
          </a:xfrm>
          <a:prstGeom prst="rect">
            <a:avLst/>
          </a:prstGeom>
          <a:solidFill>
            <a:schemeClr val="accent4">
              <a:lumMod val="75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" name="Rectangle 42"/>
          <p:cNvSpPr/>
          <p:nvPr/>
        </p:nvSpPr>
        <p:spPr>
          <a:xfrm>
            <a:off x="5890545" y="3085634"/>
            <a:ext cx="376489" cy="256194"/>
          </a:xfrm>
          <a:prstGeom prst="rect">
            <a:avLst/>
          </a:prstGeom>
          <a:solidFill>
            <a:schemeClr val="bg1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4" name="Rectangle 43"/>
          <p:cNvSpPr/>
          <p:nvPr/>
        </p:nvSpPr>
        <p:spPr>
          <a:xfrm>
            <a:off x="5375948" y="3089690"/>
            <a:ext cx="223964" cy="237743"/>
          </a:xfrm>
          <a:prstGeom prst="rect">
            <a:avLst/>
          </a:prstGeom>
          <a:solidFill>
            <a:schemeClr val="accent4">
              <a:lumMod val="75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45" name="Rectangle 44"/>
          <p:cNvSpPr/>
          <p:nvPr/>
        </p:nvSpPr>
        <p:spPr>
          <a:xfrm>
            <a:off x="5380065" y="3479304"/>
            <a:ext cx="223964" cy="237743"/>
          </a:xfrm>
          <a:prstGeom prst="rect">
            <a:avLst/>
          </a:prstGeom>
          <a:solidFill>
            <a:schemeClr val="accent4">
              <a:lumMod val="75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6" name="Rectangle 45"/>
          <p:cNvSpPr/>
          <p:nvPr/>
        </p:nvSpPr>
        <p:spPr>
          <a:xfrm rot="5400000">
            <a:off x="5441045" y="3530306"/>
            <a:ext cx="249118" cy="147114"/>
          </a:xfrm>
          <a:prstGeom prst="rect">
            <a:avLst/>
          </a:prstGeom>
          <a:solidFill>
            <a:schemeClr val="bg1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7" name="Rectangle 46"/>
          <p:cNvSpPr/>
          <p:nvPr/>
        </p:nvSpPr>
        <p:spPr>
          <a:xfrm>
            <a:off x="5380065" y="3857876"/>
            <a:ext cx="223964" cy="237743"/>
          </a:xfrm>
          <a:prstGeom prst="rect">
            <a:avLst/>
          </a:prstGeom>
          <a:solidFill>
            <a:schemeClr val="accent4">
              <a:lumMod val="75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8" name="Rectangle 47"/>
          <p:cNvSpPr/>
          <p:nvPr/>
        </p:nvSpPr>
        <p:spPr>
          <a:xfrm rot="5400000">
            <a:off x="5514602" y="3900954"/>
            <a:ext cx="249118" cy="147114"/>
          </a:xfrm>
          <a:prstGeom prst="rect">
            <a:avLst/>
          </a:prstGeom>
          <a:solidFill>
            <a:schemeClr val="bg1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49" name="Straight Connector 48"/>
          <p:cNvCxnSpPr/>
          <p:nvPr/>
        </p:nvCxnSpPr>
        <p:spPr>
          <a:xfrm>
            <a:off x="3159167" y="3459222"/>
            <a:ext cx="929600" cy="2036703"/>
          </a:xfrm>
          <a:prstGeom prst="line">
            <a:avLst/>
          </a:prstGeom>
          <a:ln w="285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 flipH="1">
            <a:off x="3150090" y="3281737"/>
            <a:ext cx="937187" cy="2504220"/>
          </a:xfrm>
          <a:prstGeom prst="line">
            <a:avLst/>
          </a:prstGeom>
          <a:ln w="285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>
          <a:xfrm flipH="1">
            <a:off x="3237683" y="1262420"/>
            <a:ext cx="794322" cy="0"/>
          </a:xfrm>
          <a:prstGeom prst="line">
            <a:avLst/>
          </a:prstGeom>
          <a:ln w="285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TextBox 52"/>
          <p:cNvSpPr txBox="1"/>
          <p:nvPr/>
        </p:nvSpPr>
        <p:spPr>
          <a:xfrm>
            <a:off x="5894662" y="3029326"/>
            <a:ext cx="105830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=</a:t>
            </a:r>
            <a:r>
              <a:rPr lang="en-GB" sz="2000" dirty="0"/>
              <a:t> 8 </a:t>
            </a:r>
            <a:r>
              <a:rPr lang="en-GB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+</a:t>
            </a:r>
            <a:r>
              <a:rPr lang="en-GB" sz="2000" dirty="0"/>
              <a:t> 4</a:t>
            </a:r>
            <a:r>
              <a:rPr lang="en-GB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endParaRPr lang="en-GB" sz="2000" dirty="0"/>
          </a:p>
        </p:txBody>
      </p:sp>
      <p:cxnSp>
        <p:nvCxnSpPr>
          <p:cNvPr id="54" name="Straight Connector 53"/>
          <p:cNvCxnSpPr/>
          <p:nvPr/>
        </p:nvCxnSpPr>
        <p:spPr>
          <a:xfrm flipH="1">
            <a:off x="4269007" y="733394"/>
            <a:ext cx="2729713" cy="0"/>
          </a:xfrm>
          <a:prstGeom prst="line">
            <a:avLst/>
          </a:prstGeom>
          <a:ln w="28575">
            <a:solidFill>
              <a:schemeClr val="accent4">
                <a:lumMod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TextBox 55"/>
          <p:cNvSpPr txBox="1"/>
          <p:nvPr/>
        </p:nvSpPr>
        <p:spPr>
          <a:xfrm>
            <a:off x="5894662" y="3029326"/>
            <a:ext cx="69442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=</a:t>
            </a:r>
            <a:r>
              <a:rPr lang="en-GB" sz="2000" dirty="0"/>
              <a:t> 12</a:t>
            </a:r>
          </a:p>
        </p:txBody>
      </p:sp>
      <p:sp>
        <p:nvSpPr>
          <p:cNvPr id="52" name="Rounded Rectangle 51"/>
          <p:cNvSpPr/>
          <p:nvPr/>
        </p:nvSpPr>
        <p:spPr>
          <a:xfrm>
            <a:off x="6998720" y="2616776"/>
            <a:ext cx="1245168" cy="756000"/>
          </a:xfrm>
          <a:prstGeom prst="roundRect">
            <a:avLst/>
          </a:prstGeom>
          <a:noFill/>
          <a:ln w="28575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7" name="Rounded Rectangle 56"/>
          <p:cNvSpPr/>
          <p:nvPr/>
        </p:nvSpPr>
        <p:spPr>
          <a:xfrm>
            <a:off x="6998720" y="5115577"/>
            <a:ext cx="1245168" cy="756000"/>
          </a:xfrm>
          <a:prstGeom prst="roundRect">
            <a:avLst/>
          </a:prstGeom>
          <a:noFill/>
          <a:ln w="28575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58" name="Picture 5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36317" y="147873"/>
            <a:ext cx="747045" cy="747045"/>
          </a:xfrm>
          <a:prstGeom prst="rect">
            <a:avLst/>
          </a:prstGeom>
        </p:spPr>
      </p:pic>
      <p:sp>
        <p:nvSpPr>
          <p:cNvPr id="59" name="TextBox 58"/>
          <p:cNvSpPr txBox="1"/>
          <p:nvPr/>
        </p:nvSpPr>
        <p:spPr>
          <a:xfrm>
            <a:off x="5639161" y="290562"/>
            <a:ext cx="20951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Have a think</a:t>
            </a:r>
          </a:p>
        </p:txBody>
      </p:sp>
      <p:sp>
        <p:nvSpPr>
          <p:cNvPr id="62" name="Rounded Rectangle 61"/>
          <p:cNvSpPr/>
          <p:nvPr/>
        </p:nvSpPr>
        <p:spPr>
          <a:xfrm>
            <a:off x="519782" y="3085634"/>
            <a:ext cx="2432783" cy="256194"/>
          </a:xfrm>
          <a:prstGeom prst="roundRect">
            <a:avLst/>
          </a:prstGeom>
          <a:noFill/>
          <a:ln w="28575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4" name="Rounded Rectangle 63"/>
          <p:cNvSpPr/>
          <p:nvPr/>
        </p:nvSpPr>
        <p:spPr>
          <a:xfrm>
            <a:off x="531641" y="5149144"/>
            <a:ext cx="2432783" cy="256194"/>
          </a:xfrm>
          <a:prstGeom prst="roundRect">
            <a:avLst/>
          </a:prstGeom>
          <a:noFill/>
          <a:ln w="28575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4245381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5" dur="500" tmFilter="0, 0; .2, .5; .8, .5; 1, 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6" dur="250" autoRev="1" fill="hold"/>
                                        <p:tgtEl>
                                          <p:spTgt spid="4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57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8" dur="500" tmFilter="0, 0; .2, .5; .8, .5; 1, 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9" dur="250" autoRev="1" fill="hold"/>
                                        <p:tgtEl>
                                          <p:spTgt spid="4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1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 animBg="1"/>
      <p:bldP spid="44" grpId="0" animBg="1"/>
      <p:bldP spid="53" grpId="0"/>
      <p:bldP spid="53" grpId="1"/>
      <p:bldP spid="56" grpId="0"/>
      <p:bldP spid="52" grpId="0" animBg="1"/>
      <p:bldP spid="57" grpId="0" animBg="1"/>
      <p:bldP spid="59" grpId="0"/>
      <p:bldP spid="59" grpId="1"/>
      <p:bldP spid="62" grpId="0" animBg="1"/>
      <p:bldP spid="64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Have a go at questions </a:t>
            </a:r>
            <a:b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3 - 5 on the worksheet</a:t>
            </a:r>
          </a:p>
        </p:txBody>
      </p:sp>
    </p:spTree>
    <p:extLst>
      <p:ext uri="{BB962C8B-B14F-4D97-AF65-F5344CB8AC3E}">
        <p14:creationId xmlns:p14="http://schemas.microsoft.com/office/powerpoint/2010/main" val="28171857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619354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95550" y="562572"/>
            <a:ext cx="7497474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1) What is half of 20?</a:t>
            </a:r>
          </a:p>
          <a:p>
            <a:endParaRPr lang="en-GB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GB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2) What is a quarter of 20?</a:t>
            </a:r>
          </a:p>
          <a:p>
            <a:endParaRPr lang="en-GB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GB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3) What number is halfway between 7 and 9?</a:t>
            </a:r>
          </a:p>
          <a:p>
            <a:endParaRPr lang="en-GB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GB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4) What number is halfway between 70 and 90?</a:t>
            </a:r>
          </a:p>
        </p:txBody>
      </p:sp>
    </p:spTree>
    <p:extLst>
      <p:ext uri="{BB962C8B-B14F-4D97-AF65-F5344CB8AC3E}">
        <p14:creationId xmlns:p14="http://schemas.microsoft.com/office/powerpoint/2010/main" val="41283574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95550" y="562572"/>
            <a:ext cx="7497474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1) What is half of 20?</a:t>
            </a:r>
          </a:p>
          <a:p>
            <a:endParaRPr lang="en-GB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GB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2) What is a quarter of 20?</a:t>
            </a:r>
          </a:p>
          <a:p>
            <a:endParaRPr lang="en-GB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GB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3) What number is halfway between 7 and 9?</a:t>
            </a:r>
          </a:p>
          <a:p>
            <a:endParaRPr lang="en-GB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GB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4) What number is halfway between 70 and 90?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551818" y="527726"/>
            <a:ext cx="687707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000" dirty="0">
                <a:solidFill>
                  <a:schemeClr val="accent1"/>
                </a:solidFill>
              </a:rPr>
              <a:t>10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239525" y="1812240"/>
            <a:ext cx="687707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000" dirty="0">
                <a:solidFill>
                  <a:schemeClr val="accent1"/>
                </a:solidFill>
              </a:rPr>
              <a:t>5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484594" y="3082114"/>
            <a:ext cx="687707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000" dirty="0">
                <a:solidFill>
                  <a:schemeClr val="accent1"/>
                </a:solidFill>
              </a:rPr>
              <a:t>8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225385" y="4805571"/>
            <a:ext cx="687707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000" dirty="0">
                <a:solidFill>
                  <a:schemeClr val="accent1"/>
                </a:solidFill>
              </a:rPr>
              <a:t>80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9598165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954667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47067729"/>
              </p:ext>
            </p:extLst>
          </p:nvPr>
        </p:nvGraphicFramePr>
        <p:xfrm>
          <a:off x="748378" y="755900"/>
          <a:ext cx="4772346" cy="3938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61029">
                  <a:extLst>
                    <a:ext uri="{9D8B030D-6E8A-4147-A177-3AD203B41FA5}">
                      <a16:colId xmlns:a16="http://schemas.microsoft.com/office/drawing/2014/main" val="2276261595"/>
                    </a:ext>
                  </a:extLst>
                </a:gridCol>
                <a:gridCol w="2711317">
                  <a:extLst>
                    <a:ext uri="{9D8B030D-6E8A-4147-A177-3AD203B41FA5}">
                      <a16:colId xmlns:a16="http://schemas.microsoft.com/office/drawing/2014/main" val="163083165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GB" sz="2800" b="0" dirty="0">
                          <a:solidFill>
                            <a:schemeClr val="tx1"/>
                          </a:solidFill>
                          <a:latin typeface="+mn-lt"/>
                        </a:rPr>
                        <a:t>Day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2800" b="0" dirty="0">
                          <a:solidFill>
                            <a:schemeClr val="tx1"/>
                          </a:solidFill>
                          <a:latin typeface="+mn-lt"/>
                        </a:rPr>
                        <a:t>Dogs seen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550589"/>
                  </a:ext>
                </a:extLst>
              </a:tr>
              <a:tr h="684000">
                <a:tc>
                  <a:txBody>
                    <a:bodyPr/>
                    <a:lstStyle/>
                    <a:p>
                      <a:r>
                        <a:rPr lang="en-GB" sz="2800" b="0" dirty="0">
                          <a:solidFill>
                            <a:schemeClr val="tx1"/>
                          </a:solidFill>
                          <a:latin typeface="+mn-lt"/>
                        </a:rPr>
                        <a:t>Monday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28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14285232"/>
                  </a:ext>
                </a:extLst>
              </a:tr>
              <a:tr h="684000">
                <a:tc>
                  <a:txBody>
                    <a:bodyPr/>
                    <a:lstStyle/>
                    <a:p>
                      <a:r>
                        <a:rPr lang="en-GB" sz="2800" b="0" dirty="0">
                          <a:solidFill>
                            <a:schemeClr val="tx1"/>
                          </a:solidFill>
                          <a:latin typeface="+mn-lt"/>
                        </a:rPr>
                        <a:t>Tuesday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28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02017009"/>
                  </a:ext>
                </a:extLst>
              </a:tr>
              <a:tr h="684000">
                <a:tc>
                  <a:txBody>
                    <a:bodyPr/>
                    <a:lstStyle/>
                    <a:p>
                      <a:r>
                        <a:rPr lang="en-GB" sz="2800" b="0" dirty="0">
                          <a:solidFill>
                            <a:schemeClr val="tx1"/>
                          </a:solidFill>
                          <a:latin typeface="+mn-lt"/>
                        </a:rPr>
                        <a:t>Wednesday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28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73309593"/>
                  </a:ext>
                </a:extLst>
              </a:tr>
              <a:tr h="684000">
                <a:tc>
                  <a:txBody>
                    <a:bodyPr/>
                    <a:lstStyle/>
                    <a:p>
                      <a:r>
                        <a:rPr lang="en-GB" sz="2800" b="0" dirty="0">
                          <a:solidFill>
                            <a:schemeClr val="tx1"/>
                          </a:solidFill>
                          <a:latin typeface="+mn-lt"/>
                        </a:rPr>
                        <a:t>Thursday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28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35035671"/>
                  </a:ext>
                </a:extLst>
              </a:tr>
              <a:tr h="684000">
                <a:tc>
                  <a:txBody>
                    <a:bodyPr/>
                    <a:lstStyle/>
                    <a:p>
                      <a:r>
                        <a:rPr lang="en-GB" sz="2800" b="0" dirty="0">
                          <a:solidFill>
                            <a:schemeClr val="tx1"/>
                          </a:solidFill>
                          <a:latin typeface="+mn-lt"/>
                        </a:rPr>
                        <a:t>Friday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28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93888083"/>
                  </a:ext>
                </a:extLst>
              </a:tr>
            </a:tbl>
          </a:graphicData>
        </a:graphic>
      </p:graphicFrame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70721" y="1247455"/>
            <a:ext cx="690256" cy="729699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345995" y="4953321"/>
            <a:ext cx="265733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/>
              <a:t>Key        </a:t>
            </a:r>
            <a:r>
              <a:rPr lang="en-GB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=</a:t>
            </a:r>
            <a:r>
              <a:rPr lang="en-GB" sz="2800" dirty="0"/>
              <a:t> 4 dogs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27279" y="4837969"/>
            <a:ext cx="690256" cy="72969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18416" y="1247455"/>
            <a:ext cx="690256" cy="72969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77696" y="1933470"/>
            <a:ext cx="690256" cy="729699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3528" y="2601416"/>
            <a:ext cx="690256" cy="729699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1223" y="2602588"/>
            <a:ext cx="690256" cy="729699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2293" y="2621548"/>
            <a:ext cx="690256" cy="729699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77336" y="3960843"/>
            <a:ext cx="690256" cy="729699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87763" y="3962781"/>
            <a:ext cx="690256" cy="729699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98190" y="3941628"/>
            <a:ext cx="690256" cy="729699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91728" y="3948267"/>
            <a:ext cx="690256" cy="729699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40960" y="3276175"/>
            <a:ext cx="690256" cy="729699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4218" y="3279352"/>
            <a:ext cx="690256" cy="729699"/>
          </a:xfrm>
          <a:prstGeom prst="rect">
            <a:avLst/>
          </a:prstGeom>
        </p:spPr>
      </p:pic>
      <p:sp>
        <p:nvSpPr>
          <p:cNvPr id="18" name="Rectangle 17"/>
          <p:cNvSpPr/>
          <p:nvPr/>
        </p:nvSpPr>
        <p:spPr>
          <a:xfrm>
            <a:off x="3833630" y="3378543"/>
            <a:ext cx="538666" cy="57147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TextBox 18"/>
          <p:cNvSpPr txBox="1"/>
          <p:nvPr/>
        </p:nvSpPr>
        <p:spPr>
          <a:xfrm>
            <a:off x="5560308" y="870711"/>
            <a:ext cx="2812046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How many dogs were seen on Wednesday?</a:t>
            </a:r>
          </a:p>
          <a:p>
            <a:r>
              <a:rPr lang="en-GB" sz="3600" dirty="0">
                <a:latin typeface="KG Primary Penmanship" panose="02000506000000020003" pitchFamily="2" charset="0"/>
              </a:rPr>
              <a:t> </a:t>
            </a:r>
          </a:p>
          <a:p>
            <a:r>
              <a:rPr lang="en-GB" sz="2800" dirty="0"/>
              <a:t>___ dogs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5757138" y="2689621"/>
            <a:ext cx="68770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rgbClr val="FF0000"/>
                </a:solidFill>
              </a:rPr>
              <a:t>3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5599983" y="2250442"/>
                <a:ext cx="2157977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800" dirty="0">
                    <a:solidFill>
                      <a:schemeClr val="accent1"/>
                    </a:solidFill>
                  </a:rPr>
                  <a:t>3 </a:t>
                </a:r>
                <a14:m>
                  <m:oMath xmlns:m="http://schemas.openxmlformats.org/officeDocument/2006/math">
                    <m:r>
                      <a:rPr lang="en-GB" sz="2800" i="1" dirty="0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GB" sz="2800" dirty="0">
                    <a:solidFill>
                      <a:schemeClr val="accent1"/>
                    </a:solidFill>
                  </a:rPr>
                  <a:t> 4 </a:t>
                </a:r>
                <a14:m>
                  <m:oMath xmlns:m="http://schemas.openxmlformats.org/officeDocument/2006/math">
                    <m:r>
                      <a:rPr lang="en-GB" sz="2800" b="0" i="1" dirty="0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2800" dirty="0">
                    <a:solidFill>
                      <a:schemeClr val="accent1"/>
                    </a:solidFill>
                  </a:rPr>
                  <a:t> 12</a:t>
                </a:r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99983" y="2250442"/>
                <a:ext cx="2157977" cy="523220"/>
              </a:xfrm>
              <a:prstGeom prst="rect">
                <a:avLst/>
              </a:prstGeom>
              <a:blipFill>
                <a:blip r:embed="rId6"/>
                <a:stretch>
                  <a:fillRect l="-5932" t="-10465" b="-3255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TextBox 21"/>
          <p:cNvSpPr txBox="1"/>
          <p:nvPr/>
        </p:nvSpPr>
        <p:spPr>
          <a:xfrm>
            <a:off x="5658723" y="2681402"/>
            <a:ext cx="68770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chemeClr val="accent1"/>
                </a:solidFill>
              </a:rPr>
              <a:t>12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5560308" y="3343494"/>
            <a:ext cx="2812046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How many dogs were seen on Thursday? </a:t>
            </a:r>
          </a:p>
          <a:p>
            <a:endParaRPr lang="en-GB" sz="2800" dirty="0"/>
          </a:p>
          <a:p>
            <a:endParaRPr lang="en-GB" sz="2800" dirty="0"/>
          </a:p>
          <a:p>
            <a:r>
              <a:rPr lang="en-GB" sz="2800" dirty="0"/>
              <a:t>_____ dogs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5787625" y="5094385"/>
                <a:ext cx="687707" cy="76431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800" dirty="0">
                    <a:solidFill>
                      <a:srgbClr val="FF0000"/>
                    </a:solidFill>
                  </a:rPr>
                  <a:t>4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800" b="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800" b="0" i="0" dirty="0" smtClean="0">
                            <a:solidFill>
                              <a:srgbClr val="FF0000"/>
                            </a:solidFill>
                          </a:rPr>
                          <m:t>1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800" b="0" i="0" dirty="0" smtClean="0">
                            <a:solidFill>
                              <a:srgbClr val="FF0000"/>
                            </a:solidFill>
                          </a:rPr>
                          <m:t>2</m:t>
                        </m:r>
                      </m:den>
                    </m:f>
                  </m:oMath>
                </a14:m>
                <a:endParaRPr lang="en-GB" sz="2800" dirty="0">
                  <a:solidFill>
                    <a:schemeClr val="accent1"/>
                  </a:solidFill>
                </a:endParaRPr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87625" y="5094385"/>
                <a:ext cx="687707" cy="764312"/>
              </a:xfrm>
              <a:prstGeom prst="rect">
                <a:avLst/>
              </a:prstGeom>
              <a:blipFill>
                <a:blip r:embed="rId7"/>
                <a:stretch>
                  <a:fillRect l="-17699" b="-112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" name="TextBox 24"/>
          <p:cNvSpPr txBox="1"/>
          <p:nvPr/>
        </p:nvSpPr>
        <p:spPr>
          <a:xfrm>
            <a:off x="5877290" y="5421250"/>
            <a:ext cx="68770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chemeClr val="accent1"/>
                </a:solidFill>
              </a:rPr>
              <a:t>6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5587500" y="4722754"/>
                <a:ext cx="2157977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800" dirty="0">
                    <a:solidFill>
                      <a:schemeClr val="accent1"/>
                    </a:solidFill>
                  </a:rPr>
                  <a:t>4 </a:t>
                </a:r>
                <a14:m>
                  <m:oMath xmlns:m="http://schemas.openxmlformats.org/officeDocument/2006/math">
                    <m:r>
                      <a:rPr lang="en-GB" sz="2800" b="0" i="1" dirty="0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</m:oMath>
                </a14:m>
                <a:r>
                  <a:rPr lang="en-GB" sz="2800" dirty="0">
                    <a:solidFill>
                      <a:schemeClr val="accent1"/>
                    </a:solidFill>
                    <a:ea typeface="Cambria Math" panose="02040503050406030204" pitchFamily="18" charset="0"/>
                  </a:rPr>
                  <a:t> </a:t>
                </a:r>
                <a:r>
                  <a:rPr lang="en-GB" sz="2800" dirty="0">
                    <a:solidFill>
                      <a:schemeClr val="accent1"/>
                    </a:solidFill>
                  </a:rPr>
                  <a:t>2 </a:t>
                </a:r>
                <a14:m>
                  <m:oMath xmlns:m="http://schemas.openxmlformats.org/officeDocument/2006/math">
                    <m:r>
                      <a:rPr lang="en-GB" sz="2800" b="0" i="1" dirty="0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2800" dirty="0">
                    <a:solidFill>
                      <a:schemeClr val="accent1"/>
                    </a:solidFill>
                  </a:rPr>
                  <a:t> 6</a:t>
                </a:r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87500" y="4722754"/>
                <a:ext cx="2157977" cy="523220"/>
              </a:xfrm>
              <a:prstGeom prst="rect">
                <a:avLst/>
              </a:prstGeom>
              <a:blipFill>
                <a:blip r:embed="rId8"/>
                <a:stretch>
                  <a:fillRect l="-5932" t="-11628" b="-3255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custDataLst>
      <p:tags r:id="rId1"/>
    </p:custDataLst>
    <p:extLst>
      <p:ext uri="{BB962C8B-B14F-4D97-AF65-F5344CB8AC3E}">
        <p14:creationId xmlns:p14="http://schemas.microsoft.com/office/powerpoint/2010/main" val="39396279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 tmFilter="0, 0; .2, .5; .8, .5; 1, 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2" dur="250" autoRev="1" fill="hold"/>
                                        <p:tgtEl>
                                          <p:spTgt spid="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3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500" tmFilter="0, 0; .2, .5; .8, .5; 1, 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" dur="250" autoRev="1" fill="hold"/>
                                        <p:tgtEl>
                                          <p:spTgt spid="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20" grpId="0"/>
      <p:bldP spid="20" grpId="1"/>
      <p:bldP spid="21" grpId="0"/>
      <p:bldP spid="22" grpId="0"/>
      <p:bldP spid="23" grpId="0"/>
      <p:bldP spid="24" grpId="0"/>
      <p:bldP spid="24" grpId="1"/>
      <p:bldP spid="25" grpId="0"/>
      <p:bldP spid="2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extBox 28"/>
          <p:cNvSpPr txBox="1"/>
          <p:nvPr/>
        </p:nvSpPr>
        <p:spPr>
          <a:xfrm>
            <a:off x="5460065" y="1530877"/>
            <a:ext cx="271901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/>
              <a:t>Key        </a:t>
            </a:r>
            <a:r>
              <a:rPr lang="en-GB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=</a:t>
            </a:r>
            <a:r>
              <a:rPr lang="en-GB" sz="2800" dirty="0"/>
              <a:t> 4 goals</a:t>
            </a:r>
          </a:p>
        </p:txBody>
      </p:sp>
      <p:graphicFrame>
        <p:nvGraphicFramePr>
          <p:cNvPr id="30" name="Table 2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0923654"/>
              </p:ext>
            </p:extLst>
          </p:nvPr>
        </p:nvGraphicFramePr>
        <p:xfrm>
          <a:off x="667512" y="951289"/>
          <a:ext cx="4750649" cy="37919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25312">
                  <a:extLst>
                    <a:ext uri="{9D8B030D-6E8A-4147-A177-3AD203B41FA5}">
                      <a16:colId xmlns:a16="http://schemas.microsoft.com/office/drawing/2014/main" val="2276261595"/>
                    </a:ext>
                  </a:extLst>
                </a:gridCol>
                <a:gridCol w="3125337">
                  <a:extLst>
                    <a:ext uri="{9D8B030D-6E8A-4147-A177-3AD203B41FA5}">
                      <a16:colId xmlns:a16="http://schemas.microsoft.com/office/drawing/2014/main" val="1630831657"/>
                    </a:ext>
                  </a:extLst>
                </a:gridCol>
              </a:tblGrid>
              <a:tr h="631998">
                <a:tc>
                  <a:txBody>
                    <a:bodyPr/>
                    <a:lstStyle/>
                    <a:p>
                      <a:r>
                        <a:rPr lang="en-GB" sz="2800" b="0" dirty="0">
                          <a:solidFill>
                            <a:schemeClr val="tx1"/>
                          </a:solidFill>
                          <a:latin typeface="+mn-lt"/>
                        </a:rPr>
                        <a:t>Player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2800" b="0" dirty="0">
                          <a:solidFill>
                            <a:schemeClr val="tx1"/>
                          </a:solidFill>
                          <a:latin typeface="+mn-lt"/>
                        </a:rPr>
                        <a:t>Goals scored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550589"/>
                  </a:ext>
                </a:extLst>
              </a:tr>
              <a:tr h="631998">
                <a:tc>
                  <a:txBody>
                    <a:bodyPr/>
                    <a:lstStyle/>
                    <a:p>
                      <a:r>
                        <a:rPr lang="en-GB" sz="2800" b="0" dirty="0">
                          <a:solidFill>
                            <a:schemeClr val="tx1"/>
                          </a:solidFill>
                          <a:latin typeface="+mn-lt"/>
                        </a:rPr>
                        <a:t>Alex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28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14285232"/>
                  </a:ext>
                </a:extLst>
              </a:tr>
              <a:tr h="631998">
                <a:tc>
                  <a:txBody>
                    <a:bodyPr/>
                    <a:lstStyle/>
                    <a:p>
                      <a:r>
                        <a:rPr lang="en-GB" sz="2800" b="0" dirty="0">
                          <a:solidFill>
                            <a:schemeClr val="tx1"/>
                          </a:solidFill>
                          <a:latin typeface="+mn-lt"/>
                        </a:rPr>
                        <a:t>Jack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28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02017009"/>
                  </a:ext>
                </a:extLst>
              </a:tr>
              <a:tr h="631998">
                <a:tc>
                  <a:txBody>
                    <a:bodyPr/>
                    <a:lstStyle/>
                    <a:p>
                      <a:r>
                        <a:rPr lang="en-GB" sz="2800" b="0" dirty="0">
                          <a:solidFill>
                            <a:schemeClr val="tx1"/>
                          </a:solidFill>
                          <a:latin typeface="+mn-lt"/>
                        </a:rPr>
                        <a:t>Mo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28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73309593"/>
                  </a:ext>
                </a:extLst>
              </a:tr>
              <a:tr h="631998">
                <a:tc>
                  <a:txBody>
                    <a:bodyPr/>
                    <a:lstStyle/>
                    <a:p>
                      <a:r>
                        <a:rPr lang="en-GB" sz="2800" b="0" dirty="0">
                          <a:solidFill>
                            <a:schemeClr val="tx1"/>
                          </a:solidFill>
                          <a:latin typeface="+mn-lt"/>
                        </a:rPr>
                        <a:t>Rosie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28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35035671"/>
                  </a:ext>
                </a:extLst>
              </a:tr>
              <a:tr h="631998">
                <a:tc>
                  <a:txBody>
                    <a:bodyPr/>
                    <a:lstStyle/>
                    <a:p>
                      <a:r>
                        <a:rPr lang="en-GB" sz="2800" b="0" dirty="0">
                          <a:solidFill>
                            <a:schemeClr val="tx1"/>
                          </a:solidFill>
                          <a:latin typeface="+mn-lt"/>
                        </a:rPr>
                        <a:t>Whitney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28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93888083"/>
                  </a:ext>
                </a:extLst>
              </a:tr>
            </a:tbl>
          </a:graphicData>
        </a:graphic>
      </p:graphicFrame>
      <p:pic>
        <p:nvPicPr>
          <p:cNvPr id="31" name="Picture 2" descr="Datei:Soccer ball animated.svg – Wikipedi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61600" y="1557291"/>
            <a:ext cx="555625" cy="555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4" name="Picture 2" descr="Datei:Soccer ball animated.svg – Wikipedi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0547" y="1617363"/>
            <a:ext cx="555625" cy="555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5" name="Picture 2" descr="Datei:Soccer ball animated.svg – Wikipedi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11562" y="1617362"/>
            <a:ext cx="555625" cy="555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6" name="Picture 2" descr="Datei:Soccer ball animated.svg – Wikipedi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0547" y="3528844"/>
            <a:ext cx="555625" cy="555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7" name="Picture 2" descr="Datei:Soccer ball animated.svg – Wikipedi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11562" y="3528843"/>
            <a:ext cx="555625" cy="555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8" name="Picture 2" descr="Datei:Soccer ball animated.svg – Wikipedi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45849" y="3528842"/>
            <a:ext cx="555625" cy="555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9" name="Picture 2" descr="Datei:Soccer ball animated.svg – Wikipedi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0547" y="2890717"/>
            <a:ext cx="555625" cy="555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" name="Picture 2" descr="Datei:Soccer ball animated.svg – Wikipedi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11562" y="2906536"/>
            <a:ext cx="555625" cy="555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" name="Picture 2" descr="Datei:Soccer ball animated.svg – Wikipedi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45849" y="2906536"/>
            <a:ext cx="555625" cy="555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2" name="Rectangle 41"/>
          <p:cNvSpPr/>
          <p:nvPr/>
        </p:nvSpPr>
        <p:spPr>
          <a:xfrm>
            <a:off x="3935711" y="2862142"/>
            <a:ext cx="314432" cy="5842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43" name="Picture 2" descr="Datei:Soccer ball animated.svg – Wikipedi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0547" y="2277110"/>
            <a:ext cx="555625" cy="555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4" name="Rectangle 43"/>
          <p:cNvSpPr/>
          <p:nvPr/>
        </p:nvSpPr>
        <p:spPr>
          <a:xfrm rot="5400000">
            <a:off x="2713698" y="2141440"/>
            <a:ext cx="344944" cy="5842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45" name="Picture 2" descr="Datei:Soccer ball animated.svg – Wikipedi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0547" y="4173102"/>
            <a:ext cx="555625" cy="555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6" name="Picture 2" descr="Datei:Soccer ball animated.svg – Wikipedi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95200" y="4160380"/>
            <a:ext cx="555625" cy="555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7" name="Rectangle 46"/>
          <p:cNvSpPr/>
          <p:nvPr/>
        </p:nvSpPr>
        <p:spPr>
          <a:xfrm rot="5400000">
            <a:off x="3153347" y="4287625"/>
            <a:ext cx="272560" cy="5842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8" name="Rectangle 47"/>
          <p:cNvSpPr/>
          <p:nvPr/>
        </p:nvSpPr>
        <p:spPr>
          <a:xfrm>
            <a:off x="3279942" y="4151345"/>
            <a:ext cx="286334" cy="49124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1" name="TextBox 50"/>
          <p:cNvSpPr txBox="1"/>
          <p:nvPr/>
        </p:nvSpPr>
        <p:spPr>
          <a:xfrm>
            <a:off x="629584" y="4800930"/>
            <a:ext cx="790869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How many more goals did Alex score than Whitney? 												______ goals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1560727" y="5352845"/>
            <a:ext cx="189721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chemeClr val="accent1"/>
                </a:solidFill>
              </a:rPr>
              <a:t>Alex </a:t>
            </a:r>
            <a:r>
              <a:rPr lang="en-GB" sz="2800" dirty="0">
                <a:solidFill>
                  <a:schemeClr val="accent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=</a:t>
            </a:r>
            <a:r>
              <a:rPr lang="en-GB" sz="2800" dirty="0">
                <a:solidFill>
                  <a:schemeClr val="accent1"/>
                </a:solidFill>
              </a:rPr>
              <a:t> 8 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3178270" y="5352845"/>
            <a:ext cx="238745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chemeClr val="accent1"/>
                </a:solidFill>
              </a:rPr>
              <a:t>Whitney </a:t>
            </a:r>
            <a:r>
              <a:rPr lang="en-GB" sz="2800" dirty="0">
                <a:solidFill>
                  <a:schemeClr val="accent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=</a:t>
            </a:r>
            <a:r>
              <a:rPr lang="en-GB" sz="2800" dirty="0">
                <a:solidFill>
                  <a:schemeClr val="accent1"/>
                </a:solidFill>
              </a:rPr>
              <a:t> 5 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6608041" y="5223714"/>
            <a:ext cx="68770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chemeClr val="accent1"/>
                </a:solidFill>
              </a:rPr>
              <a:t>3</a:t>
            </a:r>
          </a:p>
        </p:txBody>
      </p:sp>
      <p:pic>
        <p:nvPicPr>
          <p:cNvPr id="57" name="Picture 5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432034" y="569225"/>
            <a:ext cx="747045" cy="747045"/>
          </a:xfrm>
          <a:prstGeom prst="rect">
            <a:avLst/>
          </a:prstGeom>
        </p:spPr>
      </p:pic>
      <p:sp>
        <p:nvSpPr>
          <p:cNvPr id="58" name="TextBox 57"/>
          <p:cNvSpPr txBox="1"/>
          <p:nvPr/>
        </p:nvSpPr>
        <p:spPr>
          <a:xfrm>
            <a:off x="5734878" y="711914"/>
            <a:ext cx="20951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Have a think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1955274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" grpId="0"/>
      <p:bldP spid="55" grpId="0"/>
      <p:bldP spid="5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/>
          <p:nvPr/>
        </p:nvCxnSpPr>
        <p:spPr>
          <a:xfrm>
            <a:off x="2216882" y="3047669"/>
            <a:ext cx="5627077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Straight Connector 3"/>
          <p:cNvCxnSpPr/>
          <p:nvPr/>
        </p:nvCxnSpPr>
        <p:spPr>
          <a:xfrm flipH="1" flipV="1">
            <a:off x="2201740" y="507671"/>
            <a:ext cx="15142" cy="25400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4228884" y="3426322"/>
            <a:ext cx="103265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/>
              <a:t>Lesson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326167" y="3018728"/>
            <a:ext cx="10647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/>
              <a:t>English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1942366" y="2637331"/>
            <a:ext cx="274516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 rot="16200000">
            <a:off x="-63978" y="1519065"/>
            <a:ext cx="235513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/>
              <a:t>Number of pupils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615299" y="2787896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/>
              <a:t>0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615299" y="2331235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/>
              <a:t>2</a:t>
            </a:r>
          </a:p>
        </p:txBody>
      </p:sp>
      <p:cxnSp>
        <p:nvCxnSpPr>
          <p:cNvPr id="11" name="Straight Connector 10"/>
          <p:cNvCxnSpPr/>
          <p:nvPr/>
        </p:nvCxnSpPr>
        <p:spPr>
          <a:xfrm>
            <a:off x="1942366" y="2226994"/>
            <a:ext cx="274516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1942366" y="1816657"/>
            <a:ext cx="274516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1927224" y="1406320"/>
            <a:ext cx="274516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1927224" y="995983"/>
            <a:ext cx="274516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1942366" y="3047669"/>
            <a:ext cx="274516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1621014" y="1920897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/>
              <a:t>4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1605139" y="1516496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/>
              <a:t>6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605139" y="1129321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/>
              <a:t>8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1435360" y="707562"/>
            <a:ext cx="4956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/>
              <a:t>10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1434445" y="314582"/>
            <a:ext cx="4956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/>
              <a:t>12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3627809" y="3033429"/>
            <a:ext cx="9768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/>
              <a:t>Maths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4920193" y="3033429"/>
            <a:ext cx="93006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/>
              <a:t>Music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6313293" y="3033429"/>
            <a:ext cx="49404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/>
              <a:t>PE</a:t>
            </a:r>
          </a:p>
        </p:txBody>
      </p:sp>
      <p:cxnSp>
        <p:nvCxnSpPr>
          <p:cNvPr id="24" name="Straight Connector 23"/>
          <p:cNvCxnSpPr/>
          <p:nvPr/>
        </p:nvCxnSpPr>
        <p:spPr>
          <a:xfrm>
            <a:off x="2216881" y="2640535"/>
            <a:ext cx="5627077" cy="0"/>
          </a:xfrm>
          <a:prstGeom prst="line">
            <a:avLst/>
          </a:prstGeom>
          <a:ln w="285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2216881" y="2226994"/>
            <a:ext cx="5627077" cy="0"/>
          </a:xfrm>
          <a:prstGeom prst="line">
            <a:avLst/>
          </a:prstGeom>
          <a:ln w="285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2216881" y="1816657"/>
            <a:ext cx="5627077" cy="0"/>
          </a:xfrm>
          <a:prstGeom prst="line">
            <a:avLst/>
          </a:prstGeom>
          <a:ln w="285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2216881" y="1406320"/>
            <a:ext cx="5627077" cy="0"/>
          </a:xfrm>
          <a:prstGeom prst="line">
            <a:avLst/>
          </a:prstGeom>
          <a:ln w="285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2216881" y="994280"/>
            <a:ext cx="5627077" cy="0"/>
          </a:xfrm>
          <a:prstGeom prst="line">
            <a:avLst/>
          </a:prstGeom>
          <a:ln w="285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Rectangle 28"/>
          <p:cNvSpPr/>
          <p:nvPr/>
        </p:nvSpPr>
        <p:spPr>
          <a:xfrm>
            <a:off x="2445332" y="1612571"/>
            <a:ext cx="885371" cy="1435099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Rectangle 29"/>
          <p:cNvSpPr/>
          <p:nvPr/>
        </p:nvSpPr>
        <p:spPr>
          <a:xfrm>
            <a:off x="3692664" y="1406320"/>
            <a:ext cx="885371" cy="164135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Rectangle 30"/>
          <p:cNvSpPr/>
          <p:nvPr/>
        </p:nvSpPr>
        <p:spPr>
          <a:xfrm>
            <a:off x="4961604" y="2434696"/>
            <a:ext cx="885371" cy="61297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Rectangle 31"/>
          <p:cNvSpPr/>
          <p:nvPr/>
        </p:nvSpPr>
        <p:spPr>
          <a:xfrm>
            <a:off x="6139737" y="992905"/>
            <a:ext cx="885371" cy="2054765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33" name="Straight Connector 32"/>
          <p:cNvCxnSpPr/>
          <p:nvPr/>
        </p:nvCxnSpPr>
        <p:spPr>
          <a:xfrm>
            <a:off x="1927224" y="595933"/>
            <a:ext cx="274516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>
            <a:off x="2216881" y="595933"/>
            <a:ext cx="5627077" cy="0"/>
          </a:xfrm>
          <a:prstGeom prst="line">
            <a:avLst/>
          </a:prstGeom>
          <a:ln w="285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773460" y="3981367"/>
            <a:ext cx="71975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How many pupils prefer Music? 	___ pupils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5991473" y="3982790"/>
            <a:ext cx="68770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chemeClr val="accent1"/>
                </a:solidFill>
              </a:rPr>
              <a:t>3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5845995" y="3644803"/>
                <a:ext cx="687707" cy="76431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800" dirty="0">
                    <a:solidFill>
                      <a:srgbClr val="FF0000"/>
                    </a:solidFill>
                  </a:rPr>
                  <a:t>2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800" b="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800" b="0" i="0" dirty="0" smtClean="0">
                            <a:solidFill>
                              <a:srgbClr val="FF0000"/>
                            </a:solidFill>
                          </a:rPr>
                          <m:t>1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800" b="0" i="0" dirty="0" smtClean="0">
                            <a:solidFill>
                              <a:srgbClr val="FF0000"/>
                            </a:solidFill>
                          </a:rPr>
                          <m:t>2</m:t>
                        </m:r>
                      </m:den>
                    </m:f>
                  </m:oMath>
                </a14:m>
                <a:endParaRPr lang="en-GB" sz="2800" dirty="0">
                  <a:solidFill>
                    <a:schemeClr val="accent1"/>
                  </a:solidFill>
                </a:endParaRPr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45995" y="3644803"/>
                <a:ext cx="687707" cy="764312"/>
              </a:xfrm>
              <a:prstGeom prst="rect">
                <a:avLst/>
              </a:prstGeom>
              <a:blipFill>
                <a:blip r:embed="rId5"/>
                <a:stretch>
                  <a:fillRect l="-18584" b="-112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0" name="TextBox 39"/>
          <p:cNvSpPr txBox="1"/>
          <p:nvPr/>
        </p:nvSpPr>
        <p:spPr>
          <a:xfrm>
            <a:off x="767701" y="5215170"/>
            <a:ext cx="880004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How many fewer pupils prefer Music to Maths? </a:t>
            </a:r>
          </a:p>
          <a:p>
            <a:r>
              <a:rPr lang="en-GB" sz="2800" dirty="0"/>
              <a:t>												___ pupils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6452537" y="5649083"/>
            <a:ext cx="68770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chemeClr val="accent1"/>
                </a:solidFill>
              </a:rPr>
              <a:t>5</a:t>
            </a:r>
          </a:p>
        </p:txBody>
      </p:sp>
      <p:cxnSp>
        <p:nvCxnSpPr>
          <p:cNvPr id="43" name="Straight Connector 42"/>
          <p:cNvCxnSpPr/>
          <p:nvPr/>
        </p:nvCxnSpPr>
        <p:spPr>
          <a:xfrm flipH="1">
            <a:off x="1942091" y="2434696"/>
            <a:ext cx="3904885" cy="0"/>
          </a:xfrm>
          <a:prstGeom prst="line">
            <a:avLst/>
          </a:prstGeom>
          <a:ln w="38100">
            <a:solidFill>
              <a:schemeClr val="accent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 flipH="1">
            <a:off x="1930402" y="1405361"/>
            <a:ext cx="2647633" cy="0"/>
          </a:xfrm>
          <a:prstGeom prst="line">
            <a:avLst/>
          </a:prstGeom>
          <a:ln w="38100">
            <a:solidFill>
              <a:schemeClr val="accent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/>
          <p:nvPr/>
        </p:nvCxnSpPr>
        <p:spPr>
          <a:xfrm>
            <a:off x="1946138" y="1402822"/>
            <a:ext cx="10160" cy="1026281"/>
          </a:xfrm>
          <a:prstGeom prst="straightConnector1">
            <a:avLst/>
          </a:prstGeom>
          <a:ln w="38100">
            <a:solidFill>
              <a:schemeClr val="accent1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9" name="Picture 4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445979" y="4440535"/>
            <a:ext cx="747045" cy="747045"/>
          </a:xfrm>
          <a:prstGeom prst="rect">
            <a:avLst/>
          </a:prstGeom>
        </p:spPr>
      </p:pic>
      <p:sp>
        <p:nvSpPr>
          <p:cNvPr id="50" name="TextBox 49"/>
          <p:cNvSpPr txBox="1"/>
          <p:nvPr/>
        </p:nvSpPr>
        <p:spPr>
          <a:xfrm>
            <a:off x="5748823" y="4555928"/>
            <a:ext cx="20951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Have a think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6540354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0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3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6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48" dur="75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/>
      <p:bldP spid="37" grpId="0"/>
      <p:bldP spid="37" grpId="1"/>
      <p:bldP spid="40" grpId="0"/>
      <p:bldP spid="42" grpId="0"/>
      <p:bldP spid="5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5" name="Table 3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283461"/>
              </p:ext>
            </p:extLst>
          </p:nvPr>
        </p:nvGraphicFramePr>
        <p:xfrm>
          <a:off x="737586" y="3496985"/>
          <a:ext cx="4310743" cy="2664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07886">
                  <a:extLst>
                    <a:ext uri="{9D8B030D-6E8A-4147-A177-3AD203B41FA5}">
                      <a16:colId xmlns:a16="http://schemas.microsoft.com/office/drawing/2014/main" val="2276261595"/>
                    </a:ext>
                  </a:extLst>
                </a:gridCol>
                <a:gridCol w="2902857">
                  <a:extLst>
                    <a:ext uri="{9D8B030D-6E8A-4147-A177-3AD203B41FA5}">
                      <a16:colId xmlns:a16="http://schemas.microsoft.com/office/drawing/2014/main" val="1630831657"/>
                    </a:ext>
                  </a:extLst>
                </a:gridCol>
              </a:tblGrid>
              <a:tr h="504000">
                <a:tc>
                  <a:txBody>
                    <a:bodyPr/>
                    <a:lstStyle/>
                    <a:p>
                      <a:pPr algn="ctr"/>
                      <a:r>
                        <a:rPr lang="en-GB" sz="2400" b="0" dirty="0">
                          <a:solidFill>
                            <a:schemeClr val="tx1"/>
                          </a:solidFill>
                          <a:latin typeface="+mn-lt"/>
                        </a:rPr>
                        <a:t>Lesson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0" dirty="0">
                          <a:solidFill>
                            <a:schemeClr val="tx1"/>
                          </a:solidFill>
                          <a:latin typeface="+mn-lt"/>
                        </a:rPr>
                        <a:t>Number</a:t>
                      </a:r>
                      <a:r>
                        <a:rPr lang="en-GB" sz="2400" b="0" baseline="0" dirty="0">
                          <a:solidFill>
                            <a:schemeClr val="tx1"/>
                          </a:solidFill>
                          <a:latin typeface="+mn-lt"/>
                        </a:rPr>
                        <a:t> of pupils</a:t>
                      </a:r>
                      <a:endParaRPr lang="en-GB" sz="24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550589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r>
                        <a:rPr lang="en-GB" sz="2400" b="0" dirty="0">
                          <a:solidFill>
                            <a:schemeClr val="tx1"/>
                          </a:solidFill>
                          <a:latin typeface="+mn-lt"/>
                        </a:rPr>
                        <a:t>English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24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14285232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r>
                        <a:rPr lang="en-GB" sz="2400" b="0" dirty="0">
                          <a:solidFill>
                            <a:schemeClr val="tx1"/>
                          </a:solidFill>
                          <a:latin typeface="+mn-lt"/>
                        </a:rPr>
                        <a:t>Maths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24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02017009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r>
                        <a:rPr lang="en-GB" sz="2400" b="0" dirty="0">
                          <a:solidFill>
                            <a:schemeClr val="tx1"/>
                          </a:solidFill>
                          <a:latin typeface="+mn-lt"/>
                        </a:rPr>
                        <a:t>Music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24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73309593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r>
                        <a:rPr lang="en-GB" sz="2400" b="0" dirty="0">
                          <a:solidFill>
                            <a:schemeClr val="tx1"/>
                          </a:solidFill>
                          <a:latin typeface="+mn-lt"/>
                        </a:rPr>
                        <a:t>PE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24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35035671"/>
                  </a:ext>
                </a:extLst>
              </a:tr>
            </a:tbl>
          </a:graphicData>
        </a:graphic>
      </p:graphicFrame>
      <p:sp>
        <p:nvSpPr>
          <p:cNvPr id="38" name="TextBox 37"/>
          <p:cNvSpPr txBox="1"/>
          <p:nvPr/>
        </p:nvSpPr>
        <p:spPr>
          <a:xfrm>
            <a:off x="5418524" y="4741163"/>
            <a:ext cx="295465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/>
              <a:t>Key       </a:t>
            </a:r>
            <a:r>
              <a:rPr lang="en-GB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=</a:t>
            </a:r>
            <a:r>
              <a:rPr lang="en-GB" sz="2800" dirty="0"/>
              <a:t> 3 pupils	</a:t>
            </a:r>
          </a:p>
        </p:txBody>
      </p:sp>
      <p:sp>
        <p:nvSpPr>
          <p:cNvPr id="39" name="Rectangle 38"/>
          <p:cNvSpPr/>
          <p:nvPr/>
        </p:nvSpPr>
        <p:spPr>
          <a:xfrm>
            <a:off x="6106706" y="4798041"/>
            <a:ext cx="418944" cy="432775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" name="Rectangle 39"/>
          <p:cNvSpPr/>
          <p:nvPr/>
        </p:nvSpPr>
        <p:spPr>
          <a:xfrm>
            <a:off x="2278725" y="4073283"/>
            <a:ext cx="388925" cy="401765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Rectangle 40"/>
          <p:cNvSpPr/>
          <p:nvPr/>
        </p:nvSpPr>
        <p:spPr>
          <a:xfrm>
            <a:off x="2792280" y="4073283"/>
            <a:ext cx="388925" cy="401765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2" name="Rectangle 41"/>
          <p:cNvSpPr/>
          <p:nvPr/>
        </p:nvSpPr>
        <p:spPr>
          <a:xfrm>
            <a:off x="3319664" y="4073283"/>
            <a:ext cx="388925" cy="401765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" name="Rectangle 42"/>
          <p:cNvSpPr/>
          <p:nvPr/>
        </p:nvSpPr>
        <p:spPr>
          <a:xfrm>
            <a:off x="3443581" y="4045055"/>
            <a:ext cx="359470" cy="46294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4" name="Rectangle 43"/>
          <p:cNvSpPr/>
          <p:nvPr/>
        </p:nvSpPr>
        <p:spPr>
          <a:xfrm>
            <a:off x="2278725" y="4610775"/>
            <a:ext cx="388925" cy="401765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5" name="Rectangle 44"/>
          <p:cNvSpPr/>
          <p:nvPr/>
        </p:nvSpPr>
        <p:spPr>
          <a:xfrm>
            <a:off x="2792280" y="4610775"/>
            <a:ext cx="388925" cy="401765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6" name="Rectangle 45"/>
          <p:cNvSpPr/>
          <p:nvPr/>
        </p:nvSpPr>
        <p:spPr>
          <a:xfrm>
            <a:off x="3319664" y="4610775"/>
            <a:ext cx="388925" cy="401765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7" name="Rectangle 46"/>
          <p:cNvSpPr/>
          <p:nvPr/>
        </p:nvSpPr>
        <p:spPr>
          <a:xfrm>
            <a:off x="3637189" y="4583896"/>
            <a:ext cx="359470" cy="46294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8" name="Rectangle 47"/>
          <p:cNvSpPr/>
          <p:nvPr/>
        </p:nvSpPr>
        <p:spPr>
          <a:xfrm>
            <a:off x="2278725" y="5152174"/>
            <a:ext cx="388925" cy="401765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9" name="Rectangle 48"/>
          <p:cNvSpPr/>
          <p:nvPr/>
        </p:nvSpPr>
        <p:spPr>
          <a:xfrm>
            <a:off x="2278725" y="5693576"/>
            <a:ext cx="388925" cy="401765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0" name="Rectangle 49"/>
          <p:cNvSpPr/>
          <p:nvPr/>
        </p:nvSpPr>
        <p:spPr>
          <a:xfrm>
            <a:off x="2792280" y="5693576"/>
            <a:ext cx="388925" cy="401765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1" name="Rectangle 50"/>
          <p:cNvSpPr/>
          <p:nvPr/>
        </p:nvSpPr>
        <p:spPr>
          <a:xfrm>
            <a:off x="3319664" y="5693575"/>
            <a:ext cx="388925" cy="401765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2" name="Rectangle 51"/>
          <p:cNvSpPr/>
          <p:nvPr/>
        </p:nvSpPr>
        <p:spPr>
          <a:xfrm>
            <a:off x="3848965" y="5700896"/>
            <a:ext cx="388925" cy="401765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3" name="Rectangle 52"/>
          <p:cNvSpPr/>
          <p:nvPr/>
        </p:nvSpPr>
        <p:spPr>
          <a:xfrm>
            <a:off x="3972882" y="5672668"/>
            <a:ext cx="359470" cy="46294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54" name="Picture 5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60768" y="3557250"/>
            <a:ext cx="747045" cy="747045"/>
          </a:xfrm>
          <a:prstGeom prst="rect">
            <a:avLst/>
          </a:prstGeom>
        </p:spPr>
      </p:pic>
      <p:sp>
        <p:nvSpPr>
          <p:cNvPr id="55" name="TextBox 54"/>
          <p:cNvSpPr txBox="1"/>
          <p:nvPr/>
        </p:nvSpPr>
        <p:spPr>
          <a:xfrm>
            <a:off x="5363612" y="3699939"/>
            <a:ext cx="20951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Have a think</a:t>
            </a:r>
          </a:p>
        </p:txBody>
      </p:sp>
      <p:cxnSp>
        <p:nvCxnSpPr>
          <p:cNvPr id="57" name="Straight Connector 56"/>
          <p:cNvCxnSpPr/>
          <p:nvPr/>
        </p:nvCxnSpPr>
        <p:spPr>
          <a:xfrm>
            <a:off x="2216882" y="2856597"/>
            <a:ext cx="5627077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/>
          <p:nvPr/>
        </p:nvCxnSpPr>
        <p:spPr>
          <a:xfrm flipH="1" flipV="1">
            <a:off x="2201740" y="316599"/>
            <a:ext cx="15142" cy="25400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TextBox 59"/>
          <p:cNvSpPr txBox="1"/>
          <p:nvPr/>
        </p:nvSpPr>
        <p:spPr>
          <a:xfrm>
            <a:off x="2326167" y="2827656"/>
            <a:ext cx="10647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/>
              <a:t>English</a:t>
            </a:r>
          </a:p>
        </p:txBody>
      </p:sp>
      <p:cxnSp>
        <p:nvCxnSpPr>
          <p:cNvPr id="61" name="Straight Connector 60"/>
          <p:cNvCxnSpPr/>
          <p:nvPr/>
        </p:nvCxnSpPr>
        <p:spPr>
          <a:xfrm>
            <a:off x="1942366" y="2446259"/>
            <a:ext cx="274516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TextBox 61"/>
          <p:cNvSpPr txBox="1"/>
          <p:nvPr/>
        </p:nvSpPr>
        <p:spPr>
          <a:xfrm rot="16200000">
            <a:off x="-63978" y="1327993"/>
            <a:ext cx="235513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/>
              <a:t>Number of pupils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1615299" y="2596824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/>
              <a:t>0</a:t>
            </a:r>
          </a:p>
        </p:txBody>
      </p:sp>
      <p:sp>
        <p:nvSpPr>
          <p:cNvPr id="64" name="TextBox 63"/>
          <p:cNvSpPr txBox="1"/>
          <p:nvPr/>
        </p:nvSpPr>
        <p:spPr>
          <a:xfrm>
            <a:off x="1615299" y="2140163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/>
              <a:t>2</a:t>
            </a:r>
          </a:p>
        </p:txBody>
      </p:sp>
      <p:cxnSp>
        <p:nvCxnSpPr>
          <p:cNvPr id="65" name="Straight Connector 64"/>
          <p:cNvCxnSpPr/>
          <p:nvPr/>
        </p:nvCxnSpPr>
        <p:spPr>
          <a:xfrm>
            <a:off x="1942366" y="2035922"/>
            <a:ext cx="274516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/>
          <p:cNvCxnSpPr/>
          <p:nvPr/>
        </p:nvCxnSpPr>
        <p:spPr>
          <a:xfrm>
            <a:off x="1942366" y="1625585"/>
            <a:ext cx="274516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/>
          <p:cNvCxnSpPr/>
          <p:nvPr/>
        </p:nvCxnSpPr>
        <p:spPr>
          <a:xfrm>
            <a:off x="1927224" y="1215248"/>
            <a:ext cx="274516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/>
          <p:nvPr/>
        </p:nvCxnSpPr>
        <p:spPr>
          <a:xfrm>
            <a:off x="1927224" y="804911"/>
            <a:ext cx="274516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/>
          <p:cNvCxnSpPr/>
          <p:nvPr/>
        </p:nvCxnSpPr>
        <p:spPr>
          <a:xfrm>
            <a:off x="1942366" y="2856597"/>
            <a:ext cx="274516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TextBox 69"/>
          <p:cNvSpPr txBox="1"/>
          <p:nvPr/>
        </p:nvSpPr>
        <p:spPr>
          <a:xfrm>
            <a:off x="1621014" y="1729825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/>
              <a:t>4</a:t>
            </a:r>
          </a:p>
        </p:txBody>
      </p:sp>
      <p:sp>
        <p:nvSpPr>
          <p:cNvPr id="71" name="TextBox 70"/>
          <p:cNvSpPr txBox="1"/>
          <p:nvPr/>
        </p:nvSpPr>
        <p:spPr>
          <a:xfrm>
            <a:off x="1605139" y="1325424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/>
              <a:t>6</a:t>
            </a:r>
          </a:p>
        </p:txBody>
      </p:sp>
      <p:sp>
        <p:nvSpPr>
          <p:cNvPr id="72" name="TextBox 71"/>
          <p:cNvSpPr txBox="1"/>
          <p:nvPr/>
        </p:nvSpPr>
        <p:spPr>
          <a:xfrm>
            <a:off x="1605139" y="938249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/>
              <a:t>8</a:t>
            </a:r>
          </a:p>
        </p:txBody>
      </p:sp>
      <p:sp>
        <p:nvSpPr>
          <p:cNvPr id="73" name="TextBox 72"/>
          <p:cNvSpPr txBox="1"/>
          <p:nvPr/>
        </p:nvSpPr>
        <p:spPr>
          <a:xfrm>
            <a:off x="1435360" y="516490"/>
            <a:ext cx="4956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/>
              <a:t>10</a:t>
            </a:r>
          </a:p>
        </p:txBody>
      </p:sp>
      <p:sp>
        <p:nvSpPr>
          <p:cNvPr id="74" name="TextBox 73"/>
          <p:cNvSpPr txBox="1"/>
          <p:nvPr/>
        </p:nvSpPr>
        <p:spPr>
          <a:xfrm>
            <a:off x="1434445" y="123510"/>
            <a:ext cx="4956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/>
              <a:t>12</a:t>
            </a:r>
          </a:p>
        </p:txBody>
      </p:sp>
      <p:sp>
        <p:nvSpPr>
          <p:cNvPr id="75" name="TextBox 74"/>
          <p:cNvSpPr txBox="1"/>
          <p:nvPr/>
        </p:nvSpPr>
        <p:spPr>
          <a:xfrm>
            <a:off x="3627809" y="2842357"/>
            <a:ext cx="9768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/>
              <a:t>Maths</a:t>
            </a:r>
          </a:p>
        </p:txBody>
      </p:sp>
      <p:sp>
        <p:nvSpPr>
          <p:cNvPr id="76" name="TextBox 75"/>
          <p:cNvSpPr txBox="1"/>
          <p:nvPr/>
        </p:nvSpPr>
        <p:spPr>
          <a:xfrm>
            <a:off x="4920193" y="2842357"/>
            <a:ext cx="93006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/>
              <a:t>Music</a:t>
            </a:r>
          </a:p>
        </p:txBody>
      </p:sp>
      <p:sp>
        <p:nvSpPr>
          <p:cNvPr id="77" name="TextBox 76"/>
          <p:cNvSpPr txBox="1"/>
          <p:nvPr/>
        </p:nvSpPr>
        <p:spPr>
          <a:xfrm>
            <a:off x="6313293" y="2842357"/>
            <a:ext cx="49404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/>
              <a:t>PE</a:t>
            </a:r>
          </a:p>
        </p:txBody>
      </p:sp>
      <p:cxnSp>
        <p:nvCxnSpPr>
          <p:cNvPr id="78" name="Straight Connector 77"/>
          <p:cNvCxnSpPr/>
          <p:nvPr/>
        </p:nvCxnSpPr>
        <p:spPr>
          <a:xfrm>
            <a:off x="2216881" y="2449463"/>
            <a:ext cx="5627077" cy="0"/>
          </a:xfrm>
          <a:prstGeom prst="line">
            <a:avLst/>
          </a:prstGeom>
          <a:ln w="285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Connector 78"/>
          <p:cNvCxnSpPr/>
          <p:nvPr/>
        </p:nvCxnSpPr>
        <p:spPr>
          <a:xfrm>
            <a:off x="2216881" y="2035922"/>
            <a:ext cx="5627077" cy="0"/>
          </a:xfrm>
          <a:prstGeom prst="line">
            <a:avLst/>
          </a:prstGeom>
          <a:ln w="285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/>
          <p:cNvCxnSpPr/>
          <p:nvPr/>
        </p:nvCxnSpPr>
        <p:spPr>
          <a:xfrm>
            <a:off x="2216881" y="1625585"/>
            <a:ext cx="5627077" cy="0"/>
          </a:xfrm>
          <a:prstGeom prst="line">
            <a:avLst/>
          </a:prstGeom>
          <a:ln w="285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Connector 80"/>
          <p:cNvCxnSpPr/>
          <p:nvPr/>
        </p:nvCxnSpPr>
        <p:spPr>
          <a:xfrm>
            <a:off x="2216881" y="1215248"/>
            <a:ext cx="5627077" cy="0"/>
          </a:xfrm>
          <a:prstGeom prst="line">
            <a:avLst/>
          </a:prstGeom>
          <a:ln w="285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Connector 81"/>
          <p:cNvCxnSpPr/>
          <p:nvPr/>
        </p:nvCxnSpPr>
        <p:spPr>
          <a:xfrm>
            <a:off x="2216881" y="803208"/>
            <a:ext cx="5627077" cy="0"/>
          </a:xfrm>
          <a:prstGeom prst="line">
            <a:avLst/>
          </a:prstGeom>
          <a:ln w="285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Rectangle 82"/>
          <p:cNvSpPr/>
          <p:nvPr/>
        </p:nvSpPr>
        <p:spPr>
          <a:xfrm>
            <a:off x="2445332" y="1421499"/>
            <a:ext cx="885371" cy="1435099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4" name="Rectangle 83"/>
          <p:cNvSpPr/>
          <p:nvPr/>
        </p:nvSpPr>
        <p:spPr>
          <a:xfrm>
            <a:off x="3692664" y="1215248"/>
            <a:ext cx="885371" cy="164135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5" name="Rectangle 84"/>
          <p:cNvSpPr/>
          <p:nvPr/>
        </p:nvSpPr>
        <p:spPr>
          <a:xfrm>
            <a:off x="4961604" y="2243624"/>
            <a:ext cx="885371" cy="61297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6" name="Rectangle 85"/>
          <p:cNvSpPr/>
          <p:nvPr/>
        </p:nvSpPr>
        <p:spPr>
          <a:xfrm>
            <a:off x="6139737" y="801833"/>
            <a:ext cx="885371" cy="2054765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87" name="Straight Connector 86"/>
          <p:cNvCxnSpPr/>
          <p:nvPr/>
        </p:nvCxnSpPr>
        <p:spPr>
          <a:xfrm>
            <a:off x="1927224" y="404861"/>
            <a:ext cx="274516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traight Connector 87"/>
          <p:cNvCxnSpPr/>
          <p:nvPr/>
        </p:nvCxnSpPr>
        <p:spPr>
          <a:xfrm>
            <a:off x="2216881" y="404861"/>
            <a:ext cx="5627077" cy="0"/>
          </a:xfrm>
          <a:prstGeom prst="line">
            <a:avLst/>
          </a:prstGeom>
          <a:ln w="285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1"/>
    </p:custDataLst>
    <p:extLst>
      <p:ext uri="{BB962C8B-B14F-4D97-AF65-F5344CB8AC3E}">
        <p14:creationId xmlns:p14="http://schemas.microsoft.com/office/powerpoint/2010/main" val="35056753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 animBg="1"/>
      <p:bldP spid="41" grpId="0" animBg="1"/>
      <p:bldP spid="42" grpId="0" animBg="1"/>
      <p:bldP spid="43" grpId="0" animBg="1"/>
      <p:bldP spid="44" grpId="0" animBg="1"/>
      <p:bldP spid="45" grpId="0" animBg="1"/>
      <p:bldP spid="46" grpId="0" animBg="1"/>
      <p:bldP spid="47" grpId="0" animBg="1"/>
      <p:bldP spid="48" grpId="0" animBg="1"/>
      <p:bldP spid="49" grpId="0" animBg="1"/>
      <p:bldP spid="50" grpId="0" animBg="1"/>
      <p:bldP spid="51" grpId="0" animBg="1"/>
      <p:bldP spid="52" grpId="0" animBg="1"/>
      <p:bldP spid="53" grpId="0" animBg="1"/>
      <p:bldP spid="55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9|1.6|3.8|3.4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1.8|11.4|8.9|12.8|3.5|13|32.1|0.8|9.5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6|12.2|6.4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5.2|11.8|12.7|0.7|4.2|10|10.9|1.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5|17.8|10.5|17.2|7.2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2.6|4.9|15.4|4.6|13.6|7.9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0.2|6.2|23|12.4|11.5|4.7|11.6|3|10.9|7.5|4.1|5.4|4.8"/>
</p:tagLst>
</file>

<file path=ppt/theme/theme1.xml><?xml version="1.0" encoding="utf-8"?>
<a:theme xmlns:a="http://schemas.openxmlformats.org/drawingml/2006/main" name="Title slid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Get ready titl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Get ready question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Let's learn titl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Let's learn slide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Your tur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Your turn activity lesso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8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10DC92D10A6294EB2D3BAE7684BF2FC" ma:contentTypeVersion="9" ma:contentTypeDescription="Create a new document." ma:contentTypeScope="" ma:versionID="b2c766a94e95002ac4288712d4fa69c8">
  <xsd:schema xmlns:xsd="http://www.w3.org/2001/XMLSchema" xmlns:xs="http://www.w3.org/2001/XMLSchema" xmlns:p="http://schemas.microsoft.com/office/2006/metadata/properties" xmlns:ns3="522d4c35-b548-4432-90ae-af4376e1c4b4" targetNamespace="http://schemas.microsoft.com/office/2006/metadata/properties" ma:root="true" ma:fieldsID="7178f4fb24cd49e559b70803ab372ab1" ns3:_="">
    <xsd:import namespace="522d4c35-b548-4432-90ae-af4376e1c4b4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22d4c35-b548-4432-90ae-af4376e1c4b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A3B281C-6307-4A2B-9CAA-5B017DBAB08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22d4c35-b548-4432-90ae-af4376e1c4b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11727757-3061-47D3-99FD-9493F136DC43}">
  <ds:schemaRefs>
    <ds:schemaRef ds:uri="http://schemas.microsoft.com/office/2006/documentManagement/types"/>
    <ds:schemaRef ds:uri="http://purl.org/dc/elements/1.1/"/>
    <ds:schemaRef ds:uri="http://schemas.microsoft.com/office/2006/metadata/properties"/>
    <ds:schemaRef ds:uri="522d4c35-b548-4432-90ae-af4376e1c4b4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EFA976BF-BA58-4DED-B6CD-0D8A580477C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2555</TotalTime>
  <Words>383</Words>
  <Application>Microsoft Office PowerPoint</Application>
  <PresentationFormat>On-screen Show (4:3)</PresentationFormat>
  <Paragraphs>171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7</vt:i4>
      </vt:variant>
      <vt:variant>
        <vt:lpstr>Slide Titles</vt:lpstr>
      </vt:variant>
      <vt:variant>
        <vt:i4>13</vt:i4>
      </vt:variant>
    </vt:vector>
  </HeadingPairs>
  <TitlesOfParts>
    <vt:vector size="25" baseType="lpstr">
      <vt:lpstr>Arial</vt:lpstr>
      <vt:lpstr>Calibri</vt:lpstr>
      <vt:lpstr>Cambria Math</vt:lpstr>
      <vt:lpstr>Comic Sans MS</vt:lpstr>
      <vt:lpstr>KG Primary Penmanship</vt:lpstr>
      <vt:lpstr>Title slide</vt:lpstr>
      <vt:lpstr>Get ready title</vt:lpstr>
      <vt:lpstr>Get ready questions</vt:lpstr>
      <vt:lpstr>Let's learn title</vt:lpstr>
      <vt:lpstr>Let's learn slides</vt:lpstr>
      <vt:lpstr>Your turn</vt:lpstr>
      <vt:lpstr>Your turn activity lesson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Have a go at questions  1 and 2 on the worksheet</vt:lpstr>
      <vt:lpstr>PowerPoint Presentation</vt:lpstr>
      <vt:lpstr>PowerPoint Presentation</vt:lpstr>
      <vt:lpstr>Have a go at questions  3 - 5 on the worksheet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Catherine Clarke</dc:creator>
  <cp:lastModifiedBy>Barry Elliott</cp:lastModifiedBy>
  <cp:revision>247</cp:revision>
  <dcterms:created xsi:type="dcterms:W3CDTF">2019-07-05T11:02:13Z</dcterms:created>
  <dcterms:modified xsi:type="dcterms:W3CDTF">2021-10-14T07:53:53Z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0x010100810DC92D10A6294EB2D3BAE7684BF2FC</vt:lpwstr>
  </property>
</Properties>
</file>