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74" r:id="rId2"/>
    <p:sldId id="263" r:id="rId3"/>
    <p:sldId id="264" r:id="rId4"/>
    <p:sldId id="281" r:id="rId5"/>
    <p:sldId id="282" r:id="rId6"/>
    <p:sldId id="285" r:id="rId7"/>
    <p:sldId id="284" r:id="rId8"/>
    <p:sldId id="286" r:id="rId9"/>
    <p:sldId id="287" r:id="rId10"/>
    <p:sldId id="283" r:id="rId11"/>
    <p:sldId id="290" r:id="rId12"/>
    <p:sldId id="288" r:id="rId13"/>
    <p:sldId id="311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</p:sldIdLst>
  <p:sldSz cx="9144000" cy="6858000" type="screen4x3"/>
  <p:notesSz cx="6858000" cy="9144000"/>
  <p:embeddedFontLst>
    <p:embeddedFont>
      <p:font typeface="Sassoon Infant Rg" panose="02000503030000020003" charset="0"/>
      <p:regular r:id="rId33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Twinkl" panose="020B0604020202020204" charset="0"/>
      <p:regular r:id="rId39"/>
      <p:bold r:id="rId40"/>
    </p:embeddedFont>
    <p:embeddedFont>
      <p:font typeface="Twinkl SemiBold" charset="0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358B"/>
    <a:srgbClr val="C94693"/>
    <a:srgbClr val="F19CA1"/>
    <a:srgbClr val="B9D26C"/>
    <a:srgbClr val="009285"/>
    <a:srgbClr val="2CB7BC"/>
    <a:srgbClr val="87BD31"/>
    <a:srgbClr val="FAFECA"/>
    <a:srgbClr val="C2B28B"/>
    <a:srgbClr val="32B3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320" y="78"/>
      </p:cViewPr>
      <p:guideLst>
        <p:guide orient="horz" pos="2160"/>
        <p:guide pos="2880"/>
        <p:guide pos="363"/>
        <p:guide orient="horz" pos="3997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785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  <p:sldLayoutId id="214748367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Relationship Id="rId4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Relationship Id="rId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.xml"/><Relationship Id="rId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.xml"/><Relationship Id="rId4" Type="http://schemas.openxmlformats.org/officeDocument/2006/relationships/slide" Target="slide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.xml"/><Relationship Id="rId4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Relationship Id="rId4" Type="http://schemas.openxmlformats.org/officeDocument/2006/relationships/slide" Target="slide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.xml"/><Relationship Id="rId4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5" Type="http://schemas.openxmlformats.org/officeDocument/2006/relationships/slide" Target="slide13.xml"/><Relationship Id="rId4" Type="http://schemas.openxmlformats.org/officeDocument/2006/relationships/slide" Target="slide15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5" Type="http://schemas.openxmlformats.org/officeDocument/2006/relationships/slide" Target="slide13.xml"/><Relationship Id="rId4" Type="http://schemas.openxmlformats.org/officeDocument/2006/relationships/slide" Target="slide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TE6xptjgNR0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88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Planting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1016000" y="2327434"/>
            <a:ext cx="5151120" cy="2579152"/>
            <a:chOff x="1534160" y="2307114"/>
            <a:chExt cx="5151120" cy="2579152"/>
          </a:xfrm>
        </p:grpSpPr>
        <p:sp>
          <p:nvSpPr>
            <p:cNvPr id="5" name="Rounded Rectangle 4"/>
            <p:cNvSpPr/>
            <p:nvPr/>
          </p:nvSpPr>
          <p:spPr>
            <a:xfrm>
              <a:off x="1534160" y="2307114"/>
              <a:ext cx="5151120" cy="2579152"/>
            </a:xfrm>
            <a:prstGeom prst="roundRect">
              <a:avLst>
                <a:gd name="adj" fmla="val 7986"/>
              </a:avLst>
            </a:prstGeom>
            <a:solidFill>
              <a:srgbClr val="0092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706880" y="2419122"/>
              <a:ext cx="3484880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b="1" dirty="0">
                  <a:solidFill>
                    <a:schemeClr val="bg1"/>
                  </a:solidFill>
                </a:rPr>
                <a:t>You will need: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GB" dirty="0" smtClean="0">
                  <a:solidFill>
                    <a:schemeClr val="bg1"/>
                  </a:solidFill>
                </a:rPr>
                <a:t>1 seed e.g. </a:t>
              </a:r>
              <a:r>
                <a:rPr lang="en-GB" dirty="0" smtClean="0">
                  <a:solidFill>
                    <a:schemeClr val="bg1"/>
                  </a:solidFill>
                </a:rPr>
                <a:t>sunflower seeds</a:t>
              </a:r>
              <a:endParaRPr lang="en-GB" dirty="0">
                <a:solidFill>
                  <a:schemeClr val="bg1"/>
                </a:solidFill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GB" dirty="0">
                  <a:solidFill>
                    <a:schemeClr val="bg1"/>
                  </a:solidFill>
                </a:rPr>
                <a:t>1 </a:t>
              </a:r>
              <a:r>
                <a:rPr lang="en-GB" dirty="0" smtClean="0">
                  <a:solidFill>
                    <a:schemeClr val="bg1"/>
                  </a:solidFill>
                </a:rPr>
                <a:t>bulb</a:t>
              </a:r>
              <a:endParaRPr lang="en-GB" dirty="0">
                <a:solidFill>
                  <a:schemeClr val="bg1"/>
                </a:solidFill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GB" dirty="0" smtClean="0">
                  <a:solidFill>
                    <a:schemeClr val="bg1"/>
                  </a:solidFill>
                </a:rPr>
                <a:t>Plant pots</a:t>
              </a:r>
              <a:endParaRPr lang="en-GB" dirty="0">
                <a:solidFill>
                  <a:schemeClr val="bg1"/>
                </a:solidFill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GB" dirty="0">
                  <a:solidFill>
                    <a:schemeClr val="bg1"/>
                  </a:solidFill>
                </a:rPr>
                <a:t>Soil</a:t>
              </a:r>
            </a:p>
          </p:txBody>
        </p:sp>
      </p:grpSp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80" y="1793558"/>
            <a:ext cx="2951163" cy="377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055" y="3408045"/>
            <a:ext cx="18669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043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755650" y="1615440"/>
            <a:ext cx="2586990" cy="1107440"/>
            <a:chOff x="755650" y="1615440"/>
            <a:chExt cx="2586990" cy="1107440"/>
          </a:xfrm>
        </p:grpSpPr>
        <p:sp>
          <p:nvSpPr>
            <p:cNvPr id="5" name="Rounded Rectangle 4"/>
            <p:cNvSpPr/>
            <p:nvPr/>
          </p:nvSpPr>
          <p:spPr>
            <a:xfrm>
              <a:off x="755650" y="1615440"/>
              <a:ext cx="2586990" cy="1107440"/>
            </a:xfrm>
            <a:prstGeom prst="roundRect">
              <a:avLst/>
            </a:prstGeom>
            <a:solidFill>
              <a:srgbClr val="B9D2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80745" y="1707495"/>
              <a:ext cx="133096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en-US" dirty="0"/>
                <a:t>Fill your</a:t>
              </a:r>
              <a:br>
                <a:rPr lang="en-GB" altLang="en-US" dirty="0"/>
              </a:br>
              <a:r>
                <a:rPr lang="en-GB" altLang="en-US" dirty="0"/>
                <a:t>pot half</a:t>
              </a:r>
              <a:br>
                <a:rPr lang="en-GB" altLang="en-US" dirty="0"/>
              </a:br>
              <a:r>
                <a:rPr lang="en-GB" altLang="en-US" dirty="0"/>
                <a:t>full of soil.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55650" y="4033520"/>
            <a:ext cx="2586990" cy="1351282"/>
            <a:chOff x="755650" y="4033520"/>
            <a:chExt cx="2586990" cy="1351282"/>
          </a:xfrm>
        </p:grpSpPr>
        <p:sp>
          <p:nvSpPr>
            <p:cNvPr id="12" name="Rounded Rectangle 11"/>
            <p:cNvSpPr/>
            <p:nvPr/>
          </p:nvSpPr>
          <p:spPr>
            <a:xfrm>
              <a:off x="755650" y="4033520"/>
              <a:ext cx="2586990" cy="1351282"/>
            </a:xfrm>
            <a:prstGeom prst="roundRect">
              <a:avLst/>
            </a:prstGeom>
            <a:solidFill>
              <a:srgbClr val="B9D2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80745" y="4125575"/>
              <a:ext cx="133096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en-US" dirty="0"/>
                <a:t>Cover the seeds and bulbs with more soil.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791202" y="1529081"/>
            <a:ext cx="2612390" cy="1107440"/>
            <a:chOff x="3156585" y="1523385"/>
            <a:chExt cx="2612390" cy="1107440"/>
          </a:xfrm>
        </p:grpSpPr>
        <p:sp>
          <p:nvSpPr>
            <p:cNvPr id="21" name="Rounded Rectangle 20"/>
            <p:cNvSpPr/>
            <p:nvPr/>
          </p:nvSpPr>
          <p:spPr>
            <a:xfrm>
              <a:off x="3156585" y="1523385"/>
              <a:ext cx="2612390" cy="1107440"/>
            </a:xfrm>
            <a:prstGeom prst="roundRect">
              <a:avLst/>
            </a:prstGeom>
            <a:solidFill>
              <a:srgbClr val="B9D2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302760" y="1615440"/>
              <a:ext cx="142748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en-US" dirty="0"/>
                <a:t>Plant the seed or bulb in the soil. 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Planting</a:t>
            </a:r>
            <a:endParaRPr lang="en-GB" dirty="0"/>
          </a:p>
        </p:txBody>
      </p:sp>
      <p:grpSp>
        <p:nvGrpSpPr>
          <p:cNvPr id="42" name="Group 41"/>
          <p:cNvGrpSpPr/>
          <p:nvPr/>
        </p:nvGrpSpPr>
        <p:grpSpPr>
          <a:xfrm>
            <a:off x="2214880" y="1275081"/>
            <a:ext cx="2235200" cy="2514599"/>
            <a:chOff x="2214880" y="1275081"/>
            <a:chExt cx="2235200" cy="2514599"/>
          </a:xfrm>
        </p:grpSpPr>
        <p:grpSp>
          <p:nvGrpSpPr>
            <p:cNvPr id="7" name="Group 6"/>
            <p:cNvGrpSpPr/>
            <p:nvPr/>
          </p:nvGrpSpPr>
          <p:grpSpPr>
            <a:xfrm>
              <a:off x="2214880" y="1554480"/>
              <a:ext cx="2235200" cy="2235200"/>
              <a:chOff x="2336800" y="1554480"/>
              <a:chExt cx="2235200" cy="2235200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2336800" y="1554480"/>
                <a:ext cx="2235200" cy="2235200"/>
              </a:xfrm>
              <a:prstGeom prst="ellipse">
                <a:avLst/>
              </a:prstGeom>
              <a:solidFill>
                <a:srgbClr val="2CB7BC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6" name="Picture 1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8093" t="15477" r="1170" b="-4197"/>
              <a:stretch/>
            </p:blipFill>
            <p:spPr bwMode="auto">
              <a:xfrm>
                <a:off x="2346960" y="1574800"/>
                <a:ext cx="2204720" cy="2194560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1" name="Group 10"/>
            <p:cNvGrpSpPr/>
            <p:nvPr/>
          </p:nvGrpSpPr>
          <p:grpSpPr>
            <a:xfrm>
              <a:off x="2667000" y="1275081"/>
              <a:ext cx="772160" cy="721360"/>
              <a:chOff x="6405880" y="3718560"/>
              <a:chExt cx="772160" cy="721360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6431280" y="3718560"/>
                <a:ext cx="721360" cy="72136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2CB7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405880" y="3779520"/>
                <a:ext cx="77216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b="1" dirty="0"/>
                  <a:t>1</a:t>
                </a:r>
              </a:p>
            </p:txBody>
          </p:sp>
        </p:grpSp>
      </p:grpSp>
      <p:grpSp>
        <p:nvGrpSpPr>
          <p:cNvPr id="44" name="Group 43"/>
          <p:cNvGrpSpPr/>
          <p:nvPr/>
        </p:nvGrpSpPr>
        <p:grpSpPr>
          <a:xfrm>
            <a:off x="2194560" y="3846174"/>
            <a:ext cx="2235200" cy="2361586"/>
            <a:chOff x="2194560" y="3846174"/>
            <a:chExt cx="2235200" cy="2361586"/>
          </a:xfrm>
        </p:grpSpPr>
        <p:sp>
          <p:nvSpPr>
            <p:cNvPr id="14" name="Oval 13"/>
            <p:cNvSpPr/>
            <p:nvPr/>
          </p:nvSpPr>
          <p:spPr>
            <a:xfrm>
              <a:off x="2194560" y="3972560"/>
              <a:ext cx="2235200" cy="2235200"/>
            </a:xfrm>
            <a:prstGeom prst="ellipse">
              <a:avLst/>
            </a:prstGeom>
            <a:solidFill>
              <a:srgbClr val="2CB7BC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3501708" y="3846174"/>
              <a:ext cx="772160" cy="721360"/>
              <a:chOff x="6405880" y="3718560"/>
              <a:chExt cx="772160" cy="721360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6431280" y="3718560"/>
                <a:ext cx="721360" cy="72136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2CB7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405880" y="3779520"/>
                <a:ext cx="77216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b="1" dirty="0"/>
                  <a:t>3</a:t>
                </a:r>
              </a:p>
            </p:txBody>
          </p:sp>
        </p:grpSp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3367" y="4615280"/>
              <a:ext cx="987425" cy="1263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3" name="Group 42"/>
          <p:cNvGrpSpPr/>
          <p:nvPr/>
        </p:nvGrpSpPr>
        <p:grpSpPr>
          <a:xfrm>
            <a:off x="4692015" y="1265536"/>
            <a:ext cx="2235200" cy="2523529"/>
            <a:chOff x="4692015" y="1265536"/>
            <a:chExt cx="2235200" cy="2523529"/>
          </a:xfrm>
        </p:grpSpPr>
        <p:sp>
          <p:nvSpPr>
            <p:cNvPr id="23" name="Oval 22"/>
            <p:cNvSpPr/>
            <p:nvPr/>
          </p:nvSpPr>
          <p:spPr>
            <a:xfrm>
              <a:off x="4692015" y="1553865"/>
              <a:ext cx="2235200" cy="2235200"/>
            </a:xfrm>
            <a:prstGeom prst="ellipse">
              <a:avLst/>
            </a:prstGeom>
            <a:solidFill>
              <a:srgbClr val="2CB7BC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2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2227" r="-51205" b="-3760"/>
            <a:stretch/>
          </p:blipFill>
          <p:spPr bwMode="auto">
            <a:xfrm>
              <a:off x="4704080" y="1564640"/>
              <a:ext cx="2204720" cy="2194559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6" name="Group 25"/>
            <p:cNvGrpSpPr/>
            <p:nvPr/>
          </p:nvGrpSpPr>
          <p:grpSpPr>
            <a:xfrm>
              <a:off x="5713411" y="1265536"/>
              <a:ext cx="772160" cy="721360"/>
              <a:chOff x="6405880" y="3718560"/>
              <a:chExt cx="772160" cy="72136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6431280" y="3718560"/>
                <a:ext cx="721360" cy="72136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2CB7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405880" y="3779520"/>
                <a:ext cx="77216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b="1" dirty="0"/>
                  <a:t>2</a:t>
                </a:r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5784215" y="4003654"/>
            <a:ext cx="2751457" cy="1640224"/>
            <a:chOff x="3017518" y="1523385"/>
            <a:chExt cx="2751457" cy="1640224"/>
          </a:xfrm>
        </p:grpSpPr>
        <p:sp>
          <p:nvSpPr>
            <p:cNvPr id="34" name="Rounded Rectangle 33"/>
            <p:cNvSpPr/>
            <p:nvPr/>
          </p:nvSpPr>
          <p:spPr>
            <a:xfrm>
              <a:off x="3017518" y="1523385"/>
              <a:ext cx="2751457" cy="1640224"/>
            </a:xfrm>
            <a:prstGeom prst="roundRect">
              <a:avLst>
                <a:gd name="adj" fmla="val 13570"/>
              </a:avLst>
            </a:prstGeom>
            <a:solidFill>
              <a:srgbClr val="B9D2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302760" y="1615440"/>
              <a:ext cx="1427480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en-US" dirty="0"/>
                <a:t>Put the seeds and bulbs in a warm and sunny spot. 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712335" y="3846174"/>
            <a:ext cx="2235200" cy="2336184"/>
            <a:chOff x="4712335" y="3846174"/>
            <a:chExt cx="2235200" cy="2336184"/>
          </a:xfrm>
        </p:grpSpPr>
        <p:sp>
          <p:nvSpPr>
            <p:cNvPr id="36" name="Oval 35"/>
            <p:cNvSpPr/>
            <p:nvPr/>
          </p:nvSpPr>
          <p:spPr>
            <a:xfrm>
              <a:off x="4712335" y="3947158"/>
              <a:ext cx="2235200" cy="2235200"/>
            </a:xfrm>
            <a:prstGeom prst="ellipse">
              <a:avLst/>
            </a:prstGeom>
            <a:solidFill>
              <a:srgbClr val="2CB7BC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1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5747" y="4206854"/>
              <a:ext cx="968375" cy="1757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8" name="Group 37"/>
            <p:cNvGrpSpPr/>
            <p:nvPr/>
          </p:nvGrpSpPr>
          <p:grpSpPr>
            <a:xfrm>
              <a:off x="4819013" y="3846174"/>
              <a:ext cx="772160" cy="721360"/>
              <a:chOff x="6405880" y="3718560"/>
              <a:chExt cx="772160" cy="721360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6431280" y="3718560"/>
                <a:ext cx="721360" cy="72136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2CB7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405880" y="3779520"/>
                <a:ext cx="77216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b="1" dirty="0"/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590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753215"/>
            <a:ext cx="8220075" cy="994306"/>
          </a:xfrm>
        </p:spPr>
        <p:txBody>
          <a:bodyPr/>
          <a:lstStyle/>
          <a:p>
            <a:pPr algn="ctr"/>
            <a:r>
              <a:rPr lang="en-GB" b="0" dirty="0" smtClean="0"/>
              <a:t>Task 2- </a:t>
            </a:r>
            <a:r>
              <a:rPr lang="en-GB" dirty="0" smtClean="0"/>
              <a:t>What </a:t>
            </a:r>
            <a:r>
              <a:rPr lang="en-GB" dirty="0"/>
              <a:t>Do Plants</a:t>
            </a:r>
            <a:br>
              <a:rPr lang="en-GB" dirty="0"/>
            </a:br>
            <a:r>
              <a:rPr lang="en-GB" dirty="0"/>
              <a:t>Need to Grow?</a:t>
            </a:r>
          </a:p>
        </p:txBody>
      </p:sp>
      <p:pic>
        <p:nvPicPr>
          <p:cNvPr id="3" name="Talking Partner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108726" y="1888736"/>
            <a:ext cx="5298272" cy="4204089"/>
            <a:chOff x="2976879" y="1888736"/>
            <a:chExt cx="5633319" cy="4456503"/>
          </a:xfrm>
        </p:grpSpPr>
        <p:grpSp>
          <p:nvGrpSpPr>
            <p:cNvPr id="7" name="Group 6"/>
            <p:cNvGrpSpPr/>
            <p:nvPr/>
          </p:nvGrpSpPr>
          <p:grpSpPr>
            <a:xfrm>
              <a:off x="2976880" y="1888736"/>
              <a:ext cx="5627370" cy="4456502"/>
              <a:chOff x="1107440" y="2113286"/>
              <a:chExt cx="4805681" cy="373887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37" t="3529" r="5187" b="3529"/>
              <a:stretch/>
            </p:blipFill>
            <p:spPr>
              <a:xfrm rot="5400000">
                <a:off x="441960" y="2778766"/>
                <a:ext cx="3738879" cy="2407920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37" t="3529" r="5187" b="3529"/>
              <a:stretch/>
            </p:blipFill>
            <p:spPr>
              <a:xfrm rot="5400000" flipH="1" flipV="1">
                <a:off x="2839721" y="2778766"/>
                <a:ext cx="3738879" cy="2407920"/>
              </a:xfrm>
              <a:prstGeom prst="rect">
                <a:avLst/>
              </a:prstGeom>
            </p:spPr>
          </p:pic>
        </p:grpSp>
        <p:sp>
          <p:nvSpPr>
            <p:cNvPr id="8" name="Rectangle 7"/>
            <p:cNvSpPr/>
            <p:nvPr/>
          </p:nvSpPr>
          <p:spPr>
            <a:xfrm>
              <a:off x="2976879" y="1888737"/>
              <a:ext cx="5633319" cy="4456502"/>
            </a:xfrm>
            <a:prstGeom prst="rect">
              <a:avLst/>
            </a:prstGeom>
            <a:solidFill>
              <a:srgbClr val="C2B28B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Rectangle 9"/>
          <p:cNvSpPr/>
          <p:nvPr/>
        </p:nvSpPr>
        <p:spPr>
          <a:xfrm>
            <a:off x="755650" y="1888735"/>
            <a:ext cx="2243338" cy="4204089"/>
          </a:xfrm>
          <a:prstGeom prst="rect">
            <a:avLst/>
          </a:prstGeom>
          <a:solidFill>
            <a:srgbClr val="B9D2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865388" y="2005620"/>
            <a:ext cx="2133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dirty="0"/>
              <a:t>Seeds and bulbs need to wait </a:t>
            </a:r>
            <a:br>
              <a:rPr lang="en-GB" altLang="en-US" dirty="0"/>
            </a:br>
            <a:r>
              <a:rPr lang="en-GB" altLang="en-US" dirty="0"/>
              <a:t>for conditions </a:t>
            </a:r>
            <a:br>
              <a:rPr lang="en-GB" altLang="en-US" dirty="0"/>
            </a:br>
            <a:r>
              <a:rPr lang="en-GB" altLang="en-US" dirty="0"/>
              <a:t>to be just right </a:t>
            </a:r>
            <a:br>
              <a:rPr lang="en-GB" altLang="en-US" dirty="0"/>
            </a:br>
            <a:r>
              <a:rPr lang="en-GB" altLang="en-US" dirty="0"/>
              <a:t>before seeds can germinate and bulbs can sprout new growth. </a:t>
            </a:r>
          </a:p>
          <a:p>
            <a:endParaRPr lang="en-GB" altLang="en-US" dirty="0"/>
          </a:p>
          <a:p>
            <a:r>
              <a:rPr lang="en-GB" altLang="en-US" dirty="0" smtClean="0"/>
              <a:t>Make a list of what your </a:t>
            </a:r>
            <a:r>
              <a:rPr lang="en-GB" altLang="en-US" dirty="0" smtClean="0"/>
              <a:t>plants </a:t>
            </a:r>
            <a:r>
              <a:rPr lang="en-GB" altLang="en-US" dirty="0"/>
              <a:t>will need </a:t>
            </a:r>
            <a:br>
              <a:rPr lang="en-GB" altLang="en-US" dirty="0"/>
            </a:br>
            <a:r>
              <a:rPr lang="en-GB" altLang="en-US" dirty="0"/>
              <a:t>so they can sprout and grow well?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22"/>
          <a:stretch/>
        </p:blipFill>
        <p:spPr>
          <a:xfrm>
            <a:off x="3687746" y="2102256"/>
            <a:ext cx="4441054" cy="39937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6"/>
          <a:stretch/>
        </p:blipFill>
        <p:spPr>
          <a:xfrm>
            <a:off x="5709917" y="2005620"/>
            <a:ext cx="2692403" cy="1992467"/>
          </a:xfrm>
          <a:prstGeom prst="rect">
            <a:avLst/>
          </a:prstGeom>
          <a:effectLst>
            <a:outerShdw blurRad="50800" dist="381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7" t="57037"/>
          <a:stretch/>
        </p:blipFill>
        <p:spPr>
          <a:xfrm>
            <a:off x="3108960" y="1885560"/>
            <a:ext cx="1074098" cy="2946400"/>
          </a:xfrm>
          <a:prstGeom prst="rect">
            <a:avLst/>
          </a:prstGeom>
          <a:effectLst>
            <a:outerShdw blurRad="50800" dist="38100" dir="5400000" algn="ctr" rotWithShape="0">
              <a:srgbClr val="000000">
                <a:alpha val="43137"/>
              </a:srgbClr>
            </a:outerShdw>
          </a:effectLst>
        </p:spPr>
      </p:pic>
      <p:grpSp>
        <p:nvGrpSpPr>
          <p:cNvPr id="19" name="Group 18"/>
          <p:cNvGrpSpPr/>
          <p:nvPr/>
        </p:nvGrpSpPr>
        <p:grpSpPr>
          <a:xfrm>
            <a:off x="4223088" y="4211606"/>
            <a:ext cx="2116358" cy="1830405"/>
            <a:chOff x="4223088" y="4211606"/>
            <a:chExt cx="2116358" cy="183040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4" t="7339" r="24667" b="9695"/>
            <a:stretch/>
          </p:blipFill>
          <p:spPr>
            <a:xfrm>
              <a:off x="4223088" y="4211606"/>
              <a:ext cx="2116358" cy="183040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 rot="20975759">
              <a:off x="4448058" y="4583791"/>
              <a:ext cx="172755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altLang="en-US" dirty="0"/>
                <a:t>How can we find out if</a:t>
              </a:r>
              <a:br>
                <a:rPr lang="en-GB" altLang="en-US" dirty="0"/>
              </a:br>
              <a:r>
                <a:rPr lang="en-GB" altLang="en-US" dirty="0"/>
                <a:t>you are right?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793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Task 3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818195" y="1306285"/>
            <a:ext cx="74980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Be sure to check on your seed and bulb everyday to observe any changes. </a:t>
            </a:r>
          </a:p>
          <a:p>
            <a:endParaRPr lang="en-GB" sz="2400" dirty="0"/>
          </a:p>
          <a:p>
            <a:r>
              <a:rPr lang="en-GB" sz="2400" dirty="0" smtClean="0"/>
              <a:t>You could even keep a diary and record the changes you notice each day!</a:t>
            </a: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288" y="3245277"/>
            <a:ext cx="2647123" cy="306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63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Seed or Bulb? Quiz</a:t>
            </a:r>
            <a:endParaRPr lang="en-GB" dirty="0"/>
          </a:p>
        </p:txBody>
      </p:sp>
      <p:pic>
        <p:nvPicPr>
          <p:cNvPr id="3" name="Whole Clas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55650" y="2657475"/>
            <a:ext cx="6140450" cy="2028825"/>
          </a:xfrm>
          <a:prstGeom prst="roundRect">
            <a:avLst>
              <a:gd name="adj" fmla="val 12813"/>
            </a:avLst>
          </a:prstGeom>
          <a:solidFill>
            <a:srgbClr val="B9D2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1517651" y="2657475"/>
            <a:ext cx="2891790" cy="2028825"/>
          </a:xfrm>
          <a:prstGeom prst="roundRect">
            <a:avLst>
              <a:gd name="adj" fmla="val 2583"/>
            </a:avLst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altLang="en-US" dirty="0"/>
              <a:t>On the next slides are</a:t>
            </a:r>
            <a:br>
              <a:rPr lang="en-GB" altLang="en-US" dirty="0"/>
            </a:br>
            <a:r>
              <a:rPr lang="en-GB" altLang="en-US" dirty="0"/>
              <a:t>some foods that we eat.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altLang="en-US" dirty="0"/>
              <a:t>Can you guess if the</a:t>
            </a:r>
            <a:br>
              <a:rPr lang="en-GB" altLang="en-US" dirty="0"/>
            </a:br>
            <a:r>
              <a:rPr lang="en-GB" altLang="en-US" dirty="0"/>
              <a:t>food is a seed or a bulb? </a:t>
            </a: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25" y="1628775"/>
            <a:ext cx="4579938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53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0"/>
          <a:stretch/>
        </p:blipFill>
        <p:spPr>
          <a:xfrm>
            <a:off x="755650" y="761999"/>
            <a:ext cx="7632700" cy="4043787"/>
          </a:xfrm>
          <a:prstGeom prst="roundRect">
            <a:avLst/>
          </a:prstGeom>
        </p:spPr>
      </p:pic>
      <p:sp>
        <p:nvSpPr>
          <p:cNvPr id="3" name="Rounded Rectangle 2">
            <a:hlinkClick r:id="rId3" action="ppaction://hlinksldjump"/>
          </p:cNvPr>
          <p:cNvSpPr/>
          <p:nvPr/>
        </p:nvSpPr>
        <p:spPr>
          <a:xfrm>
            <a:off x="755650" y="4907597"/>
            <a:ext cx="3724275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latin typeface="Twinkl SemiBold" pitchFamily="2" charset="0"/>
              </a:rPr>
              <a:t>Seed</a:t>
            </a:r>
          </a:p>
        </p:txBody>
      </p:sp>
      <p:sp>
        <p:nvSpPr>
          <p:cNvPr id="4" name="Rounded Rectangle 3">
            <a:hlinkClick r:id="rId4" action="ppaction://hlinksldjump"/>
          </p:cNvPr>
          <p:cNvSpPr/>
          <p:nvPr/>
        </p:nvSpPr>
        <p:spPr>
          <a:xfrm>
            <a:off x="4664075" y="4907280"/>
            <a:ext cx="3724275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latin typeface="Twinkl SemiBold" pitchFamily="2" charset="0"/>
              </a:rPr>
              <a:t>Bulb</a:t>
            </a:r>
          </a:p>
        </p:txBody>
      </p:sp>
      <p:sp>
        <p:nvSpPr>
          <p:cNvPr id="5" name="Oval 4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888" y="1243013"/>
            <a:ext cx="1547812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Peas</a:t>
            </a:r>
          </a:p>
        </p:txBody>
      </p:sp>
    </p:spTree>
    <p:extLst>
      <p:ext uri="{BB962C8B-B14F-4D97-AF65-F5344CB8AC3E}">
        <p14:creationId xmlns:p14="http://schemas.microsoft.com/office/powerpoint/2010/main" val="45564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6" b="9386"/>
          <a:stretch/>
        </p:blipFill>
        <p:spPr>
          <a:xfrm>
            <a:off x="755650" y="762000"/>
            <a:ext cx="7632700" cy="4033520"/>
          </a:xfrm>
          <a:prstGeom prst="roundRect">
            <a:avLst/>
          </a:prstGeom>
        </p:spPr>
      </p:pic>
      <p:sp>
        <p:nvSpPr>
          <p:cNvPr id="3" name="Rounded Rectangle 2">
            <a:hlinkClick r:id="rId3" action="ppaction://hlinksldjump"/>
          </p:cNvPr>
          <p:cNvSpPr/>
          <p:nvPr/>
        </p:nvSpPr>
        <p:spPr>
          <a:xfrm>
            <a:off x="755650" y="4907597"/>
            <a:ext cx="7632700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latin typeface="Twinkl SemiBold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888" y="1243013"/>
            <a:ext cx="1547812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Peas</a:t>
            </a:r>
          </a:p>
        </p:txBody>
      </p:sp>
      <p:sp>
        <p:nvSpPr>
          <p:cNvPr id="8" name="Oval 7"/>
          <p:cNvSpPr/>
          <p:nvPr/>
        </p:nvSpPr>
        <p:spPr>
          <a:xfrm>
            <a:off x="676275" y="4648201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650" y="5265886"/>
            <a:ext cx="154781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/>
              <a:t>Correct!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3840" y="5312052"/>
            <a:ext cx="382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A pea is a seed. Well done!</a:t>
            </a:r>
          </a:p>
        </p:txBody>
      </p:sp>
      <p:sp>
        <p:nvSpPr>
          <p:cNvPr id="11" name="Right Arrow 10">
            <a:hlinkClick r:id="rId4" action="ppaction://hlinksldjump"/>
          </p:cNvPr>
          <p:cNvSpPr/>
          <p:nvPr/>
        </p:nvSpPr>
        <p:spPr>
          <a:xfrm>
            <a:off x="7213600" y="5143966"/>
            <a:ext cx="956945" cy="693589"/>
          </a:xfrm>
          <a:prstGeom prst="rightArrow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4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6" b="9386"/>
          <a:stretch/>
        </p:blipFill>
        <p:spPr>
          <a:xfrm>
            <a:off x="755650" y="762000"/>
            <a:ext cx="7632700" cy="4033520"/>
          </a:xfrm>
          <a:prstGeom prst="roundRect">
            <a:avLst/>
          </a:prstGeom>
        </p:spPr>
      </p:pic>
      <p:sp>
        <p:nvSpPr>
          <p:cNvPr id="3" name="Rounded Rectangle 2">
            <a:hlinkClick r:id="rId3" action="ppaction://hlinksldjump"/>
          </p:cNvPr>
          <p:cNvSpPr/>
          <p:nvPr/>
        </p:nvSpPr>
        <p:spPr>
          <a:xfrm>
            <a:off x="755650" y="4907597"/>
            <a:ext cx="7632700" cy="1185228"/>
          </a:xfrm>
          <a:prstGeom prst="roundRect">
            <a:avLst>
              <a:gd name="adj" fmla="val 21326"/>
            </a:avLst>
          </a:prstGeom>
          <a:solidFill>
            <a:srgbClr val="8D3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latin typeface="Twinkl SemiBold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888" y="1243013"/>
            <a:ext cx="1547812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Peas</a:t>
            </a:r>
          </a:p>
        </p:txBody>
      </p:sp>
      <p:sp>
        <p:nvSpPr>
          <p:cNvPr id="8" name="Oval 7"/>
          <p:cNvSpPr/>
          <p:nvPr/>
        </p:nvSpPr>
        <p:spPr>
          <a:xfrm>
            <a:off x="676275" y="4648201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650" y="5103326"/>
            <a:ext cx="154781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/>
              <a:t>Bad</a:t>
            </a:r>
            <a:br>
              <a:rPr lang="en-GB" sz="2400" b="1" dirty="0"/>
            </a:br>
            <a:r>
              <a:rPr lang="en-GB" sz="2400" b="1" dirty="0"/>
              <a:t>luck!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3840" y="5312052"/>
            <a:ext cx="382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A pea is actually a seed.</a:t>
            </a:r>
          </a:p>
        </p:txBody>
      </p:sp>
      <p:sp>
        <p:nvSpPr>
          <p:cNvPr id="14" name="Right Arrow 13">
            <a:hlinkClick r:id="rId4" action="ppaction://hlinksldjump"/>
          </p:cNvPr>
          <p:cNvSpPr/>
          <p:nvPr/>
        </p:nvSpPr>
        <p:spPr>
          <a:xfrm>
            <a:off x="7213600" y="5143966"/>
            <a:ext cx="956945" cy="693589"/>
          </a:xfrm>
          <a:prstGeom prst="rightArrow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67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" t="10138" r="-50" b="6690"/>
          <a:stretch/>
        </p:blipFill>
        <p:spPr>
          <a:xfrm>
            <a:off x="751840" y="762000"/>
            <a:ext cx="7640320" cy="4043680"/>
          </a:xfrm>
          <a:prstGeom prst="roundRect">
            <a:avLst/>
          </a:prstGeom>
        </p:spPr>
      </p:pic>
      <p:sp>
        <p:nvSpPr>
          <p:cNvPr id="3" name="Rounded Rectangle 2">
            <a:hlinkClick r:id="rId3" action="ppaction://hlinksldjump"/>
          </p:cNvPr>
          <p:cNvSpPr/>
          <p:nvPr/>
        </p:nvSpPr>
        <p:spPr>
          <a:xfrm>
            <a:off x="755650" y="4907597"/>
            <a:ext cx="3724275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latin typeface="Twinkl SemiBold" pitchFamily="2" charset="0"/>
              </a:rPr>
              <a:t>Seed</a:t>
            </a:r>
          </a:p>
        </p:txBody>
      </p:sp>
      <p:sp>
        <p:nvSpPr>
          <p:cNvPr id="4" name="Rounded Rectangle 3">
            <a:hlinkClick r:id="rId4" action="ppaction://hlinksldjump"/>
          </p:cNvPr>
          <p:cNvSpPr/>
          <p:nvPr/>
        </p:nvSpPr>
        <p:spPr>
          <a:xfrm>
            <a:off x="4664075" y="4907280"/>
            <a:ext cx="3724275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latin typeface="Twinkl SemiBold" pitchFamily="2" charset="0"/>
              </a:rPr>
              <a:t>Bulb</a:t>
            </a:r>
          </a:p>
        </p:txBody>
      </p:sp>
      <p:sp>
        <p:nvSpPr>
          <p:cNvPr id="5" name="Oval 4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888" y="1243013"/>
            <a:ext cx="154781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Onion</a:t>
            </a:r>
          </a:p>
        </p:txBody>
      </p:sp>
    </p:spTree>
    <p:extLst>
      <p:ext uri="{BB962C8B-B14F-4D97-AF65-F5344CB8AC3E}">
        <p14:creationId xmlns:p14="http://schemas.microsoft.com/office/powerpoint/2010/main" val="423241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4" b="15960"/>
          <a:stretch/>
        </p:blipFill>
        <p:spPr>
          <a:xfrm>
            <a:off x="755650" y="762000"/>
            <a:ext cx="7632700" cy="4033520"/>
          </a:xfrm>
          <a:prstGeom prst="roundRect">
            <a:avLst/>
          </a:prstGeom>
        </p:spPr>
      </p:pic>
      <p:sp>
        <p:nvSpPr>
          <p:cNvPr id="3" name="Rounded Rectangle 2">
            <a:hlinkClick r:id="rId3" action="ppaction://hlinksldjump"/>
          </p:cNvPr>
          <p:cNvSpPr/>
          <p:nvPr/>
        </p:nvSpPr>
        <p:spPr>
          <a:xfrm>
            <a:off x="755650" y="4907597"/>
            <a:ext cx="7632700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latin typeface="Twinkl SemiBold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888" y="1243013"/>
            <a:ext cx="1547812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Onion</a:t>
            </a:r>
          </a:p>
        </p:txBody>
      </p:sp>
      <p:sp>
        <p:nvSpPr>
          <p:cNvPr id="8" name="Oval 7"/>
          <p:cNvSpPr/>
          <p:nvPr/>
        </p:nvSpPr>
        <p:spPr>
          <a:xfrm>
            <a:off x="676275" y="4648201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650" y="5265886"/>
            <a:ext cx="154781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/>
              <a:t>Correct!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3840" y="5312052"/>
            <a:ext cx="382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An onion is a bulb. Well done!</a:t>
            </a:r>
          </a:p>
        </p:txBody>
      </p:sp>
      <p:sp>
        <p:nvSpPr>
          <p:cNvPr id="13" name="Right Arrow 12">
            <a:hlinkClick r:id="rId4" action="ppaction://hlinksldjump"/>
          </p:cNvPr>
          <p:cNvSpPr/>
          <p:nvPr/>
        </p:nvSpPr>
        <p:spPr>
          <a:xfrm>
            <a:off x="7213600" y="5143966"/>
            <a:ext cx="956945" cy="693589"/>
          </a:xfrm>
          <a:prstGeom prst="rightArrow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908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dirty="0"/>
              <a:t>I can plant seeds and bulbs and suggest how to care for them.  </a:t>
            </a:r>
          </a:p>
          <a:p>
            <a:pPr>
              <a:lnSpc>
                <a:spcPct val="100000"/>
              </a:lnSpc>
            </a:pPr>
            <a:r>
              <a:rPr lang="en-GB" dirty="0"/>
              <a:t>I can set up a test and make a prediction. 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77313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>
                <a:latin typeface="Twinkl" pitchFamily="50" charset="0"/>
              </a:rPr>
              <a:t>I can follow instructions to plant a seed and a bulb.</a:t>
            </a:r>
          </a:p>
          <a:p>
            <a:pPr>
              <a:lnSpc>
                <a:spcPct val="100000"/>
              </a:lnSpc>
            </a:pPr>
            <a:r>
              <a:rPr lang="en-GB" dirty="0">
                <a:latin typeface="Twinkl" pitchFamily="50" charset="0"/>
              </a:rPr>
              <a:t>I can suggest how to care for a plant so it grows well. </a:t>
            </a:r>
          </a:p>
          <a:p>
            <a:pPr>
              <a:lnSpc>
                <a:spcPct val="100000"/>
              </a:lnSpc>
            </a:pPr>
            <a:r>
              <a:rPr lang="en-GB" dirty="0">
                <a:latin typeface="Twinkl" pitchFamily="50" charset="0"/>
              </a:rPr>
              <a:t>I can set up a simple test to show what plants need to grow well. </a:t>
            </a:r>
          </a:p>
          <a:p>
            <a:pPr>
              <a:lnSpc>
                <a:spcPct val="100000"/>
              </a:lnSpc>
            </a:pPr>
            <a:r>
              <a:rPr lang="en-GB" dirty="0">
                <a:latin typeface="Twinkl" pitchFamily="50" charset="0"/>
              </a:rPr>
              <a:t>I can predict which plants will grow well and which will not. 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4" b="15960"/>
          <a:stretch/>
        </p:blipFill>
        <p:spPr>
          <a:xfrm>
            <a:off x="755650" y="762000"/>
            <a:ext cx="7632700" cy="4033520"/>
          </a:xfrm>
          <a:prstGeom prst="round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888" y="1243013"/>
            <a:ext cx="1547812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Onion</a:t>
            </a:r>
          </a:p>
        </p:txBody>
      </p:sp>
      <p:sp>
        <p:nvSpPr>
          <p:cNvPr id="13" name="Rounded Rectangle 12">
            <a:hlinkClick r:id="rId3" action="ppaction://hlinksldjump"/>
          </p:cNvPr>
          <p:cNvSpPr/>
          <p:nvPr/>
        </p:nvSpPr>
        <p:spPr>
          <a:xfrm>
            <a:off x="755650" y="4907597"/>
            <a:ext cx="7632700" cy="1185228"/>
          </a:xfrm>
          <a:prstGeom prst="roundRect">
            <a:avLst>
              <a:gd name="adj" fmla="val 21326"/>
            </a:avLst>
          </a:prstGeom>
          <a:solidFill>
            <a:srgbClr val="8D3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latin typeface="Twinkl SemiBold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76275" y="4648201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650" y="5103326"/>
            <a:ext cx="154781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/>
              <a:t>Bad</a:t>
            </a:r>
            <a:br>
              <a:rPr lang="en-GB" sz="2400" b="1" dirty="0"/>
            </a:br>
            <a:r>
              <a:rPr lang="en-GB" sz="2400" b="1" dirty="0"/>
              <a:t>luck!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83840" y="5312052"/>
            <a:ext cx="382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An onion is actually a bulb.</a:t>
            </a:r>
          </a:p>
        </p:txBody>
      </p:sp>
      <p:sp>
        <p:nvSpPr>
          <p:cNvPr id="19" name="Right Arrow 18">
            <a:hlinkClick r:id="rId4" action="ppaction://hlinksldjump"/>
          </p:cNvPr>
          <p:cNvSpPr/>
          <p:nvPr/>
        </p:nvSpPr>
        <p:spPr>
          <a:xfrm>
            <a:off x="7213600" y="5143966"/>
            <a:ext cx="956945" cy="693589"/>
          </a:xfrm>
          <a:prstGeom prst="rightArrow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56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8" b="15964"/>
          <a:stretch/>
        </p:blipFill>
        <p:spPr>
          <a:xfrm>
            <a:off x="750888" y="762000"/>
            <a:ext cx="7637462" cy="4043680"/>
          </a:xfrm>
          <a:prstGeom prst="roundRect">
            <a:avLst/>
          </a:prstGeom>
        </p:spPr>
      </p:pic>
      <p:sp>
        <p:nvSpPr>
          <p:cNvPr id="3" name="Rounded Rectangle 2">
            <a:hlinkClick r:id="rId3" action="ppaction://hlinksldjump"/>
          </p:cNvPr>
          <p:cNvSpPr/>
          <p:nvPr/>
        </p:nvSpPr>
        <p:spPr>
          <a:xfrm>
            <a:off x="755650" y="4907597"/>
            <a:ext cx="3724275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latin typeface="Twinkl SemiBold" pitchFamily="2" charset="0"/>
              </a:rPr>
              <a:t>Seed</a:t>
            </a:r>
          </a:p>
        </p:txBody>
      </p:sp>
      <p:sp>
        <p:nvSpPr>
          <p:cNvPr id="4" name="Rounded Rectangle 3">
            <a:hlinkClick r:id="rId4" action="ppaction://hlinksldjump"/>
          </p:cNvPr>
          <p:cNvSpPr/>
          <p:nvPr/>
        </p:nvSpPr>
        <p:spPr>
          <a:xfrm>
            <a:off x="4664075" y="4907280"/>
            <a:ext cx="3724275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latin typeface="Twinkl SemiBold" pitchFamily="2" charset="0"/>
              </a:rPr>
              <a:t>Bulb</a:t>
            </a:r>
          </a:p>
        </p:txBody>
      </p:sp>
      <p:sp>
        <p:nvSpPr>
          <p:cNvPr id="5" name="Oval 4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888" y="1243013"/>
            <a:ext cx="154781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800" b="1" dirty="0"/>
              <a:t>Coconut</a:t>
            </a:r>
          </a:p>
        </p:txBody>
      </p:sp>
    </p:spTree>
    <p:extLst>
      <p:ext uri="{BB962C8B-B14F-4D97-AF65-F5344CB8AC3E}">
        <p14:creationId xmlns:p14="http://schemas.microsoft.com/office/powerpoint/2010/main" val="202191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7" b="23347"/>
          <a:stretch/>
        </p:blipFill>
        <p:spPr>
          <a:xfrm>
            <a:off x="770256" y="762000"/>
            <a:ext cx="7618094" cy="4033520"/>
          </a:xfrm>
          <a:prstGeom prst="roundRect">
            <a:avLst/>
          </a:prstGeom>
        </p:spPr>
      </p:pic>
      <p:sp>
        <p:nvSpPr>
          <p:cNvPr id="3" name="Rounded Rectangle 2">
            <a:hlinkClick r:id="rId3" action="ppaction://hlinksldjump"/>
          </p:cNvPr>
          <p:cNvSpPr/>
          <p:nvPr/>
        </p:nvSpPr>
        <p:spPr>
          <a:xfrm>
            <a:off x="755650" y="4907597"/>
            <a:ext cx="7632700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latin typeface="Twinkl SemiBold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888" y="1243013"/>
            <a:ext cx="1547812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800" b="1" dirty="0"/>
              <a:t>Coconut</a:t>
            </a:r>
          </a:p>
        </p:txBody>
      </p:sp>
      <p:sp>
        <p:nvSpPr>
          <p:cNvPr id="8" name="Oval 7"/>
          <p:cNvSpPr/>
          <p:nvPr/>
        </p:nvSpPr>
        <p:spPr>
          <a:xfrm>
            <a:off x="676275" y="4648201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650" y="5265886"/>
            <a:ext cx="154781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/>
              <a:t>Correct!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3840" y="5312052"/>
            <a:ext cx="382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A coconut is a seed. Well done!</a:t>
            </a:r>
          </a:p>
        </p:txBody>
      </p:sp>
      <p:sp>
        <p:nvSpPr>
          <p:cNvPr id="13" name="Right Arrow 12">
            <a:hlinkClick r:id="rId4" action="ppaction://hlinksldjump"/>
          </p:cNvPr>
          <p:cNvSpPr/>
          <p:nvPr/>
        </p:nvSpPr>
        <p:spPr>
          <a:xfrm>
            <a:off x="7213600" y="5143966"/>
            <a:ext cx="956945" cy="693589"/>
          </a:xfrm>
          <a:prstGeom prst="rightArrow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1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7" b="23347"/>
          <a:stretch/>
        </p:blipFill>
        <p:spPr>
          <a:xfrm>
            <a:off x="770256" y="762000"/>
            <a:ext cx="7618094" cy="4033520"/>
          </a:xfrm>
          <a:prstGeom prst="round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888" y="1243013"/>
            <a:ext cx="1547812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800" b="1" dirty="0"/>
              <a:t>Coconut</a:t>
            </a:r>
          </a:p>
        </p:txBody>
      </p:sp>
      <p:sp>
        <p:nvSpPr>
          <p:cNvPr id="13" name="Rounded Rectangle 12">
            <a:hlinkClick r:id="rId3" action="ppaction://hlinksldjump"/>
          </p:cNvPr>
          <p:cNvSpPr/>
          <p:nvPr/>
        </p:nvSpPr>
        <p:spPr>
          <a:xfrm>
            <a:off x="755650" y="4907597"/>
            <a:ext cx="7632700" cy="1185228"/>
          </a:xfrm>
          <a:prstGeom prst="roundRect">
            <a:avLst>
              <a:gd name="adj" fmla="val 21326"/>
            </a:avLst>
          </a:prstGeom>
          <a:solidFill>
            <a:srgbClr val="8D3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latin typeface="Twinkl SemiBold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76275" y="4648201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650" y="5103326"/>
            <a:ext cx="154781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/>
              <a:t>Bad</a:t>
            </a:r>
            <a:br>
              <a:rPr lang="en-GB" sz="2400" b="1" dirty="0"/>
            </a:br>
            <a:r>
              <a:rPr lang="en-GB" sz="2400" b="1" dirty="0"/>
              <a:t>luck!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83840" y="5312052"/>
            <a:ext cx="382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A coconut is actually a seed.</a:t>
            </a:r>
          </a:p>
        </p:txBody>
      </p:sp>
      <p:sp>
        <p:nvSpPr>
          <p:cNvPr id="19" name="Right Arrow 18">
            <a:hlinkClick r:id="rId4" action="ppaction://hlinksldjump"/>
          </p:cNvPr>
          <p:cNvSpPr/>
          <p:nvPr/>
        </p:nvSpPr>
        <p:spPr>
          <a:xfrm>
            <a:off x="7213600" y="5143966"/>
            <a:ext cx="956945" cy="693589"/>
          </a:xfrm>
          <a:prstGeom prst="rightArrow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08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7" b="8386"/>
          <a:stretch/>
        </p:blipFill>
        <p:spPr>
          <a:xfrm>
            <a:off x="755650" y="772160"/>
            <a:ext cx="7632700" cy="4033520"/>
          </a:xfrm>
          <a:prstGeom prst="roundRect">
            <a:avLst/>
          </a:prstGeom>
        </p:spPr>
      </p:pic>
      <p:sp>
        <p:nvSpPr>
          <p:cNvPr id="3" name="Rounded Rectangle 2">
            <a:hlinkClick r:id="rId3" action="ppaction://hlinksldjump"/>
          </p:cNvPr>
          <p:cNvSpPr/>
          <p:nvPr/>
        </p:nvSpPr>
        <p:spPr>
          <a:xfrm>
            <a:off x="755650" y="4907597"/>
            <a:ext cx="3724275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latin typeface="Twinkl SemiBold" pitchFamily="2" charset="0"/>
              </a:rPr>
              <a:t>Seed</a:t>
            </a:r>
          </a:p>
        </p:txBody>
      </p:sp>
      <p:sp>
        <p:nvSpPr>
          <p:cNvPr id="4" name="Rounded Rectangle 3">
            <a:hlinkClick r:id="rId4" action="ppaction://hlinksldjump"/>
          </p:cNvPr>
          <p:cNvSpPr/>
          <p:nvPr/>
        </p:nvSpPr>
        <p:spPr>
          <a:xfrm>
            <a:off x="4664075" y="4907280"/>
            <a:ext cx="3724275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latin typeface="Twinkl SemiBold" pitchFamily="2" charset="0"/>
              </a:rPr>
              <a:t>Bulb</a:t>
            </a:r>
          </a:p>
        </p:txBody>
      </p:sp>
      <p:sp>
        <p:nvSpPr>
          <p:cNvPr id="5" name="Oval 4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9288" y="1253173"/>
            <a:ext cx="16970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b="1" dirty="0"/>
              <a:t>Sweetcorn</a:t>
            </a:r>
          </a:p>
        </p:txBody>
      </p:sp>
    </p:spTree>
    <p:extLst>
      <p:ext uri="{BB962C8B-B14F-4D97-AF65-F5344CB8AC3E}">
        <p14:creationId xmlns:p14="http://schemas.microsoft.com/office/powerpoint/2010/main" val="135651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73"/>
          <a:stretch/>
        </p:blipFill>
        <p:spPr>
          <a:xfrm>
            <a:off x="770255" y="765175"/>
            <a:ext cx="7632065" cy="4030345"/>
          </a:xfrm>
          <a:prstGeom prst="roundRect">
            <a:avLst/>
          </a:prstGeom>
        </p:spPr>
      </p:pic>
      <p:sp>
        <p:nvSpPr>
          <p:cNvPr id="3" name="Rounded Rectangle 2">
            <a:hlinkClick r:id="rId3" action="ppaction://hlinksldjump"/>
          </p:cNvPr>
          <p:cNvSpPr/>
          <p:nvPr/>
        </p:nvSpPr>
        <p:spPr>
          <a:xfrm>
            <a:off x="755650" y="4907597"/>
            <a:ext cx="7632700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latin typeface="Twinkl SemiBold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76275" y="4648201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650" y="5265886"/>
            <a:ext cx="154781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/>
              <a:t>Correct!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3840" y="5312052"/>
            <a:ext cx="382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A corn kernel is a seed. Well done!</a:t>
            </a:r>
          </a:p>
        </p:txBody>
      </p:sp>
      <p:sp>
        <p:nvSpPr>
          <p:cNvPr id="13" name="Oval 12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9288" y="1253173"/>
            <a:ext cx="16970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b="1" dirty="0"/>
              <a:t>Sweetcorn</a:t>
            </a:r>
          </a:p>
        </p:txBody>
      </p:sp>
      <p:sp>
        <p:nvSpPr>
          <p:cNvPr id="15" name="Right Arrow 14">
            <a:hlinkClick r:id="rId4" action="ppaction://hlinksldjump"/>
          </p:cNvPr>
          <p:cNvSpPr/>
          <p:nvPr/>
        </p:nvSpPr>
        <p:spPr>
          <a:xfrm>
            <a:off x="7213600" y="5143966"/>
            <a:ext cx="956945" cy="693589"/>
          </a:xfrm>
          <a:prstGeom prst="rightArrow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42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73"/>
          <a:stretch/>
        </p:blipFill>
        <p:spPr>
          <a:xfrm>
            <a:off x="770255" y="765175"/>
            <a:ext cx="7632065" cy="4030345"/>
          </a:xfrm>
          <a:prstGeom prst="round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9288" y="1253173"/>
            <a:ext cx="16970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b="1" dirty="0"/>
              <a:t>Sweetcorn</a:t>
            </a:r>
          </a:p>
        </p:txBody>
      </p:sp>
      <p:sp>
        <p:nvSpPr>
          <p:cNvPr id="15" name="Rounded Rectangle 14">
            <a:hlinkClick r:id="rId3" action="ppaction://hlinksldjump"/>
          </p:cNvPr>
          <p:cNvSpPr/>
          <p:nvPr/>
        </p:nvSpPr>
        <p:spPr>
          <a:xfrm>
            <a:off x="755650" y="4907597"/>
            <a:ext cx="7632700" cy="1185228"/>
          </a:xfrm>
          <a:prstGeom prst="roundRect">
            <a:avLst>
              <a:gd name="adj" fmla="val 21326"/>
            </a:avLst>
          </a:prstGeom>
          <a:solidFill>
            <a:srgbClr val="8D3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latin typeface="Twinkl SemiBold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76275" y="4648201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5650" y="5103326"/>
            <a:ext cx="154781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/>
              <a:t>Bad</a:t>
            </a:r>
            <a:br>
              <a:rPr lang="en-GB" sz="2400" b="1" dirty="0"/>
            </a:br>
            <a:r>
              <a:rPr lang="en-GB" sz="2400" b="1" dirty="0"/>
              <a:t>luck!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83840" y="5312052"/>
            <a:ext cx="382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A corn kernel is actually a seed.</a:t>
            </a:r>
          </a:p>
        </p:txBody>
      </p:sp>
      <p:sp>
        <p:nvSpPr>
          <p:cNvPr id="21" name="Right Arrow 20">
            <a:hlinkClick r:id="rId4" action="ppaction://hlinksldjump"/>
          </p:cNvPr>
          <p:cNvSpPr/>
          <p:nvPr/>
        </p:nvSpPr>
        <p:spPr>
          <a:xfrm>
            <a:off x="7213600" y="5143966"/>
            <a:ext cx="956945" cy="693589"/>
          </a:xfrm>
          <a:prstGeom prst="rightArrow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23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" t="8257"/>
          <a:stretch/>
        </p:blipFill>
        <p:spPr>
          <a:xfrm>
            <a:off x="762000" y="762000"/>
            <a:ext cx="7626350" cy="4043680"/>
          </a:xfrm>
          <a:prstGeom prst="roundRect">
            <a:avLst/>
          </a:prstGeom>
        </p:spPr>
      </p:pic>
      <p:sp>
        <p:nvSpPr>
          <p:cNvPr id="3" name="Rounded Rectangle 2">
            <a:hlinkClick r:id="rId3" action="ppaction://hlinksldjump"/>
          </p:cNvPr>
          <p:cNvSpPr/>
          <p:nvPr/>
        </p:nvSpPr>
        <p:spPr>
          <a:xfrm>
            <a:off x="755650" y="4907597"/>
            <a:ext cx="3724275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latin typeface="Twinkl SemiBold" pitchFamily="2" charset="0"/>
              </a:rPr>
              <a:t>Seed</a:t>
            </a:r>
          </a:p>
        </p:txBody>
      </p:sp>
      <p:sp>
        <p:nvSpPr>
          <p:cNvPr id="4" name="Rounded Rectangle 3">
            <a:hlinkClick r:id="rId4" action="ppaction://hlinksldjump"/>
          </p:cNvPr>
          <p:cNvSpPr/>
          <p:nvPr/>
        </p:nvSpPr>
        <p:spPr>
          <a:xfrm>
            <a:off x="4664075" y="4907280"/>
            <a:ext cx="3724275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latin typeface="Twinkl SemiBold" pitchFamily="2" charset="0"/>
              </a:rPr>
              <a:t>Bulb</a:t>
            </a:r>
          </a:p>
        </p:txBody>
      </p:sp>
      <p:sp>
        <p:nvSpPr>
          <p:cNvPr id="5" name="Oval 4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888" y="1243013"/>
            <a:ext cx="154781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800" b="1" dirty="0"/>
              <a:t>Garlic</a:t>
            </a:r>
          </a:p>
        </p:txBody>
      </p:sp>
    </p:spTree>
    <p:extLst>
      <p:ext uri="{BB962C8B-B14F-4D97-AF65-F5344CB8AC3E}">
        <p14:creationId xmlns:p14="http://schemas.microsoft.com/office/powerpoint/2010/main" val="154170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44" b="6636"/>
          <a:stretch/>
        </p:blipFill>
        <p:spPr>
          <a:xfrm>
            <a:off x="770256" y="762000"/>
            <a:ext cx="7618094" cy="4033520"/>
          </a:xfrm>
          <a:prstGeom prst="roundRect">
            <a:avLst/>
          </a:prstGeom>
        </p:spPr>
      </p:pic>
      <p:sp>
        <p:nvSpPr>
          <p:cNvPr id="3" name="Rounded Rectangle 2">
            <a:hlinkClick r:id="rId4" action="ppaction://hlinksldjump"/>
          </p:cNvPr>
          <p:cNvSpPr/>
          <p:nvPr/>
        </p:nvSpPr>
        <p:spPr>
          <a:xfrm>
            <a:off x="755650" y="4907597"/>
            <a:ext cx="7632700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latin typeface="Twinkl SemiBold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888" y="1243013"/>
            <a:ext cx="1547812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800" b="1" dirty="0"/>
              <a:t>Garlic</a:t>
            </a:r>
          </a:p>
        </p:txBody>
      </p:sp>
      <p:sp>
        <p:nvSpPr>
          <p:cNvPr id="8" name="Oval 7"/>
          <p:cNvSpPr/>
          <p:nvPr/>
        </p:nvSpPr>
        <p:spPr>
          <a:xfrm>
            <a:off x="676275" y="4648201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650" y="5265886"/>
            <a:ext cx="154781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/>
              <a:t>Correct!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3840" y="5312052"/>
            <a:ext cx="382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Garlic is a bulb. Well done!</a:t>
            </a:r>
          </a:p>
        </p:txBody>
      </p:sp>
      <p:sp>
        <p:nvSpPr>
          <p:cNvPr id="13" name="Right Arrow 12">
            <a:hlinkClick r:id="rId5" action="ppaction://hlinksldjump"/>
          </p:cNvPr>
          <p:cNvSpPr/>
          <p:nvPr/>
        </p:nvSpPr>
        <p:spPr>
          <a:xfrm>
            <a:off x="7213600" y="5143966"/>
            <a:ext cx="956945" cy="693589"/>
          </a:xfrm>
          <a:prstGeom prst="rightArrow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71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44" b="6636"/>
          <a:stretch/>
        </p:blipFill>
        <p:spPr>
          <a:xfrm>
            <a:off x="770256" y="762000"/>
            <a:ext cx="7618094" cy="4033520"/>
          </a:xfrm>
          <a:prstGeom prst="round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888" y="1243013"/>
            <a:ext cx="1547812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800" b="1" dirty="0"/>
              <a:t>Garlic</a:t>
            </a: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755650" y="4907597"/>
            <a:ext cx="7632700" cy="1185228"/>
          </a:xfrm>
          <a:prstGeom prst="roundRect">
            <a:avLst>
              <a:gd name="adj" fmla="val 21326"/>
            </a:avLst>
          </a:prstGeom>
          <a:solidFill>
            <a:srgbClr val="8D3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latin typeface="Twinkl SemiBold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76275" y="4648201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650" y="5103326"/>
            <a:ext cx="154781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/>
              <a:t>Bad</a:t>
            </a:r>
            <a:br>
              <a:rPr lang="en-GB" sz="2400" b="1" dirty="0"/>
            </a:br>
            <a:r>
              <a:rPr lang="en-GB" sz="2400" b="1" dirty="0"/>
              <a:t>luck!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83840" y="5312052"/>
            <a:ext cx="382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Garlic is actually a bulb.</a:t>
            </a:r>
          </a:p>
        </p:txBody>
      </p:sp>
      <p:sp>
        <p:nvSpPr>
          <p:cNvPr id="19" name="Right Arrow 18">
            <a:hlinkClick r:id="rId5" action="ppaction://hlinksldjump"/>
          </p:cNvPr>
          <p:cNvSpPr/>
          <p:nvPr/>
        </p:nvSpPr>
        <p:spPr>
          <a:xfrm>
            <a:off x="7213600" y="5143966"/>
            <a:ext cx="956945" cy="693589"/>
          </a:xfrm>
          <a:prstGeom prst="rightArrow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3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55651" y="765176"/>
            <a:ext cx="1764343" cy="1661505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916" t="-700" r="-16970" b="-51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755651" y="2598249"/>
            <a:ext cx="1764343" cy="1661505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476" r="-1984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755650" y="4431321"/>
            <a:ext cx="1764343" cy="1661505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3616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/>
          <p:cNvSpPr/>
          <p:nvPr/>
        </p:nvSpPr>
        <p:spPr>
          <a:xfrm>
            <a:off x="2711770" y="765176"/>
            <a:ext cx="1764343" cy="1661505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396" t="-2740" r="-22230" b="-203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2711770" y="2598249"/>
            <a:ext cx="1764343" cy="1661505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55" r="-3422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/>
          <p:cNvSpPr/>
          <p:nvPr/>
        </p:nvSpPr>
        <p:spPr>
          <a:xfrm>
            <a:off x="2711769" y="4431321"/>
            <a:ext cx="1764343" cy="1661505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9271" t="-2236" r="-4475" b="-407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4667889" y="765176"/>
            <a:ext cx="1764343" cy="1661505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169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/>
          <p:cNvSpPr/>
          <p:nvPr/>
        </p:nvSpPr>
        <p:spPr>
          <a:xfrm>
            <a:off x="4667889" y="2598249"/>
            <a:ext cx="1764343" cy="1661505"/>
          </a:xfrm>
          <a:prstGeom prst="round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198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unded Rectangle 14"/>
          <p:cNvSpPr/>
          <p:nvPr/>
        </p:nvSpPr>
        <p:spPr>
          <a:xfrm>
            <a:off x="4667888" y="4431321"/>
            <a:ext cx="1764343" cy="1661505"/>
          </a:xfrm>
          <a:prstGeom prst="roundRec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145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le 15"/>
          <p:cNvSpPr/>
          <p:nvPr/>
        </p:nvSpPr>
        <p:spPr>
          <a:xfrm>
            <a:off x="6624007" y="765176"/>
            <a:ext cx="1764343" cy="1661505"/>
          </a:xfrm>
          <a:prstGeom prst="roundRect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20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ounded Rectangle 16"/>
          <p:cNvSpPr/>
          <p:nvPr/>
        </p:nvSpPr>
        <p:spPr>
          <a:xfrm>
            <a:off x="6624007" y="2598249"/>
            <a:ext cx="1764343" cy="1661505"/>
          </a:xfrm>
          <a:prstGeom prst="roundRect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24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ounded Rectangle 17"/>
          <p:cNvSpPr/>
          <p:nvPr/>
        </p:nvSpPr>
        <p:spPr>
          <a:xfrm>
            <a:off x="6624006" y="4431321"/>
            <a:ext cx="1764343" cy="1661505"/>
          </a:xfrm>
          <a:prstGeom prst="roundRect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08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3" name="Group 22"/>
          <p:cNvGrpSpPr/>
          <p:nvPr/>
        </p:nvGrpSpPr>
        <p:grpSpPr>
          <a:xfrm>
            <a:off x="3132666" y="2950633"/>
            <a:ext cx="2878667" cy="956733"/>
            <a:chOff x="3132666" y="2950633"/>
            <a:chExt cx="2878667" cy="956733"/>
          </a:xfrm>
        </p:grpSpPr>
        <p:sp>
          <p:nvSpPr>
            <p:cNvPr id="19" name="Rounded Rectangle 18"/>
            <p:cNvSpPr/>
            <p:nvPr/>
          </p:nvSpPr>
          <p:spPr>
            <a:xfrm>
              <a:off x="3132666" y="2950633"/>
              <a:ext cx="2878667" cy="956733"/>
            </a:xfrm>
            <a:prstGeom prst="roundRect">
              <a:avLst/>
            </a:prstGeom>
            <a:solidFill>
              <a:srgbClr val="87B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32666" y="3119677"/>
              <a:ext cx="28786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Plants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781300" y="2312113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We have been learning about…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Seeds and Bulbs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55649" y="1473201"/>
            <a:ext cx="1833034" cy="2341288"/>
          </a:xfrm>
          <a:prstGeom prst="roundRect">
            <a:avLst>
              <a:gd name="adj" fmla="val 12144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286" r="-3475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4"/>
          <p:cNvSpPr/>
          <p:nvPr/>
        </p:nvSpPr>
        <p:spPr>
          <a:xfrm>
            <a:off x="755648" y="3967436"/>
            <a:ext cx="1833034" cy="2341288"/>
          </a:xfrm>
          <a:prstGeom prst="roundRect">
            <a:avLst>
              <a:gd name="adj" fmla="val 12144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1686" r="-2736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ounded Rectangle 19"/>
          <p:cNvSpPr/>
          <p:nvPr/>
        </p:nvSpPr>
        <p:spPr>
          <a:xfrm>
            <a:off x="2688871" y="1473202"/>
            <a:ext cx="1833034" cy="2341288"/>
          </a:xfrm>
          <a:prstGeom prst="roundRect">
            <a:avLst>
              <a:gd name="adj" fmla="val 12144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1678" r="-452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/>
          <p:cNvSpPr/>
          <p:nvPr/>
        </p:nvSpPr>
        <p:spPr>
          <a:xfrm>
            <a:off x="2688870" y="3967437"/>
            <a:ext cx="1833034" cy="2341288"/>
          </a:xfrm>
          <a:prstGeom prst="roundRect">
            <a:avLst>
              <a:gd name="adj" fmla="val 12144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955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ounded Rectangle 22"/>
          <p:cNvSpPr/>
          <p:nvPr/>
        </p:nvSpPr>
        <p:spPr>
          <a:xfrm>
            <a:off x="4622093" y="1473202"/>
            <a:ext cx="1833034" cy="2341288"/>
          </a:xfrm>
          <a:prstGeom prst="roundRect">
            <a:avLst>
              <a:gd name="adj" fmla="val 12144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7698" r="-141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ounded Rectangle 23"/>
          <p:cNvSpPr/>
          <p:nvPr/>
        </p:nvSpPr>
        <p:spPr>
          <a:xfrm>
            <a:off x="4622092" y="3967437"/>
            <a:ext cx="1833034" cy="2341288"/>
          </a:xfrm>
          <a:prstGeom prst="roundRect">
            <a:avLst>
              <a:gd name="adj" fmla="val 12144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3398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ounded Rectangle 25"/>
          <p:cNvSpPr/>
          <p:nvPr/>
        </p:nvSpPr>
        <p:spPr>
          <a:xfrm>
            <a:off x="6555316" y="1473202"/>
            <a:ext cx="1833034" cy="2341288"/>
          </a:xfrm>
          <a:prstGeom prst="roundRect">
            <a:avLst>
              <a:gd name="adj" fmla="val 12144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4155" r="-1859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ounded Rectangle 26"/>
          <p:cNvSpPr/>
          <p:nvPr/>
        </p:nvSpPr>
        <p:spPr>
          <a:xfrm>
            <a:off x="6555315" y="3967437"/>
            <a:ext cx="1833034" cy="2341288"/>
          </a:xfrm>
          <a:prstGeom prst="roundRect">
            <a:avLst>
              <a:gd name="adj" fmla="val 12144"/>
            </a:avLst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1547" r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655459" y="1397000"/>
            <a:ext cx="7833079" cy="497840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Group 29"/>
          <p:cNvGrpSpPr/>
          <p:nvPr/>
        </p:nvGrpSpPr>
        <p:grpSpPr>
          <a:xfrm>
            <a:off x="3153301" y="2485225"/>
            <a:ext cx="2827867" cy="2827867"/>
            <a:chOff x="3153301" y="2400555"/>
            <a:chExt cx="2827867" cy="2827867"/>
          </a:xfrm>
        </p:grpSpPr>
        <p:sp>
          <p:nvSpPr>
            <p:cNvPr id="28" name="Oval 27"/>
            <p:cNvSpPr/>
            <p:nvPr/>
          </p:nvSpPr>
          <p:spPr>
            <a:xfrm>
              <a:off x="3153301" y="2400555"/>
              <a:ext cx="2827867" cy="2827867"/>
            </a:xfrm>
            <a:prstGeom prst="ellipse">
              <a:avLst/>
            </a:prstGeom>
            <a:solidFill>
              <a:srgbClr val="87BD3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369200" y="2798825"/>
              <a:ext cx="2396067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The first stage </a:t>
              </a:r>
              <a:br>
                <a:rPr lang="en-GB" dirty="0"/>
              </a:br>
              <a:r>
                <a:rPr lang="en-GB" dirty="0"/>
                <a:t>in the life cycle of most plants is a seed. </a:t>
              </a:r>
            </a:p>
            <a:p>
              <a:pPr algn="ctr"/>
              <a:r>
                <a:rPr lang="en-GB" dirty="0"/>
                <a:t>Seeds come in all shapes and sizes. Every plant has a different seed.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925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Seeds and Bulbs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50885" y="2870200"/>
            <a:ext cx="7632700" cy="3222625"/>
          </a:xfrm>
          <a:prstGeom prst="roundRect">
            <a:avLst>
              <a:gd name="adj" fmla="val 9910"/>
            </a:avLst>
          </a:prstGeom>
          <a:solidFill>
            <a:srgbClr val="B9D2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125" y="3501196"/>
            <a:ext cx="1883749" cy="20171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5149" y="1323348"/>
            <a:ext cx="75284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Every single seed has the beginnings of a new plant inside it, along with a little store of food to help it grow.</a:t>
            </a:r>
          </a:p>
          <a:p>
            <a:endParaRPr lang="en-GB" dirty="0"/>
          </a:p>
          <a:p>
            <a:r>
              <a:rPr lang="en-GB" dirty="0"/>
              <a:t>When the conditions are right, the seed soaks up water and swells, and the tiny new plant bursts out of its shell. This is called </a:t>
            </a:r>
            <a:r>
              <a:rPr lang="en-GB" b="1" dirty="0"/>
              <a:t>germination</a:t>
            </a:r>
            <a:r>
              <a:rPr lang="en-GB" dirty="0"/>
              <a:t>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6001" y="3044964"/>
            <a:ext cx="1905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Embryo:</a:t>
            </a:r>
          </a:p>
          <a:p>
            <a:r>
              <a:rPr lang="en-GB" dirty="0"/>
              <a:t>The tiny root and shoot which will grow into the adult plant.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6000" y="4789714"/>
            <a:ext cx="177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Seed Coat:</a:t>
            </a:r>
          </a:p>
          <a:p>
            <a:r>
              <a:rPr lang="en-GB" dirty="0"/>
              <a:t>A tough outer covering.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04464" y="3604349"/>
            <a:ext cx="21420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Food Store:</a:t>
            </a:r>
          </a:p>
          <a:p>
            <a:r>
              <a:rPr lang="en-GB" dirty="0"/>
              <a:t>A store of food for the young plant </a:t>
            </a:r>
            <a:br>
              <a:rPr lang="en-GB" dirty="0"/>
            </a:br>
            <a:r>
              <a:rPr lang="en-GB" dirty="0"/>
              <a:t>to use until it has grown enough to make its own food.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946402" y="3962400"/>
            <a:ext cx="918389" cy="347133"/>
          </a:xfrm>
          <a:prstGeom prst="straightConnector1">
            <a:avLst/>
          </a:prstGeom>
          <a:ln w="38100">
            <a:solidFill>
              <a:srgbClr val="2CB7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794000" y="5045070"/>
            <a:ext cx="1859838" cy="257206"/>
          </a:xfrm>
          <a:prstGeom prst="straightConnector1">
            <a:avLst/>
          </a:prstGeom>
          <a:ln w="38100">
            <a:solidFill>
              <a:srgbClr val="2CB7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033394" y="4394200"/>
            <a:ext cx="1071071" cy="521749"/>
          </a:xfrm>
          <a:prstGeom prst="straightConnector1">
            <a:avLst/>
          </a:prstGeom>
          <a:ln w="38100">
            <a:solidFill>
              <a:srgbClr val="2CB7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885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Seeds and Bulbs: Germination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55650" y="1413933"/>
            <a:ext cx="2377017" cy="22606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39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3"/>
          <p:cNvSpPr/>
          <p:nvPr/>
        </p:nvSpPr>
        <p:spPr>
          <a:xfrm>
            <a:off x="755649" y="3832225"/>
            <a:ext cx="2377017" cy="2260600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unded Rectangle 6"/>
          <p:cNvSpPr/>
          <p:nvPr/>
        </p:nvSpPr>
        <p:spPr>
          <a:xfrm>
            <a:off x="3387194" y="1413933"/>
            <a:ext cx="2377017" cy="22606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9612" r="-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3387193" y="3832225"/>
            <a:ext cx="2377017" cy="2260600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981" r="-299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/>
          <p:cNvSpPr/>
          <p:nvPr/>
        </p:nvSpPr>
        <p:spPr>
          <a:xfrm>
            <a:off x="6010271" y="1413933"/>
            <a:ext cx="2377017" cy="2260600"/>
          </a:xfrm>
          <a:prstGeom prst="round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6010270" y="3832225"/>
            <a:ext cx="2377017" cy="2260600"/>
          </a:xfrm>
          <a:prstGeom prst="round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/>
          <p:cNvGrpSpPr/>
          <p:nvPr/>
        </p:nvGrpSpPr>
        <p:grpSpPr>
          <a:xfrm>
            <a:off x="6661144" y="4424891"/>
            <a:ext cx="1075267" cy="1075267"/>
            <a:chOff x="6661144" y="4424891"/>
            <a:chExt cx="1075267" cy="1075267"/>
          </a:xfrm>
        </p:grpSpPr>
        <p:sp>
          <p:nvSpPr>
            <p:cNvPr id="12" name="Oval 11"/>
            <p:cNvSpPr/>
            <p:nvPr/>
          </p:nvSpPr>
          <p:spPr>
            <a:xfrm>
              <a:off x="6661144" y="4424891"/>
              <a:ext cx="1075267" cy="1075267"/>
            </a:xfrm>
            <a:prstGeom prst="ellipse">
              <a:avLst/>
            </a:prstGeom>
            <a:solidFill>
              <a:srgbClr val="87BD3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Isosceles Triangle 12"/>
            <p:cNvSpPr/>
            <p:nvPr/>
          </p:nvSpPr>
          <p:spPr>
            <a:xfrm rot="5400000">
              <a:off x="6859318" y="4723608"/>
              <a:ext cx="851958" cy="477831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6055777" y="1921400"/>
            <a:ext cx="228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Click the button below to find out more about germination.</a:t>
            </a:r>
          </a:p>
        </p:txBody>
      </p:sp>
      <p:sp>
        <p:nvSpPr>
          <p:cNvPr id="16" name="Oval 15">
            <a:hlinkClick r:id="rId6"/>
          </p:cNvPr>
          <p:cNvSpPr/>
          <p:nvPr/>
        </p:nvSpPr>
        <p:spPr>
          <a:xfrm>
            <a:off x="6638919" y="4401078"/>
            <a:ext cx="1136650" cy="1136650"/>
          </a:xfrm>
          <a:prstGeom prst="ellipse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49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10" grpId="0" animBg="1"/>
      <p:bldP spid="11" grpId="0" animBg="1"/>
      <p:bldP spid="15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50885" y="1473202"/>
            <a:ext cx="7632700" cy="4619624"/>
          </a:xfrm>
          <a:prstGeom prst="roundRect">
            <a:avLst>
              <a:gd name="adj" fmla="val 7271"/>
            </a:avLst>
          </a:prstGeom>
          <a:solidFill>
            <a:srgbClr val="B9D2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Seeds and Bulbs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165" y="2574549"/>
            <a:ext cx="1980641" cy="31191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44881" y="1631018"/>
            <a:ext cx="22656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dirty="0"/>
              <a:t>Some plants grow first from a seed, and then develop </a:t>
            </a:r>
            <a:br>
              <a:rPr lang="en-GB" altLang="en-US" dirty="0"/>
            </a:br>
            <a:r>
              <a:rPr lang="en-GB" altLang="en-US" dirty="0"/>
              <a:t>a bulb that helps them to grow back year after year.</a:t>
            </a:r>
          </a:p>
          <a:p>
            <a:r>
              <a:rPr lang="en-GB" altLang="en-US" dirty="0"/>
              <a:t> </a:t>
            </a:r>
          </a:p>
          <a:p>
            <a:r>
              <a:rPr lang="en-GB" altLang="en-US" dirty="0"/>
              <a:t>A bulb lets the plant rest underground over the winter when it is too cold, then grow back later in the year when conditions </a:t>
            </a:r>
            <a:br>
              <a:rPr lang="en-GB" altLang="en-US" dirty="0"/>
            </a:br>
            <a:r>
              <a:rPr lang="en-GB" altLang="en-US" dirty="0"/>
              <a:t>are right. </a:t>
            </a:r>
          </a:p>
        </p:txBody>
      </p:sp>
      <p:sp>
        <p:nvSpPr>
          <p:cNvPr id="8" name="Rectangle 7"/>
          <p:cNvSpPr/>
          <p:nvPr/>
        </p:nvSpPr>
        <p:spPr>
          <a:xfrm>
            <a:off x="3504248" y="1648168"/>
            <a:ext cx="17374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b="1" dirty="0"/>
              <a:t>Flower Bud:</a:t>
            </a:r>
          </a:p>
          <a:p>
            <a:pPr>
              <a:spcBef>
                <a:spcPct val="0"/>
              </a:spcBef>
            </a:pPr>
            <a:r>
              <a:rPr lang="en-GB" altLang="en-US" dirty="0"/>
              <a:t>Future flower stored inside the bulb for protection.</a:t>
            </a:r>
          </a:p>
        </p:txBody>
      </p:sp>
      <p:sp>
        <p:nvSpPr>
          <p:cNvPr id="9" name="Rectangle 8"/>
          <p:cNvSpPr/>
          <p:nvPr/>
        </p:nvSpPr>
        <p:spPr>
          <a:xfrm>
            <a:off x="6633281" y="1700068"/>
            <a:ext cx="17374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b="1" dirty="0"/>
              <a:t>Tunic:</a:t>
            </a:r>
          </a:p>
          <a:p>
            <a:pPr>
              <a:spcBef>
                <a:spcPct val="0"/>
              </a:spcBef>
            </a:pPr>
            <a:r>
              <a:rPr lang="en-GB" altLang="en-US" dirty="0"/>
              <a:t>A papery </a:t>
            </a:r>
            <a:br>
              <a:rPr lang="en-GB" altLang="en-US" dirty="0"/>
            </a:br>
            <a:r>
              <a:rPr lang="en-GB" altLang="en-US" dirty="0"/>
              <a:t>outer covering.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67794" y="3265865"/>
            <a:ext cx="14417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b="1" dirty="0"/>
              <a:t>Scales:</a:t>
            </a:r>
          </a:p>
          <a:p>
            <a:pPr>
              <a:spcBef>
                <a:spcPct val="0"/>
              </a:spcBef>
            </a:pPr>
            <a:r>
              <a:rPr lang="en-GB" altLang="en-US" dirty="0"/>
              <a:t>Thick leaves that store the food.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04248" y="4858763"/>
            <a:ext cx="11163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b="1" dirty="0"/>
              <a:t>Roots</a:t>
            </a:r>
            <a:endParaRPr lang="en-GB" altLang="en-US" dirty="0"/>
          </a:p>
        </p:txBody>
      </p:sp>
      <p:sp>
        <p:nvSpPr>
          <p:cNvPr id="12" name="Rectangle 11"/>
          <p:cNvSpPr/>
          <p:nvPr/>
        </p:nvSpPr>
        <p:spPr>
          <a:xfrm>
            <a:off x="6948241" y="5154726"/>
            <a:ext cx="11163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b="1" dirty="0"/>
              <a:t>Stem</a:t>
            </a:r>
            <a:endParaRPr lang="en-GB" alt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004560" y="5228095"/>
            <a:ext cx="908445" cy="102830"/>
          </a:xfrm>
          <a:prstGeom prst="straightConnector1">
            <a:avLst/>
          </a:prstGeom>
          <a:ln w="38100">
            <a:solidFill>
              <a:srgbClr val="2CB7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313003" y="5043429"/>
            <a:ext cx="601309" cy="366038"/>
          </a:xfrm>
          <a:prstGeom prst="straightConnector1">
            <a:avLst/>
          </a:prstGeom>
          <a:ln w="38100">
            <a:solidFill>
              <a:srgbClr val="2CB7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787212" y="2959036"/>
            <a:ext cx="824375" cy="823978"/>
          </a:xfrm>
          <a:prstGeom prst="straightConnector1">
            <a:avLst/>
          </a:prstGeom>
          <a:ln w="38100">
            <a:solidFill>
              <a:srgbClr val="2CB7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905274" y="2399582"/>
            <a:ext cx="715132" cy="971443"/>
          </a:xfrm>
          <a:prstGeom prst="straightConnector1">
            <a:avLst/>
          </a:prstGeom>
          <a:ln w="38100">
            <a:solidFill>
              <a:srgbClr val="2CB7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128872" y="3534659"/>
            <a:ext cx="453934" cy="599450"/>
          </a:xfrm>
          <a:prstGeom prst="straightConnector1">
            <a:avLst/>
          </a:prstGeom>
          <a:ln w="38100">
            <a:solidFill>
              <a:srgbClr val="2CB7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97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Seeds and Bulbs</a:t>
            </a:r>
            <a:endParaRPr lang="en-GB" dirty="0"/>
          </a:p>
        </p:txBody>
      </p:sp>
      <p:sp>
        <p:nvSpPr>
          <p:cNvPr id="3" name="Rounded Rectangle 2"/>
          <p:cNvSpPr/>
          <p:nvPr/>
        </p:nvSpPr>
        <p:spPr>
          <a:xfrm>
            <a:off x="755650" y="1696720"/>
            <a:ext cx="3714750" cy="1390221"/>
          </a:xfrm>
          <a:prstGeom prst="round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860425" y="2068663"/>
            <a:ext cx="3322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dirty="0"/>
              <a:t>Here are some common plants that grow from bulbs.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755650" y="3199662"/>
            <a:ext cx="3714750" cy="1390221"/>
            <a:chOff x="755650" y="3199662"/>
            <a:chExt cx="3714750" cy="1390221"/>
          </a:xfrm>
        </p:grpSpPr>
        <p:sp>
          <p:nvSpPr>
            <p:cNvPr id="4" name="Rounded Rectangle 3"/>
            <p:cNvSpPr/>
            <p:nvPr/>
          </p:nvSpPr>
          <p:spPr>
            <a:xfrm>
              <a:off x="755650" y="3199662"/>
              <a:ext cx="3714750" cy="1390221"/>
            </a:xfrm>
            <a:prstGeom prst="roundRect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9682" b="-2794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755650" y="4064000"/>
              <a:ext cx="1398271" cy="525882"/>
              <a:chOff x="755650" y="4064000"/>
              <a:chExt cx="1398271" cy="525882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755650" y="4064000"/>
                <a:ext cx="1398270" cy="525882"/>
              </a:xfrm>
              <a:prstGeom prst="roundRect">
                <a:avLst>
                  <a:gd name="adj" fmla="val 43859"/>
                </a:avLst>
              </a:prstGeom>
              <a:solidFill>
                <a:srgbClr val="87B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755651" y="4147355"/>
                <a:ext cx="139827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altLang="en-US" dirty="0"/>
                  <a:t>Daffodils</a:t>
                </a:r>
                <a:endParaRPr lang="en-GB" dirty="0"/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755649" y="4702604"/>
            <a:ext cx="3714751" cy="1400381"/>
            <a:chOff x="755649" y="4702604"/>
            <a:chExt cx="3714751" cy="1400381"/>
          </a:xfrm>
        </p:grpSpPr>
        <p:sp>
          <p:nvSpPr>
            <p:cNvPr id="5" name="Rounded Rectangle 4"/>
            <p:cNvSpPr/>
            <p:nvPr/>
          </p:nvSpPr>
          <p:spPr>
            <a:xfrm flipH="1">
              <a:off x="755650" y="4702604"/>
              <a:ext cx="3714750" cy="1390221"/>
            </a:xfrm>
            <a:prstGeom prst="round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0356" b="-2142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755649" y="5577103"/>
              <a:ext cx="1398271" cy="525882"/>
              <a:chOff x="755650" y="4064000"/>
              <a:chExt cx="1398271" cy="525882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755650" y="4064000"/>
                <a:ext cx="1398270" cy="525882"/>
              </a:xfrm>
              <a:prstGeom prst="roundRect">
                <a:avLst>
                  <a:gd name="adj" fmla="val 43859"/>
                </a:avLst>
              </a:prstGeom>
              <a:solidFill>
                <a:srgbClr val="87B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755651" y="4147355"/>
                <a:ext cx="139827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altLang="en-US" dirty="0"/>
                  <a:t>Snowdrops</a:t>
                </a:r>
                <a:endParaRPr lang="en-GB" dirty="0"/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4683760" y="1696719"/>
            <a:ext cx="3724910" cy="1391183"/>
            <a:chOff x="4683760" y="1696719"/>
            <a:chExt cx="3724910" cy="1391183"/>
          </a:xfrm>
        </p:grpSpPr>
        <p:sp>
          <p:nvSpPr>
            <p:cNvPr id="8" name="Rounded Rectangle 7"/>
            <p:cNvSpPr/>
            <p:nvPr/>
          </p:nvSpPr>
          <p:spPr>
            <a:xfrm>
              <a:off x="4683760" y="1696719"/>
              <a:ext cx="3714750" cy="1390221"/>
            </a:xfrm>
            <a:prstGeom prst="round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2653" b="-2277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7010399" y="2562020"/>
              <a:ext cx="1398271" cy="525882"/>
              <a:chOff x="755650" y="4064000"/>
              <a:chExt cx="1398271" cy="525882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755650" y="4064000"/>
                <a:ext cx="1398270" cy="525882"/>
              </a:xfrm>
              <a:prstGeom prst="roundRect">
                <a:avLst>
                  <a:gd name="adj" fmla="val 43859"/>
                </a:avLst>
              </a:prstGeom>
              <a:solidFill>
                <a:srgbClr val="87B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55651" y="4147355"/>
                <a:ext cx="139827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altLang="en-US" dirty="0"/>
                  <a:t>Lilies</a:t>
                </a:r>
                <a:endParaRPr lang="en-GB" dirty="0"/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4683760" y="3199661"/>
            <a:ext cx="3714750" cy="1390221"/>
            <a:chOff x="4683760" y="3199661"/>
            <a:chExt cx="3714750" cy="1390221"/>
          </a:xfrm>
        </p:grpSpPr>
        <p:sp>
          <p:nvSpPr>
            <p:cNvPr id="9" name="Rounded Rectangle 8"/>
            <p:cNvSpPr/>
            <p:nvPr/>
          </p:nvSpPr>
          <p:spPr>
            <a:xfrm>
              <a:off x="4683760" y="3199661"/>
              <a:ext cx="3714750" cy="1390221"/>
            </a:xfrm>
            <a:prstGeom prst="round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1642" b="-2648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7000238" y="4064000"/>
              <a:ext cx="1398271" cy="525882"/>
              <a:chOff x="755650" y="4064000"/>
              <a:chExt cx="1398271" cy="525882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755650" y="4064000"/>
                <a:ext cx="1398270" cy="525882"/>
              </a:xfrm>
              <a:prstGeom prst="roundRect">
                <a:avLst>
                  <a:gd name="adj" fmla="val 43859"/>
                </a:avLst>
              </a:prstGeom>
              <a:solidFill>
                <a:srgbClr val="87B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55651" y="4147355"/>
                <a:ext cx="139827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altLang="en-US" dirty="0"/>
                  <a:t>Allium</a:t>
                </a:r>
                <a:endParaRPr lang="en-GB" dirty="0"/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4683760" y="4702603"/>
            <a:ext cx="3714750" cy="1416189"/>
            <a:chOff x="4683760" y="4702603"/>
            <a:chExt cx="3714750" cy="1416189"/>
          </a:xfrm>
        </p:grpSpPr>
        <p:sp>
          <p:nvSpPr>
            <p:cNvPr id="10" name="Rounded Rectangle 9"/>
            <p:cNvSpPr/>
            <p:nvPr/>
          </p:nvSpPr>
          <p:spPr>
            <a:xfrm>
              <a:off x="4683760" y="4702603"/>
              <a:ext cx="3714750" cy="1390221"/>
            </a:xfrm>
            <a:prstGeom prst="round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3776" b="-2580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7000239" y="5592910"/>
              <a:ext cx="1398271" cy="525882"/>
              <a:chOff x="755650" y="4064000"/>
              <a:chExt cx="1398271" cy="525882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755650" y="4064000"/>
                <a:ext cx="1398270" cy="525882"/>
              </a:xfrm>
              <a:prstGeom prst="roundRect">
                <a:avLst>
                  <a:gd name="adj" fmla="val 43859"/>
                </a:avLst>
              </a:prstGeom>
              <a:solidFill>
                <a:srgbClr val="87B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755651" y="4147355"/>
                <a:ext cx="139827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altLang="en-US" dirty="0"/>
                  <a:t>Tulips</a:t>
                </a:r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408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Task 1- Seeds </a:t>
            </a:r>
            <a:r>
              <a:rPr lang="en-GB" altLang="en-US" dirty="0"/>
              <a:t>and Bulbs</a:t>
            </a:r>
            <a:endParaRPr lang="en-GB" dirty="0"/>
          </a:p>
        </p:txBody>
      </p:sp>
      <p:sp>
        <p:nvSpPr>
          <p:cNvPr id="3" name="Rounded Rectangle 2"/>
          <p:cNvSpPr/>
          <p:nvPr/>
        </p:nvSpPr>
        <p:spPr>
          <a:xfrm>
            <a:off x="750885" y="1473202"/>
            <a:ext cx="7632700" cy="1859278"/>
          </a:xfrm>
          <a:prstGeom prst="roundRect">
            <a:avLst>
              <a:gd name="adj" fmla="val 10003"/>
            </a:avLst>
          </a:prstGeom>
          <a:solidFill>
            <a:srgbClr val="B9D2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646235" y="1630680"/>
            <a:ext cx="584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dirty="0" smtClean="0"/>
              <a:t>You </a:t>
            </a:r>
            <a:r>
              <a:rPr lang="en-GB" altLang="en-US" dirty="0"/>
              <a:t>are going to plant a seed and a </a:t>
            </a:r>
            <a:r>
              <a:rPr lang="en-GB" altLang="en-US" dirty="0" smtClean="0"/>
              <a:t>bulb,</a:t>
            </a:r>
            <a:r>
              <a:rPr lang="en-GB" altLang="en-US" dirty="0"/>
              <a:t/>
            </a:r>
            <a:br>
              <a:rPr lang="en-GB" altLang="en-US" dirty="0"/>
            </a:br>
            <a:r>
              <a:rPr lang="en-GB" altLang="en-US" dirty="0" smtClean="0"/>
              <a:t>so you can </a:t>
            </a:r>
            <a:r>
              <a:rPr lang="en-GB" altLang="en-US" b="1" dirty="0"/>
              <a:t>compare</a:t>
            </a:r>
            <a:r>
              <a:rPr lang="en-GB" altLang="en-US" dirty="0"/>
              <a:t> how they grow.</a:t>
            </a:r>
          </a:p>
          <a:p>
            <a:pPr algn="ctr"/>
            <a:endParaRPr lang="en-GB" altLang="en-US" dirty="0"/>
          </a:p>
          <a:p>
            <a:pPr algn="ctr"/>
            <a:r>
              <a:rPr lang="en-GB" altLang="en-US" b="1" dirty="0"/>
              <a:t>Comparing</a:t>
            </a:r>
            <a:r>
              <a:rPr lang="en-GB" altLang="en-US" dirty="0"/>
              <a:t> means looking closely to see what</a:t>
            </a:r>
            <a:br>
              <a:rPr lang="en-GB" altLang="en-US" dirty="0"/>
            </a:br>
            <a:r>
              <a:rPr lang="en-GB" altLang="en-US" dirty="0"/>
              <a:t>is similar and what is different.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" t="11489" r="2406" b="1579"/>
          <a:stretch/>
        </p:blipFill>
        <p:spPr>
          <a:xfrm>
            <a:off x="4673600" y="3474720"/>
            <a:ext cx="3718560" cy="2621280"/>
          </a:xfrm>
          <a:prstGeom prst="roundRect">
            <a:avLst>
              <a:gd name="adj" fmla="val 9053"/>
            </a:avLst>
          </a:prstGeom>
          <a:solidFill>
            <a:srgbClr val="B9D26C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04"/>
          <a:stretch/>
        </p:blipFill>
        <p:spPr>
          <a:xfrm>
            <a:off x="761045" y="3489958"/>
            <a:ext cx="3718560" cy="2621280"/>
          </a:xfrm>
          <a:prstGeom prst="roundRect">
            <a:avLst>
              <a:gd name="adj" fmla="val 10078"/>
            </a:avLst>
          </a:prstGeom>
          <a:solidFill>
            <a:srgbClr val="B9D26C"/>
          </a:solidFill>
        </p:spPr>
      </p:pic>
    </p:spTree>
    <p:extLst>
      <p:ext uri="{BB962C8B-B14F-4D97-AF65-F5344CB8AC3E}">
        <p14:creationId xmlns:p14="http://schemas.microsoft.com/office/powerpoint/2010/main" val="363453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lanIt Presentation Template" id="{0A3B8BFC-E9F1-4474-9F7B-AFB6884062FA}" vid="{9CC7331F-4C01-4F4C-8DFE-D4DCB177AE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</TotalTime>
  <Words>513</Words>
  <Application>Microsoft Office PowerPoint</Application>
  <PresentationFormat>On-screen Show (4:3)</PresentationFormat>
  <Paragraphs>122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Sassoon Infant Rg</vt:lpstr>
      <vt:lpstr>Twinkl Sb</vt:lpstr>
      <vt:lpstr>Calibri</vt:lpstr>
      <vt:lpstr>Twinkl</vt:lpstr>
      <vt:lpstr>Twinkl SemiBold</vt:lpstr>
      <vt:lpstr>Office Theme</vt:lpstr>
      <vt:lpstr>PowerPoint Presentation</vt:lpstr>
      <vt:lpstr>PowerPoint Presentation</vt:lpstr>
      <vt:lpstr>PowerPoint Presentation</vt:lpstr>
      <vt:lpstr>Seeds and Bulbs</vt:lpstr>
      <vt:lpstr>Seeds and Bulbs</vt:lpstr>
      <vt:lpstr>Seeds and Bulbs: Germination</vt:lpstr>
      <vt:lpstr>Seeds and Bulbs</vt:lpstr>
      <vt:lpstr>Seeds and Bulbs</vt:lpstr>
      <vt:lpstr>Task 1- Seeds and Bulbs</vt:lpstr>
      <vt:lpstr>Planting</vt:lpstr>
      <vt:lpstr>Planting</vt:lpstr>
      <vt:lpstr>Task 2- What Do Plants Need to Grow?</vt:lpstr>
      <vt:lpstr>Task 3</vt:lpstr>
      <vt:lpstr>Seed or Bulb? Quiz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Tinkler</dc:creator>
  <cp:lastModifiedBy>Ella Kenyon</cp:lastModifiedBy>
  <cp:revision>25</cp:revision>
  <dcterms:created xsi:type="dcterms:W3CDTF">2019-01-16T13:14:16Z</dcterms:created>
  <dcterms:modified xsi:type="dcterms:W3CDTF">2020-03-30T10:23:24Z</dcterms:modified>
</cp:coreProperties>
</file>