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96" r:id="rId11"/>
    <p:sldId id="297" r:id="rId12"/>
    <p:sldId id="323" r:id="rId13"/>
    <p:sldId id="325" r:id="rId14"/>
    <p:sldId id="299" r:id="rId15"/>
    <p:sldId id="300" r:id="rId16"/>
    <p:sldId id="301" r:id="rId17"/>
    <p:sldId id="306" r:id="rId18"/>
    <p:sldId id="326" r:id="rId19"/>
    <p:sldId id="320" r:id="rId20"/>
    <p:sldId id="324" r:id="rId21"/>
    <p:sldId id="327" r:id="rId22"/>
    <p:sldId id="317" r:id="rId23"/>
    <p:sldId id="32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 userDrawn="1">
          <p15:clr>
            <a:srgbClr val="A4A3A4"/>
          </p15:clr>
        </p15:guide>
        <p15:guide id="2" pos="61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4472C4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72"/>
      </p:cViewPr>
      <p:guideLst>
        <p:guide orient="horz" pos="527"/>
        <p:guide pos="6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3.pn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23.png"/><Relationship Id="rId9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13.png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8.png"/><Relationship Id="rId7" Type="http://schemas.openxmlformats.org/officeDocument/2006/relationships/image" Target="../media/image11.png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1.png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11" Type="http://schemas.openxmlformats.org/officeDocument/2006/relationships/image" Target="../media/image16.png"/><Relationship Id="rId5" Type="http://schemas.openxmlformats.org/officeDocument/2006/relationships/image" Target="../media/image22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23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3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3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7.png"/><Relationship Id="rId10" Type="http://schemas.openxmlformats.org/officeDocument/2006/relationships/image" Target="../media/image30.png"/><Relationship Id="rId9" Type="http://schemas.openxmlformats.org/officeDocument/2006/relationships/image" Target="../media/image2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113FEF-59BE-4BC8-8866-C09B97C19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48" y="4383106"/>
            <a:ext cx="6242845" cy="19082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2E74993-8174-470F-8B51-FAE407FE84B7}"/>
              </a:ext>
            </a:extLst>
          </p:cNvPr>
          <p:cNvSpPr txBox="1"/>
          <p:nvPr/>
        </p:nvSpPr>
        <p:spPr>
          <a:xfrm>
            <a:off x="464234" y="436098"/>
            <a:ext cx="8215532" cy="255454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27.1.22</a:t>
            </a:r>
          </a:p>
          <a:p>
            <a:endParaRPr lang="en-GB" sz="4000" u="sng" dirty="0">
              <a:latin typeface="Comic Sans MS" panose="030F0702030302020204" pitchFamily="66" charset="0"/>
            </a:endParaRPr>
          </a:p>
          <a:p>
            <a:r>
              <a:rPr lang="en-GB" sz="4000" u="sng" dirty="0">
                <a:latin typeface="Comic Sans MS" panose="030F0702030302020204" pitchFamily="66" charset="0"/>
              </a:rPr>
              <a:t>LO – I can compare the area between different shapes.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" panose="020F0502020204030204" pitchFamily="34" charset="0"/>
              </a:rPr>
              <a:t>Have a go at question 3.</a:t>
            </a:r>
            <a:br>
              <a:rPr lang="en-GB" sz="3600" dirty="0">
                <a:cs typeface="Calibri" panose="020F0502020204030204" pitchFamily="34" charset="0"/>
              </a:rPr>
            </a:br>
            <a:br>
              <a:rPr lang="en-GB" sz="3600" dirty="0">
                <a:cs typeface="Calibri" panose="020F0502020204030204" pitchFamily="34" charset="0"/>
              </a:rPr>
            </a:br>
            <a:r>
              <a:rPr lang="en-GB" sz="3600" dirty="0">
                <a:cs typeface="Calibri" panose="020F0502020204030204" pitchFamily="34" charset="0"/>
              </a:rPr>
              <a:t>Once you have complete it, can you draw a shape with a smaller area and one with a larger area.</a:t>
            </a:r>
          </a:p>
        </p:txBody>
      </p:sp>
    </p:spTree>
    <p:extLst>
      <p:ext uri="{BB962C8B-B14F-4D97-AF65-F5344CB8AC3E}">
        <p14:creationId xmlns:p14="http://schemas.microsoft.com/office/powerpoint/2010/main" val="3224874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6030" y="684088"/>
            <a:ext cx="659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Order the shapes from largest to smallest.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0673" y="967673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73517" y="11103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B1B643-27A2-4A3E-A727-9020F10345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316145" y="3316693"/>
            <a:ext cx="2083174" cy="1456616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CCE111C-65FB-4761-A467-350D8CA4B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078390"/>
              </p:ext>
            </p:extLst>
          </p:nvPr>
        </p:nvGraphicFramePr>
        <p:xfrm>
          <a:off x="1058334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73D0B17-FF4B-4D38-9DC2-009DF8C99FBA}"/>
              </a:ext>
            </a:extLst>
          </p:cNvPr>
          <p:cNvSpPr txBox="1"/>
          <p:nvPr/>
        </p:nvSpPr>
        <p:spPr>
          <a:xfrm>
            <a:off x="2399338" y="5555827"/>
            <a:ext cx="4345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Do you think Tiny is correct?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81FDD6-2E81-409F-8F3C-7CAAC5EF1CBF}"/>
              </a:ext>
            </a:extLst>
          </p:cNvPr>
          <p:cNvSpPr txBox="1"/>
          <p:nvPr/>
        </p:nvSpPr>
        <p:spPr>
          <a:xfrm>
            <a:off x="1716083" y="2844225"/>
            <a:ext cx="431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3E7E49-A49E-48B6-8B28-62E30DF4E285}"/>
              </a:ext>
            </a:extLst>
          </p:cNvPr>
          <p:cNvSpPr txBox="1"/>
          <p:nvPr/>
        </p:nvSpPr>
        <p:spPr>
          <a:xfrm>
            <a:off x="3798184" y="3136612"/>
            <a:ext cx="431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2CA187-95BD-422C-91A1-02AD3DA24EF7}"/>
              </a:ext>
            </a:extLst>
          </p:cNvPr>
          <p:cNvSpPr txBox="1"/>
          <p:nvPr/>
        </p:nvSpPr>
        <p:spPr>
          <a:xfrm>
            <a:off x="2648347" y="4625775"/>
            <a:ext cx="431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3CCB87-46A2-46CD-BA75-4CCDB8F7DDFF}"/>
              </a:ext>
            </a:extLst>
          </p:cNvPr>
          <p:cNvSpPr txBox="1"/>
          <p:nvPr/>
        </p:nvSpPr>
        <p:spPr>
          <a:xfrm>
            <a:off x="4794895" y="1812308"/>
            <a:ext cx="3421159" cy="1532334"/>
          </a:xfrm>
          <a:prstGeom prst="wedgeRoundRectCallout">
            <a:avLst>
              <a:gd name="adj1" fmla="val -4400"/>
              <a:gd name="adj2" fmla="val 68688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 is really long so I think it has the largest area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8FF5064-4E17-46E4-84C5-F5CDC53442C0}"/>
                  </a:ext>
                </a:extLst>
              </p:cNvPr>
              <p:cNvSpPr txBox="1"/>
              <p:nvPr/>
            </p:nvSpPr>
            <p:spPr>
              <a:xfrm>
                <a:off x="4669423" y="4097452"/>
                <a:ext cx="25238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A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8 squares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8FF5064-4E17-46E4-84C5-F5CDC53442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423" y="4097452"/>
                <a:ext cx="2523857" cy="523220"/>
              </a:xfrm>
              <a:prstGeom prst="rect">
                <a:avLst/>
              </a:prstGeom>
              <a:blipFill>
                <a:blip r:embed="rId7"/>
                <a:stretch>
                  <a:fillRect l="-507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6387366-BF69-4E5D-BD4D-C2AF1A0B711E}"/>
                  </a:ext>
                </a:extLst>
              </p:cNvPr>
              <p:cNvSpPr txBox="1"/>
              <p:nvPr/>
            </p:nvSpPr>
            <p:spPr>
              <a:xfrm>
                <a:off x="4669423" y="4546049"/>
                <a:ext cx="25238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B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7 squares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6387366-BF69-4E5D-BD4D-C2AF1A0B7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423" y="4546049"/>
                <a:ext cx="2523857" cy="523220"/>
              </a:xfrm>
              <a:prstGeom prst="rect">
                <a:avLst/>
              </a:prstGeom>
              <a:blipFill>
                <a:blip r:embed="rId8"/>
                <a:stretch>
                  <a:fillRect l="-5072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D478051-A8D1-44BF-9E4F-A6D0424D7768}"/>
                  </a:ext>
                </a:extLst>
              </p:cNvPr>
              <p:cNvSpPr txBox="1"/>
              <p:nvPr/>
            </p:nvSpPr>
            <p:spPr>
              <a:xfrm>
                <a:off x="4669423" y="4994645"/>
                <a:ext cx="25238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C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9 squares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D478051-A8D1-44BF-9E4F-A6D0424D7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423" y="4994645"/>
                <a:ext cx="2523857" cy="523220"/>
              </a:xfrm>
              <a:prstGeom prst="rect">
                <a:avLst/>
              </a:prstGeom>
              <a:blipFill>
                <a:blip r:embed="rId9"/>
                <a:stretch>
                  <a:fillRect l="-507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80FA382-95F3-4C66-8561-72EB81430D86}"/>
              </a:ext>
            </a:extLst>
          </p:cNvPr>
          <p:cNvCxnSpPr/>
          <p:nvPr/>
        </p:nvCxnSpPr>
        <p:spPr>
          <a:xfrm>
            <a:off x="1524000" y="2208107"/>
            <a:ext cx="857563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1AAEAD1-E5E7-40F0-A285-7EA48A945209}"/>
              </a:ext>
            </a:extLst>
          </p:cNvPr>
          <p:cNvCxnSpPr>
            <a:cxnSpLocks/>
          </p:cNvCxnSpPr>
          <p:nvPr/>
        </p:nvCxnSpPr>
        <p:spPr>
          <a:xfrm flipV="1">
            <a:off x="1405045" y="2289390"/>
            <a:ext cx="0" cy="180806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E15774B-A7AB-4F4E-8AA7-E764559570AB}"/>
              </a:ext>
            </a:extLst>
          </p:cNvPr>
          <p:cNvSpPr txBox="1"/>
          <p:nvPr/>
        </p:nvSpPr>
        <p:spPr>
          <a:xfrm>
            <a:off x="1763815" y="1766170"/>
            <a:ext cx="431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F515A0-3219-45AA-AD8A-8D7983D7FB7F}"/>
              </a:ext>
            </a:extLst>
          </p:cNvPr>
          <p:cNvSpPr txBox="1"/>
          <p:nvPr/>
        </p:nvSpPr>
        <p:spPr>
          <a:xfrm>
            <a:off x="1058334" y="2921904"/>
            <a:ext cx="431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AAD30D8-7360-4F85-8088-2002915163C6}"/>
              </a:ext>
            </a:extLst>
          </p:cNvPr>
          <p:cNvCxnSpPr>
            <a:cxnSpLocks/>
          </p:cNvCxnSpPr>
          <p:nvPr/>
        </p:nvCxnSpPr>
        <p:spPr>
          <a:xfrm flipV="1">
            <a:off x="4293871" y="1847406"/>
            <a:ext cx="0" cy="3147239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0F0180-75E0-4E0B-A5A2-F0EE17484350}"/>
              </a:ext>
            </a:extLst>
          </p:cNvPr>
          <p:cNvSpPr txBox="1"/>
          <p:nvPr/>
        </p:nvSpPr>
        <p:spPr>
          <a:xfrm>
            <a:off x="4259582" y="3182973"/>
            <a:ext cx="431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A94128B-FDD8-44F4-937B-84A1FC09B59C}"/>
              </a:ext>
            </a:extLst>
          </p:cNvPr>
          <p:cNvSpPr/>
          <p:nvPr/>
        </p:nvSpPr>
        <p:spPr>
          <a:xfrm>
            <a:off x="1509147" y="4546048"/>
            <a:ext cx="1798884" cy="90135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32AFAD-595B-4764-AC5B-2C38D43BA280}"/>
              </a:ext>
            </a:extLst>
          </p:cNvPr>
          <p:cNvSpPr/>
          <p:nvPr/>
        </p:nvSpPr>
        <p:spPr>
          <a:xfrm>
            <a:off x="2858039" y="3647452"/>
            <a:ext cx="450000" cy="45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AB3789E-9957-425B-B430-BD0ED93C8A17}"/>
              </a:ext>
            </a:extLst>
          </p:cNvPr>
          <p:cNvSpPr/>
          <p:nvPr/>
        </p:nvSpPr>
        <p:spPr>
          <a:xfrm>
            <a:off x="2858039" y="3644053"/>
            <a:ext cx="450000" cy="450000"/>
          </a:xfrm>
          <a:prstGeom prst="rect">
            <a:avLst/>
          </a:prstGeom>
          <a:pattFill prst="wdDnDiag">
            <a:fgClr>
              <a:srgbClr val="4472C4"/>
            </a:fgClr>
            <a:bgClr>
              <a:schemeClr val="bg1"/>
            </a:bgClr>
          </a:patt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B71F31B-6D0D-4FB6-8A04-9D31B2A3A868}"/>
              </a:ext>
            </a:extLst>
          </p:cNvPr>
          <p:cNvSpPr txBox="1"/>
          <p:nvPr/>
        </p:nvSpPr>
        <p:spPr>
          <a:xfrm>
            <a:off x="3396405" y="5560119"/>
            <a:ext cx="2523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, A , B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301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7 L -0.09878 0.13194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48" y="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4" grpId="0"/>
      <p:bldP spid="14" grpId="1"/>
      <p:bldP spid="13" grpId="0" animBg="1"/>
      <p:bldP spid="15" grpId="0"/>
      <p:bldP spid="17" grpId="0"/>
      <p:bldP spid="18" grpId="0"/>
      <p:bldP spid="21" grpId="0"/>
      <p:bldP spid="22" grpId="0"/>
      <p:bldP spid="25" grpId="0"/>
      <p:bldP spid="27" grpId="0" animBg="1"/>
      <p:bldP spid="27" grpId="1" animBg="1"/>
      <p:bldP spid="28" grpId="0" animBg="1"/>
      <p:bldP spid="28" grpId="1" animBg="1"/>
      <p:bldP spid="26" grpId="0" animBg="1"/>
      <p:bldP spid="26" grpId="1" animBg="1"/>
      <p:bldP spid="26" grpId="2" animBg="1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550" y="513051"/>
            <a:ext cx="659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The area of Shape A is halved.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8621" y="548835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41465" y="69152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CCE111C-65FB-4761-A467-350D8CA4B1F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58334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181FDD6-2E81-409F-8F3C-7CAAC5EF1CBF}"/>
              </a:ext>
            </a:extLst>
          </p:cNvPr>
          <p:cNvSpPr txBox="1"/>
          <p:nvPr/>
        </p:nvSpPr>
        <p:spPr>
          <a:xfrm>
            <a:off x="1716083" y="2844225"/>
            <a:ext cx="431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3E7E49-A49E-48B6-8B28-62E30DF4E285}"/>
              </a:ext>
            </a:extLst>
          </p:cNvPr>
          <p:cNvSpPr txBox="1"/>
          <p:nvPr/>
        </p:nvSpPr>
        <p:spPr>
          <a:xfrm>
            <a:off x="3798184" y="3136612"/>
            <a:ext cx="431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2CA187-95BD-422C-91A1-02AD3DA24EF7}"/>
              </a:ext>
            </a:extLst>
          </p:cNvPr>
          <p:cNvSpPr txBox="1"/>
          <p:nvPr/>
        </p:nvSpPr>
        <p:spPr>
          <a:xfrm>
            <a:off x="2648347" y="4625775"/>
            <a:ext cx="431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B71F31B-6D0D-4FB6-8A04-9D31B2A3A868}"/>
              </a:ext>
            </a:extLst>
          </p:cNvPr>
          <p:cNvSpPr txBox="1"/>
          <p:nvPr/>
        </p:nvSpPr>
        <p:spPr>
          <a:xfrm>
            <a:off x="4797545" y="3428999"/>
            <a:ext cx="42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CAD4EC-C41E-47C3-A531-D7A341A09B9A}"/>
              </a:ext>
            </a:extLst>
          </p:cNvPr>
          <p:cNvSpPr txBox="1"/>
          <p:nvPr/>
        </p:nvSpPr>
        <p:spPr>
          <a:xfrm>
            <a:off x="950976" y="1052022"/>
            <a:ext cx="659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One extra square is added to Shape C.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71C4AF-3385-450E-B152-423F267C4B6F}"/>
              </a:ext>
            </a:extLst>
          </p:cNvPr>
          <p:cNvSpPr txBox="1"/>
          <p:nvPr/>
        </p:nvSpPr>
        <p:spPr>
          <a:xfrm>
            <a:off x="4755495" y="1742512"/>
            <a:ext cx="37278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What is the difference between the smallest and largest area now?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A7BA7D9-99F4-40DB-98AC-B86EBB8D1843}"/>
              </a:ext>
            </a:extLst>
          </p:cNvPr>
          <p:cNvCxnSpPr/>
          <p:nvPr/>
        </p:nvCxnSpPr>
        <p:spPr>
          <a:xfrm>
            <a:off x="1331843" y="3210339"/>
            <a:ext cx="1222514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FDBF6BA-FD11-41D0-B138-3ABEF75F6035}"/>
                  </a:ext>
                </a:extLst>
              </p:cNvPr>
              <p:cNvSpPr txBox="1"/>
              <p:nvPr/>
            </p:nvSpPr>
            <p:spPr>
              <a:xfrm>
                <a:off x="5320639" y="3428999"/>
                <a:ext cx="18554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4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FDBF6BA-FD11-41D0-B138-3ABEF75F60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639" y="3428999"/>
                <a:ext cx="1855414" cy="523220"/>
              </a:xfrm>
              <a:prstGeom prst="rect">
                <a:avLst/>
              </a:prstGeom>
              <a:blipFill>
                <a:blip r:embed="rId6"/>
                <a:stretch>
                  <a:fillRect l="-6908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48C4906A-3A60-4C07-AD22-C4D1BC0E5EDC}"/>
              </a:ext>
            </a:extLst>
          </p:cNvPr>
          <p:cNvSpPr txBox="1"/>
          <p:nvPr/>
        </p:nvSpPr>
        <p:spPr>
          <a:xfrm>
            <a:off x="4804751" y="4222943"/>
            <a:ext cx="42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5A63626-493D-4BC9-B513-CC4A83EB8D42}"/>
                  </a:ext>
                </a:extLst>
              </p:cNvPr>
              <p:cNvSpPr txBox="1"/>
              <p:nvPr/>
            </p:nvSpPr>
            <p:spPr>
              <a:xfrm>
                <a:off x="5327845" y="4222943"/>
                <a:ext cx="18554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10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5A63626-493D-4BC9-B513-CC4A83EB8D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845" y="4222943"/>
                <a:ext cx="1855414" cy="523220"/>
              </a:xfrm>
              <a:prstGeom prst="rect">
                <a:avLst/>
              </a:prstGeom>
              <a:blipFill>
                <a:blip r:embed="rId7"/>
                <a:stretch>
                  <a:fillRect l="-6908" t="-11628" r="-6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1FFF392-E2D4-4F0C-95C7-F758A6F9D6AC}"/>
                  </a:ext>
                </a:extLst>
              </p:cNvPr>
              <p:cNvSpPr txBox="1"/>
              <p:nvPr/>
            </p:nvSpPr>
            <p:spPr>
              <a:xfrm>
                <a:off x="4811812" y="4881525"/>
                <a:ext cx="29785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6 squares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1FFF392-E2D4-4F0C-95C7-F758A6F9D6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812" y="4881525"/>
                <a:ext cx="2978536" cy="523220"/>
              </a:xfrm>
              <a:prstGeom prst="rect">
                <a:avLst/>
              </a:prstGeom>
              <a:blipFill>
                <a:blip r:embed="rId8"/>
                <a:stretch>
                  <a:fillRect l="-4090" t="-11628" r="-3067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extLst>
              <a:ext uri="{FF2B5EF4-FFF2-40B4-BE49-F238E27FC236}">
                <a16:creationId xmlns:a16="http://schemas.microsoft.com/office/drawing/2014/main" id="{35603992-8352-41C7-8C61-A081B874570E}"/>
              </a:ext>
            </a:extLst>
          </p:cNvPr>
          <p:cNvSpPr/>
          <p:nvPr/>
        </p:nvSpPr>
        <p:spPr>
          <a:xfrm>
            <a:off x="1958008" y="4545484"/>
            <a:ext cx="450000" cy="45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6294CDC-A516-411C-AC81-DA46935D3A26}"/>
              </a:ext>
            </a:extLst>
          </p:cNvPr>
          <p:cNvSpPr txBox="1"/>
          <p:nvPr/>
        </p:nvSpPr>
        <p:spPr>
          <a:xfrm>
            <a:off x="4797545" y="3825971"/>
            <a:ext cx="42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65E64A8-F28B-4CFD-AEF9-6AB0398FE29D}"/>
              </a:ext>
            </a:extLst>
          </p:cNvPr>
          <p:cNvSpPr txBox="1"/>
          <p:nvPr/>
        </p:nvSpPr>
        <p:spPr>
          <a:xfrm>
            <a:off x="5320639" y="3825971"/>
            <a:ext cx="1855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277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8" grpId="1"/>
      <p:bldP spid="29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8082" y="1591110"/>
            <a:ext cx="5703912" cy="796195"/>
          </a:xfrm>
        </p:spPr>
        <p:txBody>
          <a:bodyPr/>
          <a:lstStyle/>
          <a:p>
            <a:r>
              <a:rPr lang="en-GB" sz="2400" dirty="0">
                <a:cs typeface="Calibri" panose="020F0502020204030204" pitchFamily="34" charset="0"/>
              </a:rPr>
              <a:t>Have a go at the rest of the questions on your sheet.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E04B2D-02EF-4999-A910-8B1BB6ED1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576" y="2387305"/>
            <a:ext cx="3199012" cy="44786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571D4E-1337-48F1-9254-1EC8C092B355}"/>
              </a:ext>
            </a:extLst>
          </p:cNvPr>
          <p:cNvSpPr txBox="1"/>
          <p:nvPr/>
        </p:nvSpPr>
        <p:spPr>
          <a:xfrm>
            <a:off x="5655212" y="3044279"/>
            <a:ext cx="3362179" cy="17851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400" u="sng" dirty="0">
                <a:latin typeface="Comic Sans MS" panose="030F0702030302020204" pitchFamily="66" charset="0"/>
              </a:rPr>
              <a:t>Challenge</a:t>
            </a:r>
            <a:r>
              <a:rPr lang="en-GB" u="sng" dirty="0"/>
              <a:t>.</a:t>
            </a:r>
          </a:p>
          <a:p>
            <a:endParaRPr lang="en-GB" u="sng" dirty="0"/>
          </a:p>
          <a:p>
            <a:r>
              <a:rPr lang="en-GB" sz="2400" dirty="0">
                <a:latin typeface="Comic Sans MS" panose="030F0702030302020204" pitchFamily="66" charset="0"/>
              </a:rPr>
              <a:t>There is another challenge to try too.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C70B94-B965-427E-A6EA-FB55895A1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446" y="371467"/>
            <a:ext cx="6396024" cy="648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6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4C1FBE-7D4B-42E6-B678-926F325D3A9C}"/>
              </a:ext>
            </a:extLst>
          </p:cNvPr>
          <p:cNvSpPr txBox="1"/>
          <p:nvPr/>
        </p:nvSpPr>
        <p:spPr>
          <a:xfrm>
            <a:off x="548640" y="759655"/>
            <a:ext cx="8032652" cy="3785652"/>
          </a:xfrm>
          <a:prstGeom prst="rect">
            <a:avLst/>
          </a:prstGeom>
          <a:solidFill>
            <a:srgbClr val="ED7D31"/>
          </a:solidFill>
        </p:spPr>
        <p:txBody>
          <a:bodyPr wrap="square" rtlCol="0">
            <a:spAutoFit/>
          </a:bodyPr>
          <a:lstStyle/>
          <a:p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Quick times table test on your whiteboards.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5878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a)							b)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c) 7		6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is the area of this shape?</a:t>
                </a: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1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a) What is 1 more than 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5?</a:t>
                </a:r>
              </a:p>
              <a:p>
                <a:pPr marL="514350" indent="-514350">
                  <a:buAutoNum type="arabicParenR" startAt="3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b) What is 2 less than 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878532"/>
              </a:xfrm>
              <a:prstGeom prst="rect">
                <a:avLst/>
              </a:prstGeom>
              <a:blipFill>
                <a:blip r:embed="rId4"/>
                <a:stretch>
                  <a:fillRect l="-1707" t="-11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306EBEF-1D1D-45A4-84D1-0F72C935FE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8735" y="357142"/>
            <a:ext cx="360687" cy="5095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13B73B-AFB3-4A7E-853D-0EB2B09A50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6250" y="1174771"/>
            <a:ext cx="360687" cy="5095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1762C8-804D-469A-B38C-004832EFE3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7285" y="379508"/>
            <a:ext cx="360687" cy="50956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5698BA-679D-4D99-8D97-6C44B141F7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5835" y="379508"/>
            <a:ext cx="360687" cy="5095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5B5B912-9A12-498A-A8E1-8ADCE7177E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8735" y="770519"/>
            <a:ext cx="360687" cy="50956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F8C788E-B2B6-4A73-8A21-80A2CD7B18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7284" y="783819"/>
            <a:ext cx="360687" cy="50956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3CC0C3D-9FB4-444C-8007-44B6BBE7B0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9019" y="800000"/>
            <a:ext cx="360687" cy="5095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264743B-CF89-4347-94FF-A32F4F083A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8993" y="1174770"/>
            <a:ext cx="360687" cy="5095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C4825A2-C17D-4631-9AE5-871CF37C4E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6250" y="777140"/>
            <a:ext cx="360687" cy="50956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572FD1-629C-432A-AD42-D3AFEFC4B4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8993" y="777139"/>
            <a:ext cx="360687" cy="50956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813256-4D6C-4462-B9EC-26FCA038B0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6250" y="379509"/>
            <a:ext cx="360687" cy="50956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B4703C3-3709-45EC-837B-E9C9C01703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8993" y="379508"/>
            <a:ext cx="360687" cy="50956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2A48211-C447-4C0C-B0B0-F935DDCE95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2000" y="777140"/>
            <a:ext cx="360687" cy="50956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B858416-AB0F-4AE1-B264-1770016D1E5F}"/>
              </a:ext>
            </a:extLst>
          </p:cNvPr>
          <p:cNvSpPr/>
          <p:nvPr/>
        </p:nvSpPr>
        <p:spPr>
          <a:xfrm>
            <a:off x="2766578" y="550884"/>
            <a:ext cx="498231" cy="49823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C2DA7D4-1916-43F9-99BE-FDBA1F9827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02830" y="379508"/>
            <a:ext cx="352667" cy="49823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86E0DE2-14F8-4BC1-AC20-B00BFCBD43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1563" y="379508"/>
            <a:ext cx="352667" cy="49823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5664D7D-F4AA-4334-8761-6B076CDD25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0296" y="379508"/>
            <a:ext cx="352667" cy="49823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5426C8B-1677-4182-A075-866A5FDB35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84876" y="379508"/>
            <a:ext cx="352667" cy="49823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F17393E-91F8-4B51-887E-AA327006D3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94612" y="379508"/>
            <a:ext cx="352667" cy="49823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CBB454D-F4F8-416A-A6FA-4BC1BBC86C7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04348" y="379508"/>
            <a:ext cx="352667" cy="498231"/>
          </a:xfrm>
          <a:prstGeom prst="rect">
            <a:avLst/>
          </a:prstGeom>
        </p:spPr>
      </p:pic>
      <p:sp>
        <p:nvSpPr>
          <p:cNvPr id="32" name="Oval 31">
            <a:extLst>
              <a:ext uri="{FF2B5EF4-FFF2-40B4-BE49-F238E27FC236}">
                <a16:creationId xmlns:a16="http://schemas.microsoft.com/office/drawing/2014/main" id="{71BFD6FC-B24A-42CA-98AD-3E6857210918}"/>
              </a:ext>
            </a:extLst>
          </p:cNvPr>
          <p:cNvSpPr/>
          <p:nvPr/>
        </p:nvSpPr>
        <p:spPr>
          <a:xfrm>
            <a:off x="5941197" y="411219"/>
            <a:ext cx="498231" cy="49823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E53E3A3-9C7B-4295-9A96-88DC568BC864}"/>
              </a:ext>
            </a:extLst>
          </p:cNvPr>
          <p:cNvSpPr/>
          <p:nvPr/>
        </p:nvSpPr>
        <p:spPr>
          <a:xfrm>
            <a:off x="1973674" y="1626478"/>
            <a:ext cx="498231" cy="49823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AF47FE1D-6610-4148-A1DA-66B480F5E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868761"/>
              </p:ext>
            </p:extLst>
          </p:nvPr>
        </p:nvGraphicFramePr>
        <p:xfrm>
          <a:off x="1328796" y="3007609"/>
          <a:ext cx="252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291571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5770825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976831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322196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54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612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a)							b)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c) 7		6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is the area of this shape?</a:t>
                </a: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1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a) What is 1 more than 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5?</a:t>
                </a:r>
              </a:p>
              <a:p>
                <a:pPr marL="514350" indent="-514350">
                  <a:buAutoNum type="arabicParenR" startAt="3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b) What is 2 less than 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6124754"/>
              </a:xfrm>
              <a:prstGeom prst="rect">
                <a:avLst/>
              </a:prstGeom>
              <a:blipFill>
                <a:blip r:embed="rId5"/>
                <a:stretch>
                  <a:fillRect l="-1707" t="-1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C64BB70-BB52-4AAB-815B-DE42BF58A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408709"/>
              </p:ext>
            </p:extLst>
          </p:nvPr>
        </p:nvGraphicFramePr>
        <p:xfrm>
          <a:off x="1328796" y="3007609"/>
          <a:ext cx="252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291571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5770825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976831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322196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306EBEF-1D1D-45A4-84D1-0F72C935FE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98735" y="357142"/>
            <a:ext cx="360687" cy="5095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13B73B-AFB3-4A7E-853D-0EB2B09A50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36250" y="1174771"/>
            <a:ext cx="360687" cy="5095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1762C8-804D-469A-B38C-004832EFE3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7285" y="379508"/>
            <a:ext cx="360687" cy="50956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5698BA-679D-4D99-8D97-6C44B141F7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5835" y="379508"/>
            <a:ext cx="360687" cy="5095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5B5B912-9A12-498A-A8E1-8ADCE7177E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98735" y="770519"/>
            <a:ext cx="360687" cy="50956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F8C788E-B2B6-4A73-8A21-80A2CD7B18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7284" y="783819"/>
            <a:ext cx="360687" cy="50956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3CC0C3D-9FB4-444C-8007-44B6BBE7B0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9019" y="800000"/>
            <a:ext cx="360687" cy="5095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264743B-CF89-4347-94FF-A32F4F083A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68993" y="1174770"/>
            <a:ext cx="360687" cy="5095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C4825A2-C17D-4631-9AE5-871CF37C4E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36250" y="777140"/>
            <a:ext cx="360687" cy="50956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572FD1-629C-432A-AD42-D3AFEFC4B4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68993" y="777139"/>
            <a:ext cx="360687" cy="50956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5813256-4D6C-4462-B9EC-26FCA038B0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36250" y="379509"/>
            <a:ext cx="360687" cy="50956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B4703C3-3709-45EC-837B-E9C9C01703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68993" y="379508"/>
            <a:ext cx="360687" cy="50956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2A48211-C447-4C0C-B0B0-F935DDCE95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12000" y="777140"/>
            <a:ext cx="360687" cy="50956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B858416-AB0F-4AE1-B264-1770016D1E5F}"/>
              </a:ext>
            </a:extLst>
          </p:cNvPr>
          <p:cNvSpPr/>
          <p:nvPr/>
        </p:nvSpPr>
        <p:spPr>
          <a:xfrm>
            <a:off x="2766578" y="550884"/>
            <a:ext cx="498231" cy="49823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C2DA7D4-1916-43F9-99BE-FDBA1F9827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02830" y="379508"/>
            <a:ext cx="352667" cy="49823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86E0DE2-14F8-4BC1-AC20-B00BFCBD43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31563" y="379508"/>
            <a:ext cx="352667" cy="49823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5664D7D-F4AA-4334-8761-6B076CDD25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60296" y="379508"/>
            <a:ext cx="352667" cy="49823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5426C8B-1677-4182-A075-866A5FDB35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84876" y="379508"/>
            <a:ext cx="352667" cy="49823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F17393E-91F8-4B51-887E-AA327006D3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94612" y="379508"/>
            <a:ext cx="352667" cy="49823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CBB454D-F4F8-416A-A6FA-4BC1BBC86C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04348" y="379508"/>
            <a:ext cx="352667" cy="498231"/>
          </a:xfrm>
          <a:prstGeom prst="rect">
            <a:avLst/>
          </a:prstGeom>
        </p:spPr>
      </p:pic>
      <p:sp>
        <p:nvSpPr>
          <p:cNvPr id="32" name="Oval 31">
            <a:extLst>
              <a:ext uri="{FF2B5EF4-FFF2-40B4-BE49-F238E27FC236}">
                <a16:creationId xmlns:a16="http://schemas.microsoft.com/office/drawing/2014/main" id="{71BFD6FC-B24A-42CA-98AD-3E6857210918}"/>
              </a:ext>
            </a:extLst>
          </p:cNvPr>
          <p:cNvSpPr/>
          <p:nvPr/>
        </p:nvSpPr>
        <p:spPr>
          <a:xfrm>
            <a:off x="5941197" y="411219"/>
            <a:ext cx="498231" cy="49823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E53E3A3-9C7B-4295-9A96-88DC568BC864}"/>
              </a:ext>
            </a:extLst>
          </p:cNvPr>
          <p:cNvSpPr/>
          <p:nvPr/>
        </p:nvSpPr>
        <p:spPr>
          <a:xfrm>
            <a:off x="1973674" y="1626478"/>
            <a:ext cx="498231" cy="49823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410F39A-8772-48EC-BA33-03C82658E72D}"/>
                  </a:ext>
                </a:extLst>
              </p:cNvPr>
              <p:cNvSpPr/>
              <p:nvPr/>
            </p:nvSpPr>
            <p:spPr>
              <a:xfrm>
                <a:off x="2735136" y="538390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410F39A-8772-48EC-BA33-03C82658E7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136" y="538390"/>
                <a:ext cx="535724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CE52EEC-9F7D-4448-BF91-FBE0533D7A1C}"/>
                  </a:ext>
                </a:extLst>
              </p:cNvPr>
              <p:cNvSpPr/>
              <p:nvPr/>
            </p:nvSpPr>
            <p:spPr>
              <a:xfrm>
                <a:off x="5938443" y="392028"/>
                <a:ext cx="5341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CE52EEC-9F7D-4448-BF91-FBE0533D7A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443" y="392028"/>
                <a:ext cx="53412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37C8352-8EDF-44E4-98B3-21A2D9903039}"/>
                  </a:ext>
                </a:extLst>
              </p:cNvPr>
              <p:cNvSpPr/>
              <p:nvPr/>
            </p:nvSpPr>
            <p:spPr>
              <a:xfrm>
                <a:off x="4033713" y="2851327"/>
                <a:ext cx="4153701" cy="2677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7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7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7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21</a:t>
                </a:r>
              </a:p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21</a:t>
                </a:r>
              </a:p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7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21</a:t>
                </a:r>
              </a:p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7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21</a:t>
                </a:r>
              </a:p>
              <a:p>
                <a:endParaRPr lang="en-GB" sz="2400" dirty="0">
                  <a:solidFill>
                    <a:schemeClr val="accent1"/>
                  </a:solidFill>
                  <a:ea typeface="Cambria Math" panose="02040503050406030204" pitchFamily="18" charset="0"/>
                </a:endParaRPr>
              </a:p>
              <a:p>
                <a:endParaRPr lang="en-GB" sz="2400" dirty="0">
                  <a:solidFill>
                    <a:schemeClr val="accent1"/>
                  </a:solidFill>
                  <a:ea typeface="Cambria Math" panose="02040503050406030204" pitchFamily="18" charset="0"/>
                </a:endParaRPr>
              </a:p>
              <a:p>
                <a:endParaRPr lang="en-GB" sz="2400" dirty="0">
                  <a:solidFill>
                    <a:schemeClr val="accent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37C8352-8EDF-44E4-98B3-21A2D99030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713" y="2851327"/>
                <a:ext cx="4153701" cy="2677656"/>
              </a:xfrm>
              <a:prstGeom prst="rect">
                <a:avLst/>
              </a:prstGeom>
              <a:blipFill>
                <a:blip r:embed="rId11"/>
                <a:stretch>
                  <a:fillRect l="-2349" t="-1822" r="-10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E2DDB06-B880-4278-8A75-D1FB2C564C62}"/>
                  </a:ext>
                </a:extLst>
              </p:cNvPr>
              <p:cNvSpPr/>
              <p:nvPr/>
            </p:nvSpPr>
            <p:spPr>
              <a:xfrm>
                <a:off x="1991157" y="1599469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E2DDB06-B880-4278-8A75-D1FB2C564C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157" y="1599469"/>
                <a:ext cx="535724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23556FC-0197-4F2C-BE52-EA291EEA905E}"/>
                  </a:ext>
                </a:extLst>
              </p:cNvPr>
              <p:cNvSpPr/>
              <p:nvPr/>
            </p:nvSpPr>
            <p:spPr>
              <a:xfrm>
                <a:off x="1954495" y="4800723"/>
                <a:ext cx="17668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15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23556FC-0197-4F2C-BE52-EA291EEA90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495" y="4800723"/>
                <a:ext cx="1766830" cy="523220"/>
              </a:xfrm>
              <a:prstGeom prst="rect">
                <a:avLst/>
              </a:prstGeom>
              <a:blipFill>
                <a:blip r:embed="rId13"/>
                <a:stretch>
                  <a:fillRect l="-6574" t="-11765" r="-6228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4A9DB87-82C2-4F92-BECE-D6D5505D09CB}"/>
                  </a:ext>
                </a:extLst>
              </p:cNvPr>
              <p:cNvSpPr/>
              <p:nvPr/>
            </p:nvSpPr>
            <p:spPr>
              <a:xfrm>
                <a:off x="4368176" y="4800723"/>
                <a:ext cx="19495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15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16</a:t>
                </a: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4A9DB87-82C2-4F92-BECE-D6D5505D09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176" y="4800723"/>
                <a:ext cx="1949573" cy="523220"/>
              </a:xfrm>
              <a:prstGeom prst="rect">
                <a:avLst/>
              </a:prstGeom>
              <a:blipFill>
                <a:blip r:embed="rId14"/>
                <a:stretch>
                  <a:fillRect l="-5956" t="-11765" r="-5956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5E6F3E4E-A77D-4549-AF40-E14B4A9EA49C}"/>
                  </a:ext>
                </a:extLst>
              </p:cNvPr>
              <p:cNvSpPr/>
              <p:nvPr/>
            </p:nvSpPr>
            <p:spPr>
              <a:xfrm>
                <a:off x="4368176" y="5673567"/>
                <a:ext cx="19495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20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18</a:t>
                </a: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5E6F3E4E-A77D-4549-AF40-E14B4A9EA4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176" y="5673567"/>
                <a:ext cx="1949573" cy="523220"/>
              </a:xfrm>
              <a:prstGeom prst="rect">
                <a:avLst/>
              </a:prstGeom>
              <a:blipFill>
                <a:blip r:embed="rId15"/>
                <a:stretch>
                  <a:fillRect l="-5956" t="-11628" r="-595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FB652706-C2BD-4011-9AB4-96914E2915A0}"/>
                  </a:ext>
                </a:extLst>
              </p:cNvPr>
              <p:cNvSpPr/>
              <p:nvPr/>
            </p:nvSpPr>
            <p:spPr>
              <a:xfrm>
                <a:off x="1966282" y="5673567"/>
                <a:ext cx="17668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20</a:t>
                </a: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FB652706-C2BD-4011-9AB4-96914E2915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282" y="5673567"/>
                <a:ext cx="1766830" cy="523220"/>
              </a:xfrm>
              <a:prstGeom prst="rect">
                <a:avLst/>
              </a:prstGeom>
              <a:blipFill>
                <a:blip r:embed="rId16"/>
                <a:stretch>
                  <a:fillRect l="-6574" t="-11628" r="-62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780E851D-1EF6-4320-9DE8-270EF3D1416D}"/>
              </a:ext>
            </a:extLst>
          </p:cNvPr>
          <p:cNvSpPr/>
          <p:nvPr/>
        </p:nvSpPr>
        <p:spPr>
          <a:xfrm>
            <a:off x="1333187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A0F58D-D4FD-4FB3-9601-55D73E0A8751}"/>
              </a:ext>
            </a:extLst>
          </p:cNvPr>
          <p:cNvSpPr/>
          <p:nvPr/>
        </p:nvSpPr>
        <p:spPr>
          <a:xfrm>
            <a:off x="1681015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E490128-4D02-4F07-A1A9-91521D21F814}"/>
              </a:ext>
            </a:extLst>
          </p:cNvPr>
          <p:cNvSpPr/>
          <p:nvPr/>
        </p:nvSpPr>
        <p:spPr>
          <a:xfrm>
            <a:off x="2044667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9DCA40F-92C6-490B-876F-E07544D7891D}"/>
              </a:ext>
            </a:extLst>
          </p:cNvPr>
          <p:cNvSpPr/>
          <p:nvPr/>
        </p:nvSpPr>
        <p:spPr>
          <a:xfrm>
            <a:off x="2412075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324E2D9-3E6E-4F70-8969-D00F3AC6A543}"/>
              </a:ext>
            </a:extLst>
          </p:cNvPr>
          <p:cNvSpPr/>
          <p:nvPr/>
        </p:nvSpPr>
        <p:spPr>
          <a:xfrm>
            <a:off x="2765779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1AAA2D-38C6-4EE4-9BFF-102D5CE15FB0}"/>
              </a:ext>
            </a:extLst>
          </p:cNvPr>
          <p:cNvSpPr/>
          <p:nvPr/>
        </p:nvSpPr>
        <p:spPr>
          <a:xfrm>
            <a:off x="3133681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6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BA7C75-E800-4D9A-95C8-5720A19C3F7F}"/>
              </a:ext>
            </a:extLst>
          </p:cNvPr>
          <p:cNvSpPr/>
          <p:nvPr/>
        </p:nvSpPr>
        <p:spPr>
          <a:xfrm>
            <a:off x="3481509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10C18DE-09F5-4B87-8F23-3CAC3C781E8E}"/>
              </a:ext>
            </a:extLst>
          </p:cNvPr>
          <p:cNvSpPr/>
          <p:nvPr/>
        </p:nvSpPr>
        <p:spPr>
          <a:xfrm>
            <a:off x="1338000" y="3307156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8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8A7DA66-0D98-47A6-AAD4-2B295CE6A6E2}"/>
              </a:ext>
            </a:extLst>
          </p:cNvPr>
          <p:cNvSpPr/>
          <p:nvPr/>
        </p:nvSpPr>
        <p:spPr>
          <a:xfrm>
            <a:off x="1705408" y="3307156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9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5E9247E-6E63-4C9A-85FD-F3530E94D302}"/>
              </a:ext>
            </a:extLst>
          </p:cNvPr>
          <p:cNvSpPr/>
          <p:nvPr/>
        </p:nvSpPr>
        <p:spPr>
          <a:xfrm>
            <a:off x="1967810" y="3307156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01AAB89-C5B4-4FE8-A32F-EC01F3285397}"/>
              </a:ext>
            </a:extLst>
          </p:cNvPr>
          <p:cNvSpPr/>
          <p:nvPr/>
        </p:nvSpPr>
        <p:spPr>
          <a:xfrm>
            <a:off x="2321980" y="3306211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11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A8C3B63-E22A-4B79-98FC-4BBD3BA9B3BE}"/>
              </a:ext>
            </a:extLst>
          </p:cNvPr>
          <p:cNvSpPr/>
          <p:nvPr/>
        </p:nvSpPr>
        <p:spPr>
          <a:xfrm>
            <a:off x="2669808" y="3306211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EEC8447-97DA-4629-8331-0E3973CA84D6}"/>
              </a:ext>
            </a:extLst>
          </p:cNvPr>
          <p:cNvSpPr/>
          <p:nvPr/>
        </p:nvSpPr>
        <p:spPr>
          <a:xfrm>
            <a:off x="3033460" y="3306211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13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4C8C1E3-2A3F-41A0-A924-155DA3C50F71}"/>
              </a:ext>
            </a:extLst>
          </p:cNvPr>
          <p:cNvSpPr/>
          <p:nvPr/>
        </p:nvSpPr>
        <p:spPr>
          <a:xfrm>
            <a:off x="3400868" y="3306211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2ED60DB-1822-4FD5-A174-21BECF8A7FB5}"/>
              </a:ext>
            </a:extLst>
          </p:cNvPr>
          <p:cNvSpPr/>
          <p:nvPr/>
        </p:nvSpPr>
        <p:spPr>
          <a:xfrm>
            <a:off x="1256330" y="3661192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15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21354D0-2388-4534-A10F-2DA0436F99F6}"/>
              </a:ext>
            </a:extLst>
          </p:cNvPr>
          <p:cNvSpPr/>
          <p:nvPr/>
        </p:nvSpPr>
        <p:spPr>
          <a:xfrm>
            <a:off x="1618454" y="3670986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16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91F82DC-A9C8-4E54-B027-652D1C58565F}"/>
              </a:ext>
            </a:extLst>
          </p:cNvPr>
          <p:cNvSpPr/>
          <p:nvPr/>
        </p:nvSpPr>
        <p:spPr>
          <a:xfrm>
            <a:off x="1966282" y="3670986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17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C0B7694-EDD6-4BDE-8A4F-34440E1118F0}"/>
              </a:ext>
            </a:extLst>
          </p:cNvPr>
          <p:cNvSpPr/>
          <p:nvPr/>
        </p:nvSpPr>
        <p:spPr>
          <a:xfrm>
            <a:off x="2329934" y="3670986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18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9622840-E08E-40DB-A169-7DDA998747AA}"/>
              </a:ext>
            </a:extLst>
          </p:cNvPr>
          <p:cNvSpPr/>
          <p:nvPr/>
        </p:nvSpPr>
        <p:spPr>
          <a:xfrm>
            <a:off x="2697342" y="3670986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19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692F212-A94E-4229-B32D-07AD8587B10A}"/>
              </a:ext>
            </a:extLst>
          </p:cNvPr>
          <p:cNvSpPr/>
          <p:nvPr/>
        </p:nvSpPr>
        <p:spPr>
          <a:xfrm>
            <a:off x="3051046" y="3670986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20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117C91D-4FAA-4A47-9271-CE1DABD74DFC}"/>
              </a:ext>
            </a:extLst>
          </p:cNvPr>
          <p:cNvSpPr/>
          <p:nvPr/>
        </p:nvSpPr>
        <p:spPr>
          <a:xfrm>
            <a:off x="3420546" y="367126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21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675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75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2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75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25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75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952254-6328-4970-97A5-B87A90105237}"/>
              </a:ext>
            </a:extLst>
          </p:cNvPr>
          <p:cNvSpPr txBox="1"/>
          <p:nvPr/>
        </p:nvSpPr>
        <p:spPr>
          <a:xfrm>
            <a:off x="618978" y="703385"/>
            <a:ext cx="8074856" cy="48320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Year 4 have mastered area…</a:t>
            </a:r>
          </a:p>
          <a:p>
            <a:endParaRPr lang="en-GB" sz="4400" dirty="0">
              <a:latin typeface="Comic Sans MS" panose="030F0702030302020204" pitchFamily="66" charset="0"/>
            </a:endParaRPr>
          </a:p>
          <a:p>
            <a:r>
              <a:rPr lang="en-GB" sz="4400" dirty="0">
                <a:latin typeface="Comic Sans MS" panose="030F0702030302020204" pitchFamily="66" charset="0"/>
              </a:rPr>
              <a:t>Let’s keep going and look at comparing the area of one shape to another.</a:t>
            </a:r>
          </a:p>
          <a:p>
            <a:endParaRPr lang="en-GB" sz="4400" dirty="0">
              <a:latin typeface="Comic Sans MS" panose="030F0702030302020204" pitchFamily="66" charset="0"/>
            </a:endParaRPr>
          </a:p>
          <a:p>
            <a:r>
              <a:rPr lang="en-GB" sz="4400" dirty="0">
                <a:latin typeface="Comic Sans MS" panose="030F0702030302020204" pitchFamily="66" charset="0"/>
              </a:rPr>
              <a:t>                      </a:t>
            </a:r>
            <a:r>
              <a:rPr lang="en-GB" sz="4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D72C112B-9DB0-4DA2-BF24-B3F4E0D5228A}"/>
              </a:ext>
            </a:extLst>
          </p:cNvPr>
          <p:cNvSpPr/>
          <p:nvPr/>
        </p:nvSpPr>
        <p:spPr>
          <a:xfrm>
            <a:off x="1485326" y="2707029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A45469C-669F-42E4-B099-5299ABECA8FE}"/>
              </a:ext>
            </a:extLst>
          </p:cNvPr>
          <p:cNvSpPr/>
          <p:nvPr/>
        </p:nvSpPr>
        <p:spPr>
          <a:xfrm>
            <a:off x="2763142" y="2712176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56D8CA6-843F-47BA-AEE8-3A10B7E0A5B9}"/>
              </a:ext>
            </a:extLst>
          </p:cNvPr>
          <p:cNvSpPr/>
          <p:nvPr/>
        </p:nvSpPr>
        <p:spPr>
          <a:xfrm>
            <a:off x="3402050" y="3979903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454597" y="1627238"/>
            <a:ext cx="2780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What is the area of this shape?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AF5A39-3EBB-46DD-AF31-3B88F1A0B462}"/>
              </a:ext>
            </a:extLst>
          </p:cNvPr>
          <p:cNvSpPr/>
          <p:nvPr/>
        </p:nvSpPr>
        <p:spPr>
          <a:xfrm>
            <a:off x="2124208" y="2707029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3389E-A97F-4CF8-B1A5-4F6AF886655F}"/>
              </a:ext>
            </a:extLst>
          </p:cNvPr>
          <p:cNvSpPr/>
          <p:nvPr/>
        </p:nvSpPr>
        <p:spPr>
          <a:xfrm>
            <a:off x="2124234" y="3979903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7E4438-C824-41C3-80A7-5FEB7C1D3384}"/>
              </a:ext>
            </a:extLst>
          </p:cNvPr>
          <p:cNvSpPr/>
          <p:nvPr/>
        </p:nvSpPr>
        <p:spPr>
          <a:xfrm>
            <a:off x="2763142" y="3979903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F67D2F-9E1A-4EF5-8DC0-5988EC64EF4C}"/>
              </a:ext>
            </a:extLst>
          </p:cNvPr>
          <p:cNvSpPr/>
          <p:nvPr/>
        </p:nvSpPr>
        <p:spPr>
          <a:xfrm>
            <a:off x="2763142" y="2707029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3996192-688F-4F87-9C00-3C67BE3646B5}"/>
              </a:ext>
            </a:extLst>
          </p:cNvPr>
          <p:cNvSpPr/>
          <p:nvPr/>
        </p:nvSpPr>
        <p:spPr>
          <a:xfrm>
            <a:off x="2763142" y="3344133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92D915A-D104-45A1-AE73-3085E7F466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4176" y="577767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DB6BAAE-0B77-4DDC-8E9F-9E4C66F4446E}"/>
              </a:ext>
            </a:extLst>
          </p:cNvPr>
          <p:cNvSpPr txBox="1"/>
          <p:nvPr/>
        </p:nvSpPr>
        <p:spPr>
          <a:xfrm>
            <a:off x="5737020" y="72045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7E3AE7-8D23-460F-9822-48028C7930BC}"/>
              </a:ext>
            </a:extLst>
          </p:cNvPr>
          <p:cNvSpPr/>
          <p:nvPr/>
        </p:nvSpPr>
        <p:spPr>
          <a:xfrm>
            <a:off x="1621076" y="2768041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065BDB-AB6B-45C5-9CD7-343248B333FF}"/>
              </a:ext>
            </a:extLst>
          </p:cNvPr>
          <p:cNvSpPr/>
          <p:nvPr/>
        </p:nvSpPr>
        <p:spPr>
          <a:xfrm>
            <a:off x="2259984" y="2768041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141B65-1E47-492C-AB2E-A746A61CFF35}"/>
              </a:ext>
            </a:extLst>
          </p:cNvPr>
          <p:cNvSpPr/>
          <p:nvPr/>
        </p:nvSpPr>
        <p:spPr>
          <a:xfrm>
            <a:off x="2898892" y="2768041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B2D0AA-9CDF-411E-9B80-5EB404F1D784}"/>
              </a:ext>
            </a:extLst>
          </p:cNvPr>
          <p:cNvSpPr/>
          <p:nvPr/>
        </p:nvSpPr>
        <p:spPr>
          <a:xfrm>
            <a:off x="2891635" y="3407495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83E6D9E-5763-4FB4-AEFC-968FBC1E983C}"/>
              </a:ext>
            </a:extLst>
          </p:cNvPr>
          <p:cNvSpPr/>
          <p:nvPr/>
        </p:nvSpPr>
        <p:spPr>
          <a:xfrm>
            <a:off x="2245332" y="4035992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248F76-843F-4F0C-8875-4A9523360063}"/>
              </a:ext>
            </a:extLst>
          </p:cNvPr>
          <p:cNvSpPr/>
          <p:nvPr/>
        </p:nvSpPr>
        <p:spPr>
          <a:xfrm>
            <a:off x="2898892" y="4035992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449D7BF-683A-4F07-94EC-9FEF7F4C8F38}"/>
              </a:ext>
            </a:extLst>
          </p:cNvPr>
          <p:cNvSpPr/>
          <p:nvPr/>
        </p:nvSpPr>
        <p:spPr>
          <a:xfrm>
            <a:off x="3552452" y="4035992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7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D56570-9691-41E0-962F-109AE1C2B372}"/>
              </a:ext>
            </a:extLst>
          </p:cNvPr>
          <p:cNvSpPr/>
          <p:nvPr/>
        </p:nvSpPr>
        <p:spPr>
          <a:xfrm>
            <a:off x="2217903" y="4749932"/>
            <a:ext cx="1714872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>
                <a:ea typeface="Cambria Math" panose="02040503050406030204" pitchFamily="18" charset="0"/>
              </a:rPr>
              <a:t>7 squares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96991D5-17C6-421E-B727-8F49F67CBEC4}"/>
              </a:ext>
            </a:extLst>
          </p:cNvPr>
          <p:cNvSpPr/>
          <p:nvPr/>
        </p:nvSpPr>
        <p:spPr>
          <a:xfrm>
            <a:off x="5834246" y="2677419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E868376-55DE-4E9B-BA4E-73A02583795D}"/>
              </a:ext>
            </a:extLst>
          </p:cNvPr>
          <p:cNvSpPr/>
          <p:nvPr/>
        </p:nvSpPr>
        <p:spPr>
          <a:xfrm>
            <a:off x="6473154" y="3950814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09C7837-C9CF-46E7-AB6C-4B1B38B3D981}"/>
              </a:ext>
            </a:extLst>
          </p:cNvPr>
          <p:cNvSpPr/>
          <p:nvPr/>
        </p:nvSpPr>
        <p:spPr>
          <a:xfrm>
            <a:off x="5834246" y="3312369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68CA7DC-2A5B-4D3A-B7C6-7D451E07D87E}"/>
              </a:ext>
            </a:extLst>
          </p:cNvPr>
          <p:cNvSpPr/>
          <p:nvPr/>
        </p:nvSpPr>
        <p:spPr>
          <a:xfrm>
            <a:off x="5832130" y="4591854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993CD57-CBAB-4B36-AC0A-1DA489330A86}"/>
              </a:ext>
            </a:extLst>
          </p:cNvPr>
          <p:cNvSpPr/>
          <p:nvPr/>
        </p:nvSpPr>
        <p:spPr>
          <a:xfrm>
            <a:off x="5193845" y="3952946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F670167-6D3F-4736-8726-D69AADF84E4E}"/>
              </a:ext>
            </a:extLst>
          </p:cNvPr>
          <p:cNvSpPr/>
          <p:nvPr/>
        </p:nvSpPr>
        <p:spPr>
          <a:xfrm>
            <a:off x="5833811" y="3951277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C050D4A-8F83-48BA-8864-8684A073BC56}"/>
              </a:ext>
            </a:extLst>
          </p:cNvPr>
          <p:cNvSpPr txBox="1"/>
          <p:nvPr/>
        </p:nvSpPr>
        <p:spPr>
          <a:xfrm>
            <a:off x="4820301" y="1627238"/>
            <a:ext cx="2780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What is the area of this shape?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A70A23E-659A-46E9-B1CF-71C3E07A6811}"/>
              </a:ext>
            </a:extLst>
          </p:cNvPr>
          <p:cNvSpPr/>
          <p:nvPr/>
        </p:nvSpPr>
        <p:spPr>
          <a:xfrm>
            <a:off x="5834246" y="2677419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22C8A76-C58C-4E75-A296-61F7007B6A59}"/>
              </a:ext>
            </a:extLst>
          </p:cNvPr>
          <p:cNvSpPr/>
          <p:nvPr/>
        </p:nvSpPr>
        <p:spPr>
          <a:xfrm>
            <a:off x="6473154" y="3950814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4C8A019-F9E4-4E37-9211-3D7F22AAE4FE}"/>
              </a:ext>
            </a:extLst>
          </p:cNvPr>
          <p:cNvSpPr/>
          <p:nvPr/>
        </p:nvSpPr>
        <p:spPr>
          <a:xfrm>
            <a:off x="5834246" y="3312369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62EE77D-534A-4E29-8186-307E702442B9}"/>
              </a:ext>
            </a:extLst>
          </p:cNvPr>
          <p:cNvSpPr/>
          <p:nvPr/>
        </p:nvSpPr>
        <p:spPr>
          <a:xfrm>
            <a:off x="5832130" y="4591854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DF166FE-2DCB-4F97-AD4C-96C371746775}"/>
              </a:ext>
            </a:extLst>
          </p:cNvPr>
          <p:cNvSpPr/>
          <p:nvPr/>
        </p:nvSpPr>
        <p:spPr>
          <a:xfrm>
            <a:off x="5193845" y="3952946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0F78C70-28E0-4845-94AE-2272D49ED58D}"/>
              </a:ext>
            </a:extLst>
          </p:cNvPr>
          <p:cNvSpPr/>
          <p:nvPr/>
        </p:nvSpPr>
        <p:spPr>
          <a:xfrm>
            <a:off x="5833811" y="3951277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6BEF3F8-7F55-4640-A9B7-87C80B8BBF6A}"/>
              </a:ext>
            </a:extLst>
          </p:cNvPr>
          <p:cNvSpPr/>
          <p:nvPr/>
        </p:nvSpPr>
        <p:spPr>
          <a:xfrm>
            <a:off x="5969996" y="2733284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570641D-4CE5-45CE-90E6-1D46F57A0D49}"/>
              </a:ext>
            </a:extLst>
          </p:cNvPr>
          <p:cNvSpPr/>
          <p:nvPr/>
        </p:nvSpPr>
        <p:spPr>
          <a:xfrm>
            <a:off x="5969996" y="3368234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7FC2C6B-9277-4DAF-B900-490DAE40C64E}"/>
              </a:ext>
            </a:extLst>
          </p:cNvPr>
          <p:cNvSpPr/>
          <p:nvPr/>
        </p:nvSpPr>
        <p:spPr>
          <a:xfrm>
            <a:off x="5329595" y="4008811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AA3F027-B884-445A-B456-8619DF8DBBEE}"/>
              </a:ext>
            </a:extLst>
          </p:cNvPr>
          <p:cNvSpPr/>
          <p:nvPr/>
        </p:nvSpPr>
        <p:spPr>
          <a:xfrm>
            <a:off x="5962304" y="4007142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837CEF2-FFB2-4142-BBD8-0AC80178F051}"/>
              </a:ext>
            </a:extLst>
          </p:cNvPr>
          <p:cNvSpPr/>
          <p:nvPr/>
        </p:nvSpPr>
        <p:spPr>
          <a:xfrm>
            <a:off x="6594252" y="4001589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0C54E55-7BE1-4BE1-9346-6D65F1B88401}"/>
              </a:ext>
            </a:extLst>
          </p:cNvPr>
          <p:cNvSpPr/>
          <p:nvPr/>
        </p:nvSpPr>
        <p:spPr>
          <a:xfrm>
            <a:off x="5967880" y="4642629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6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1A65935-84CC-4730-A7CD-2FB063174FC5}"/>
              </a:ext>
            </a:extLst>
          </p:cNvPr>
          <p:cNvSpPr/>
          <p:nvPr/>
        </p:nvSpPr>
        <p:spPr>
          <a:xfrm>
            <a:off x="5410730" y="5435971"/>
            <a:ext cx="1599496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>
                <a:ea typeface="Cambria Math" panose="02040503050406030204" pitchFamily="18" charset="0"/>
              </a:rPr>
              <a:t>6 squares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5D937D2-0F7D-444D-B20D-AF0BA2F09AF7}"/>
              </a:ext>
            </a:extLst>
          </p:cNvPr>
          <p:cNvSpPr/>
          <p:nvPr/>
        </p:nvSpPr>
        <p:spPr>
          <a:xfrm>
            <a:off x="4191601" y="3040554"/>
            <a:ext cx="850900" cy="850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55F4F401-AB50-4F15-A9B3-B5B09FA1ABAE}"/>
                  </a:ext>
                </a:extLst>
              </p:cNvPr>
              <p:cNvSpPr/>
              <p:nvPr/>
            </p:nvSpPr>
            <p:spPr>
              <a:xfrm>
                <a:off x="4372726" y="3112061"/>
                <a:ext cx="36740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0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55F4F401-AB50-4F15-A9B3-B5B09FA1AB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26" y="3112061"/>
                <a:ext cx="367408" cy="707886"/>
              </a:xfrm>
              <a:prstGeom prst="rect">
                <a:avLst/>
              </a:prstGeom>
              <a:blipFill>
                <a:blip r:embed="rId6"/>
                <a:stretch>
                  <a:fillRect r="-180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466A2787-D19E-47D2-A2E2-307AB79DA682}"/>
              </a:ext>
            </a:extLst>
          </p:cNvPr>
          <p:cNvSpPr txBox="1"/>
          <p:nvPr/>
        </p:nvSpPr>
        <p:spPr>
          <a:xfrm>
            <a:off x="1988484" y="1833911"/>
            <a:ext cx="531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Which shape has the larger area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7" grpId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5" grpId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/>
      <p:bldP spid="41" grpId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/>
      <p:bldP spid="50" grpId="0"/>
      <p:bldP spid="51" grpId="0"/>
      <p:bldP spid="52" grpId="0"/>
      <p:bldP spid="53" grpId="0"/>
      <p:bldP spid="54" grpId="0"/>
      <p:bldP spid="56" grpId="0"/>
      <p:bldP spid="3" grpId="0" animBg="1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475" y="1989208"/>
            <a:ext cx="7568417" cy="4172441"/>
          </a:xfrm>
        </p:spPr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questions 1 </a:t>
            </a: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and 2. Remember to cut them and stick them in your books.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458" y="778953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33302" y="92164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EF5A810-2449-4C9E-A4BB-199E6C2E7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414782"/>
              </p:ext>
            </p:extLst>
          </p:nvPr>
        </p:nvGraphicFramePr>
        <p:xfrm>
          <a:off x="1328796" y="3007609"/>
          <a:ext cx="216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291571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5770825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9768310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800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BFFE257-13F0-493E-A4F2-6394685F4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559945"/>
              </p:ext>
            </p:extLst>
          </p:nvPr>
        </p:nvGraphicFramePr>
        <p:xfrm>
          <a:off x="5533302" y="2823459"/>
          <a:ext cx="1800000" cy="18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291571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577082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7339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89745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1686194" y="1709578"/>
            <a:ext cx="531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Which shape has the smaller area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?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CB59D8F-38A3-4D90-9D55-E3C213B07B6C}"/>
              </a:ext>
            </a:extLst>
          </p:cNvPr>
          <p:cNvSpPr/>
          <p:nvPr/>
        </p:nvSpPr>
        <p:spPr>
          <a:xfrm>
            <a:off x="4089671" y="3245810"/>
            <a:ext cx="850900" cy="850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210734-FCA2-4A1C-BC5E-05BD3ED9C6F2}"/>
              </a:ext>
            </a:extLst>
          </p:cNvPr>
          <p:cNvSpPr/>
          <p:nvPr/>
        </p:nvSpPr>
        <p:spPr>
          <a:xfrm>
            <a:off x="1338366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9E3990-069D-46BA-A1D8-610524B4FF1A}"/>
              </a:ext>
            </a:extLst>
          </p:cNvPr>
          <p:cNvSpPr/>
          <p:nvPr/>
        </p:nvSpPr>
        <p:spPr>
          <a:xfrm>
            <a:off x="1686194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F8477A-5A57-4FF9-B19F-7DDFD748FF5B}"/>
              </a:ext>
            </a:extLst>
          </p:cNvPr>
          <p:cNvSpPr/>
          <p:nvPr/>
        </p:nvSpPr>
        <p:spPr>
          <a:xfrm>
            <a:off x="2049846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D2EB105-348B-4CAC-87FD-F0BB881F2951}"/>
              </a:ext>
            </a:extLst>
          </p:cNvPr>
          <p:cNvSpPr/>
          <p:nvPr/>
        </p:nvSpPr>
        <p:spPr>
          <a:xfrm>
            <a:off x="2417254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2064AA-D774-4016-8F1D-D2785C514902}"/>
              </a:ext>
            </a:extLst>
          </p:cNvPr>
          <p:cNvSpPr/>
          <p:nvPr/>
        </p:nvSpPr>
        <p:spPr>
          <a:xfrm>
            <a:off x="2770958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605024-5EAF-4416-8B1A-DF2CC41AA7D9}"/>
              </a:ext>
            </a:extLst>
          </p:cNvPr>
          <p:cNvSpPr/>
          <p:nvPr/>
        </p:nvSpPr>
        <p:spPr>
          <a:xfrm>
            <a:off x="3138860" y="2947024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6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CEB6F15-A01E-4CB2-98C7-2D330D20BA04}"/>
              </a:ext>
            </a:extLst>
          </p:cNvPr>
          <p:cNvSpPr/>
          <p:nvPr/>
        </p:nvSpPr>
        <p:spPr>
          <a:xfrm>
            <a:off x="1362448" y="3311855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7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B05A86-29D8-4DC8-9196-76536483E134}"/>
              </a:ext>
            </a:extLst>
          </p:cNvPr>
          <p:cNvSpPr/>
          <p:nvPr/>
        </p:nvSpPr>
        <p:spPr>
          <a:xfrm>
            <a:off x="1711927" y="3311855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E23544-2C7E-47FB-9224-BC73E7BFBC61}"/>
              </a:ext>
            </a:extLst>
          </p:cNvPr>
          <p:cNvSpPr/>
          <p:nvPr/>
        </p:nvSpPr>
        <p:spPr>
          <a:xfrm>
            <a:off x="2079335" y="3311855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9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BD9E328-267F-40D1-BE2A-CF30D53C163C}"/>
              </a:ext>
            </a:extLst>
          </p:cNvPr>
          <p:cNvSpPr/>
          <p:nvPr/>
        </p:nvSpPr>
        <p:spPr>
          <a:xfrm>
            <a:off x="2341737" y="3311855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0A73AF-F207-4A4C-967C-1AFD32C6DB40}"/>
              </a:ext>
            </a:extLst>
          </p:cNvPr>
          <p:cNvSpPr/>
          <p:nvPr/>
        </p:nvSpPr>
        <p:spPr>
          <a:xfrm>
            <a:off x="2695907" y="331091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C9BBD9B-B754-41AE-97F2-C25B1E33A318}"/>
              </a:ext>
            </a:extLst>
          </p:cNvPr>
          <p:cNvSpPr/>
          <p:nvPr/>
        </p:nvSpPr>
        <p:spPr>
          <a:xfrm>
            <a:off x="3043735" y="331091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F18728A-8089-4D3F-9D18-2EF5D2AE4740}"/>
              </a:ext>
            </a:extLst>
          </p:cNvPr>
          <p:cNvSpPr/>
          <p:nvPr/>
        </p:nvSpPr>
        <p:spPr>
          <a:xfrm>
            <a:off x="1251576" y="3672726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6BB301-6BEB-456B-A73C-49A82B87596E}"/>
              </a:ext>
            </a:extLst>
          </p:cNvPr>
          <p:cNvSpPr/>
          <p:nvPr/>
        </p:nvSpPr>
        <p:spPr>
          <a:xfrm>
            <a:off x="1618984" y="3672726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4F93BE7-37B3-46D5-A408-B3667EDCC6B0}"/>
              </a:ext>
            </a:extLst>
          </p:cNvPr>
          <p:cNvSpPr/>
          <p:nvPr/>
        </p:nvSpPr>
        <p:spPr>
          <a:xfrm>
            <a:off x="1981185" y="367126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15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D04C110-B1F8-42AA-B52E-902133830CDF}"/>
              </a:ext>
            </a:extLst>
          </p:cNvPr>
          <p:cNvSpPr/>
          <p:nvPr/>
        </p:nvSpPr>
        <p:spPr>
          <a:xfrm>
            <a:off x="2343309" y="367126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16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34759E-6C20-4C64-884F-F2E6DE2288E8}"/>
              </a:ext>
            </a:extLst>
          </p:cNvPr>
          <p:cNvSpPr/>
          <p:nvPr/>
        </p:nvSpPr>
        <p:spPr>
          <a:xfrm>
            <a:off x="2691137" y="367126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8BD4898-EC92-4DE2-9B37-73F63586D070}"/>
              </a:ext>
            </a:extLst>
          </p:cNvPr>
          <p:cNvSpPr/>
          <p:nvPr/>
        </p:nvSpPr>
        <p:spPr>
          <a:xfrm>
            <a:off x="3054789" y="367126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0880AC0-A624-4EB2-824A-DE3CB3177E4D}"/>
              </a:ext>
            </a:extLst>
          </p:cNvPr>
          <p:cNvSpPr/>
          <p:nvPr/>
        </p:nvSpPr>
        <p:spPr>
          <a:xfrm>
            <a:off x="1265280" y="4021223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19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8E344E6-563F-4AE0-AD09-6F8B08A1FF19}"/>
              </a:ext>
            </a:extLst>
          </p:cNvPr>
          <p:cNvSpPr/>
          <p:nvPr/>
        </p:nvSpPr>
        <p:spPr>
          <a:xfrm>
            <a:off x="1618984" y="4021223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20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FA27305-227E-416C-9CF9-6A50CBC35E40}"/>
              </a:ext>
            </a:extLst>
          </p:cNvPr>
          <p:cNvSpPr/>
          <p:nvPr/>
        </p:nvSpPr>
        <p:spPr>
          <a:xfrm>
            <a:off x="1988484" y="4021497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21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A692E1F-6BA7-40DA-9AE8-A30243DD35DF}"/>
              </a:ext>
            </a:extLst>
          </p:cNvPr>
          <p:cNvSpPr/>
          <p:nvPr/>
        </p:nvSpPr>
        <p:spPr>
          <a:xfrm>
            <a:off x="2339041" y="4020183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22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328F0A1-B886-4395-AD27-EE421EC7AC17}"/>
              </a:ext>
            </a:extLst>
          </p:cNvPr>
          <p:cNvSpPr/>
          <p:nvPr/>
        </p:nvSpPr>
        <p:spPr>
          <a:xfrm>
            <a:off x="2692745" y="4020183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23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044D3D2-8C45-421D-A442-381E9A83F2B7}"/>
              </a:ext>
            </a:extLst>
          </p:cNvPr>
          <p:cNvSpPr/>
          <p:nvPr/>
        </p:nvSpPr>
        <p:spPr>
          <a:xfrm>
            <a:off x="3062245" y="4020457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ea typeface="Cambria Math" panose="02040503050406030204" pitchFamily="18" charset="0"/>
              </a:rPr>
              <a:t>24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F6FD73C-F82B-4A7E-8CB0-3BE7A860E6C8}"/>
              </a:ext>
            </a:extLst>
          </p:cNvPr>
          <p:cNvCxnSpPr/>
          <p:nvPr/>
        </p:nvCxnSpPr>
        <p:spPr>
          <a:xfrm>
            <a:off x="1328796" y="2887579"/>
            <a:ext cx="2160000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8DF0E95-132D-4966-B2F2-BF5884B0E15E}"/>
              </a:ext>
            </a:extLst>
          </p:cNvPr>
          <p:cNvCxnSpPr>
            <a:cxnSpLocks/>
          </p:cNvCxnSpPr>
          <p:nvPr/>
        </p:nvCxnSpPr>
        <p:spPr>
          <a:xfrm>
            <a:off x="1198851" y="3007609"/>
            <a:ext cx="0" cy="144000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847BF256-973F-4775-8F3A-BF4115F9D541}"/>
              </a:ext>
            </a:extLst>
          </p:cNvPr>
          <p:cNvSpPr/>
          <p:nvPr/>
        </p:nvSpPr>
        <p:spPr>
          <a:xfrm>
            <a:off x="874847" y="3492626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2EAE4C5-D2C9-4686-BEB1-3A877CF1863A}"/>
              </a:ext>
            </a:extLst>
          </p:cNvPr>
          <p:cNvSpPr/>
          <p:nvPr/>
        </p:nvSpPr>
        <p:spPr>
          <a:xfrm>
            <a:off x="2215414" y="2495369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5C1DF90-AD90-472E-B98A-7B56A4F0BC78}"/>
                  </a:ext>
                </a:extLst>
              </p:cNvPr>
              <p:cNvSpPr/>
              <p:nvPr/>
            </p:nvSpPr>
            <p:spPr>
              <a:xfrm>
                <a:off x="1711927" y="4483162"/>
                <a:ext cx="16674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24</a:t>
                </a: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5C1DF90-AD90-472E-B98A-7B56A4F0BC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927" y="4483162"/>
                <a:ext cx="1667466" cy="461665"/>
              </a:xfrm>
              <a:prstGeom prst="rect">
                <a:avLst/>
              </a:prstGeom>
              <a:blipFill>
                <a:blip r:embed="rId6"/>
                <a:stretch>
                  <a:fillRect l="-586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8D282D3-FCEC-426B-A05F-B4ABA50EA5B4}"/>
              </a:ext>
            </a:extLst>
          </p:cNvPr>
          <p:cNvCxnSpPr>
            <a:cxnSpLocks/>
          </p:cNvCxnSpPr>
          <p:nvPr/>
        </p:nvCxnSpPr>
        <p:spPr>
          <a:xfrm>
            <a:off x="5517976" y="2697370"/>
            <a:ext cx="1815326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0D6DFD2-5A89-48EE-9292-FA66BCB30B37}"/>
              </a:ext>
            </a:extLst>
          </p:cNvPr>
          <p:cNvCxnSpPr>
            <a:cxnSpLocks/>
          </p:cNvCxnSpPr>
          <p:nvPr/>
        </p:nvCxnSpPr>
        <p:spPr>
          <a:xfrm>
            <a:off x="7440720" y="2816475"/>
            <a:ext cx="0" cy="1806059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2085F2D2-34FB-4491-AA40-0C876A910821}"/>
              </a:ext>
            </a:extLst>
          </p:cNvPr>
          <p:cNvSpPr/>
          <p:nvPr/>
        </p:nvSpPr>
        <p:spPr>
          <a:xfrm>
            <a:off x="7443839" y="3488671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DF59329-FBF5-4B4C-8372-F83D15EA4AE8}"/>
              </a:ext>
            </a:extLst>
          </p:cNvPr>
          <p:cNvSpPr/>
          <p:nvPr/>
        </p:nvSpPr>
        <p:spPr>
          <a:xfrm>
            <a:off x="6315694" y="2305160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61AB21B-7A8D-4BDA-AB59-590D61ACED89}"/>
                  </a:ext>
                </a:extLst>
              </p:cNvPr>
              <p:cNvSpPr/>
              <p:nvPr/>
            </p:nvSpPr>
            <p:spPr>
              <a:xfrm>
                <a:off x="5776373" y="4623459"/>
                <a:ext cx="16674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25</a:t>
                </a: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61AB21B-7A8D-4BDA-AB59-590D61ACED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373" y="4623459"/>
                <a:ext cx="1667466" cy="461665"/>
              </a:xfrm>
              <a:prstGeom prst="rect">
                <a:avLst/>
              </a:prstGeom>
              <a:blipFill>
                <a:blip r:embed="rId7"/>
                <a:stretch>
                  <a:fillRect l="-586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67EF809-EF77-4EC5-B481-20A299BDB9AA}"/>
                  </a:ext>
                </a:extLst>
              </p:cNvPr>
              <p:cNvSpPr/>
              <p:nvPr/>
            </p:nvSpPr>
            <p:spPr>
              <a:xfrm>
                <a:off x="4226346" y="3317317"/>
                <a:ext cx="36740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40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67EF809-EF77-4EC5-B481-20A299BDB9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346" y="3317317"/>
                <a:ext cx="367408" cy="707886"/>
              </a:xfrm>
              <a:prstGeom prst="rect">
                <a:avLst/>
              </a:prstGeom>
              <a:blipFill>
                <a:blip r:embed="rId8"/>
                <a:stretch>
                  <a:fillRect r="-180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6705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7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2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25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75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25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75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6" grpId="0"/>
      <p:bldP spid="47" grpId="0"/>
      <p:bldP spid="48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458" y="778953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33302" y="92164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EF5A810-2449-4C9E-A4BB-199E6C2E7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043367"/>
              </p:ext>
            </p:extLst>
          </p:nvPr>
        </p:nvGraphicFramePr>
        <p:xfrm>
          <a:off x="1328796" y="3007609"/>
          <a:ext cx="216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291571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5770825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9768310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BFFE257-13F0-493E-A4F2-6394685F4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604213"/>
              </p:ext>
            </p:extLst>
          </p:nvPr>
        </p:nvGraphicFramePr>
        <p:xfrm>
          <a:off x="5533302" y="2823459"/>
          <a:ext cx="180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291571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577082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73399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1988484" y="1580163"/>
            <a:ext cx="5318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Which shape has the greater area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?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CB59D8F-38A3-4D90-9D55-E3C213B07B6C}"/>
              </a:ext>
            </a:extLst>
          </p:cNvPr>
          <p:cNvSpPr/>
          <p:nvPr/>
        </p:nvSpPr>
        <p:spPr>
          <a:xfrm>
            <a:off x="3973887" y="3098610"/>
            <a:ext cx="850900" cy="8509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F6FD73C-F82B-4A7E-8CB0-3BE7A860E6C8}"/>
              </a:ext>
            </a:extLst>
          </p:cNvPr>
          <p:cNvCxnSpPr>
            <a:cxnSpLocks/>
          </p:cNvCxnSpPr>
          <p:nvPr/>
        </p:nvCxnSpPr>
        <p:spPr>
          <a:xfrm>
            <a:off x="1328796" y="2887579"/>
            <a:ext cx="1795404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8DF0E95-132D-4966-B2F2-BF5884B0E15E}"/>
              </a:ext>
            </a:extLst>
          </p:cNvPr>
          <p:cNvCxnSpPr>
            <a:cxnSpLocks/>
          </p:cNvCxnSpPr>
          <p:nvPr/>
        </p:nvCxnSpPr>
        <p:spPr>
          <a:xfrm>
            <a:off x="1198851" y="3007609"/>
            <a:ext cx="0" cy="108000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847BF256-973F-4775-8F3A-BF4115F9D541}"/>
              </a:ext>
            </a:extLst>
          </p:cNvPr>
          <p:cNvSpPr/>
          <p:nvPr/>
        </p:nvSpPr>
        <p:spPr>
          <a:xfrm>
            <a:off x="874847" y="3316777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2EAE4C5-D2C9-4686-BEB1-3A877CF1863A}"/>
              </a:ext>
            </a:extLst>
          </p:cNvPr>
          <p:cNvSpPr/>
          <p:nvPr/>
        </p:nvSpPr>
        <p:spPr>
          <a:xfrm>
            <a:off x="2042794" y="2495369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5C1DF90-AD90-472E-B98A-7B56A4F0BC78}"/>
                  </a:ext>
                </a:extLst>
              </p:cNvPr>
              <p:cNvSpPr/>
              <p:nvPr/>
            </p:nvSpPr>
            <p:spPr>
              <a:xfrm>
                <a:off x="1559527" y="4483162"/>
                <a:ext cx="16674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15</a:t>
                </a: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5C1DF90-AD90-472E-B98A-7B56A4F0BC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527" y="4483162"/>
                <a:ext cx="1667466" cy="461665"/>
              </a:xfrm>
              <a:prstGeom prst="rect">
                <a:avLst/>
              </a:prstGeom>
              <a:blipFill>
                <a:blip r:embed="rId6"/>
                <a:stretch>
                  <a:fillRect l="-586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8D282D3-FCEC-426B-A05F-B4ABA50EA5B4}"/>
              </a:ext>
            </a:extLst>
          </p:cNvPr>
          <p:cNvCxnSpPr>
            <a:cxnSpLocks/>
          </p:cNvCxnSpPr>
          <p:nvPr/>
        </p:nvCxnSpPr>
        <p:spPr>
          <a:xfrm>
            <a:off x="5517976" y="2697370"/>
            <a:ext cx="1815326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0D6DFD2-5A89-48EE-9292-FA66BCB30B37}"/>
              </a:ext>
            </a:extLst>
          </p:cNvPr>
          <p:cNvCxnSpPr>
            <a:cxnSpLocks/>
          </p:cNvCxnSpPr>
          <p:nvPr/>
        </p:nvCxnSpPr>
        <p:spPr>
          <a:xfrm>
            <a:off x="7440720" y="2816475"/>
            <a:ext cx="0" cy="1446984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2085F2D2-34FB-4491-AA40-0C876A910821}"/>
              </a:ext>
            </a:extLst>
          </p:cNvPr>
          <p:cNvSpPr/>
          <p:nvPr/>
        </p:nvSpPr>
        <p:spPr>
          <a:xfrm>
            <a:off x="7443839" y="3309135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DF59329-FBF5-4B4C-8372-F83D15EA4AE8}"/>
              </a:ext>
            </a:extLst>
          </p:cNvPr>
          <p:cNvSpPr/>
          <p:nvPr/>
        </p:nvSpPr>
        <p:spPr>
          <a:xfrm>
            <a:off x="6315694" y="2305160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61AB21B-7A8D-4BDA-AB59-590D61ACED89}"/>
                  </a:ext>
                </a:extLst>
              </p:cNvPr>
              <p:cNvSpPr/>
              <p:nvPr/>
            </p:nvSpPr>
            <p:spPr>
              <a:xfrm>
                <a:off x="5776373" y="4483162"/>
                <a:ext cx="16674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20</a:t>
                </a: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61AB21B-7A8D-4BDA-AB59-590D61ACED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373" y="4483162"/>
                <a:ext cx="1667466" cy="461665"/>
              </a:xfrm>
              <a:prstGeom prst="rect">
                <a:avLst/>
              </a:prstGeom>
              <a:blipFill>
                <a:blip r:embed="rId7"/>
                <a:stretch>
                  <a:fillRect l="-586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67EF809-EF77-4EC5-B481-20A299BDB9AA}"/>
                  </a:ext>
                </a:extLst>
              </p:cNvPr>
              <p:cNvSpPr/>
              <p:nvPr/>
            </p:nvSpPr>
            <p:spPr>
              <a:xfrm>
                <a:off x="4110562" y="3170117"/>
                <a:ext cx="36740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40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67EF809-EF77-4EC5-B481-20A299BDB9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562" y="3170117"/>
                <a:ext cx="367408" cy="707886"/>
              </a:xfrm>
              <a:prstGeom prst="rect">
                <a:avLst/>
              </a:prstGeom>
              <a:blipFill>
                <a:blip r:embed="rId8"/>
                <a:stretch>
                  <a:fillRect r="-180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3A074EA5-9940-4D06-8836-514695D29C10}"/>
              </a:ext>
            </a:extLst>
          </p:cNvPr>
          <p:cNvSpPr/>
          <p:nvPr/>
        </p:nvSpPr>
        <p:spPr>
          <a:xfrm>
            <a:off x="3126441" y="3365500"/>
            <a:ext cx="360000" cy="36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0D02746A-7145-495D-AFF5-8B1B20F43093}"/>
                  </a:ext>
                </a:extLst>
              </p:cNvPr>
              <p:cNvSpPr/>
              <p:nvPr/>
            </p:nvSpPr>
            <p:spPr>
              <a:xfrm>
                <a:off x="1559527" y="4827068"/>
                <a:ext cx="188217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15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16</a:t>
                </a: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0D02746A-7145-495D-AFF5-8B1B20F430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527" y="4827068"/>
                <a:ext cx="1882173" cy="461665"/>
              </a:xfrm>
              <a:prstGeom prst="rect">
                <a:avLst/>
              </a:prstGeom>
              <a:blipFill>
                <a:blip r:embed="rId9"/>
                <a:stretch>
                  <a:fillRect l="-517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>
            <a:extLst>
              <a:ext uri="{FF2B5EF4-FFF2-40B4-BE49-F238E27FC236}">
                <a16:creationId xmlns:a16="http://schemas.microsoft.com/office/drawing/2014/main" id="{5BEEA1BE-138C-424D-9286-4179CB058716}"/>
              </a:ext>
            </a:extLst>
          </p:cNvPr>
          <p:cNvSpPr/>
          <p:nvPr/>
        </p:nvSpPr>
        <p:spPr>
          <a:xfrm>
            <a:off x="5530962" y="3902865"/>
            <a:ext cx="360000" cy="3600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B386417-FE87-4472-90BE-2851ED0D01B9}"/>
              </a:ext>
            </a:extLst>
          </p:cNvPr>
          <p:cNvSpPr/>
          <p:nvPr/>
        </p:nvSpPr>
        <p:spPr>
          <a:xfrm>
            <a:off x="6973302" y="2823459"/>
            <a:ext cx="360000" cy="3600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C971C7AD-ED4B-4AFE-B648-B31172F749EC}"/>
                  </a:ext>
                </a:extLst>
              </p:cNvPr>
              <p:cNvSpPr/>
              <p:nvPr/>
            </p:nvSpPr>
            <p:spPr>
              <a:xfrm>
                <a:off x="5776372" y="4827068"/>
                <a:ext cx="198012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20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18</a:t>
                </a: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C971C7AD-ED4B-4AFE-B648-B31172F749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372" y="4827068"/>
                <a:ext cx="1980121" cy="461665"/>
              </a:xfrm>
              <a:prstGeom prst="rect">
                <a:avLst/>
              </a:prstGeom>
              <a:blipFill>
                <a:blip r:embed="rId10"/>
                <a:stretch>
                  <a:fillRect l="-493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0196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41" grpId="0"/>
      <p:bldP spid="42" grpId="0"/>
      <p:bldP spid="43" grpId="0"/>
      <p:bldP spid="46" grpId="0"/>
      <p:bldP spid="47" grpId="0"/>
      <p:bldP spid="48" grpId="0"/>
      <p:bldP spid="51" grpId="0"/>
      <p:bldP spid="2" grpId="0" animBg="1"/>
      <p:bldP spid="2" grpId="1" animBg="1"/>
      <p:bldP spid="49" grpId="0"/>
      <p:bldP spid="50" grpId="0" animBg="1"/>
      <p:bldP spid="50" grpId="1" animBg="1"/>
      <p:bldP spid="52" grpId="0" animBg="1"/>
      <p:bldP spid="52" grpId="1" animBg="1"/>
      <p:bldP spid="5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7|5.8|5.2|10.4|9.5|2.8|6.2|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4.3|2.1|3.2|4.2|1.9|1.5|4.1|4|3|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3.6|2.1|10.9|1.9|5.1|9.3|2.5|2.1|7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3.5|12.2|3.8|1.6|2.3|5.9|5.6|8.2|4.9|1.8|2.7|8.1|1.4|7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9.8|3.1|3.5|6.4|1.9|3|5.3|3.6|6.5|0.9|12.6|6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3.4|5.4|5.2|4.5|5.8|3.8|3|6|2.8|4.8|1.1|7.1|16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ee99ee9-287b-4f9a-957c-ba5ae7375c9a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8842</TotalTime>
  <Words>534</Words>
  <Application>Microsoft Office PowerPoint</Application>
  <PresentationFormat>On-screen Show (4:3)</PresentationFormat>
  <Paragraphs>168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Wingdings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 and 2. Remember to cut them and stick them in your books.</vt:lpstr>
      <vt:lpstr>PowerPoint Presentation</vt:lpstr>
      <vt:lpstr>PowerPoint Presentation</vt:lpstr>
      <vt:lpstr>Have a go at question 3.  Once you have complete it, can you draw a shape with a smaller area and one with a larger area.</vt:lpstr>
      <vt:lpstr>PowerPoint Presentation</vt:lpstr>
      <vt:lpstr>PowerPoint Presentation</vt:lpstr>
      <vt:lpstr>Have a go at the rest of the questions on your sheet.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266</cp:revision>
  <dcterms:created xsi:type="dcterms:W3CDTF">2019-07-05T11:02:13Z</dcterms:created>
  <dcterms:modified xsi:type="dcterms:W3CDTF">2022-01-11T17:05:00Z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