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6"/>
  </p:notesMasterIdLst>
  <p:sldIdLst>
    <p:sldId id="352" r:id="rId19"/>
    <p:sldId id="351" r:id="rId20"/>
    <p:sldId id="368" r:id="rId21"/>
    <p:sldId id="339" r:id="rId22"/>
    <p:sldId id="359" r:id="rId23"/>
    <p:sldId id="360" r:id="rId24"/>
    <p:sldId id="361" r:id="rId25"/>
    <p:sldId id="362" r:id="rId26"/>
    <p:sldId id="363" r:id="rId27"/>
    <p:sldId id="369" r:id="rId28"/>
    <p:sldId id="370" r:id="rId29"/>
    <p:sldId id="371" r:id="rId30"/>
    <p:sldId id="364" r:id="rId31"/>
    <p:sldId id="365" r:id="rId32"/>
    <p:sldId id="367" r:id="rId33"/>
    <p:sldId id="372" r:id="rId34"/>
    <p:sldId id="37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33BC7B-3965-4E51-85A8-2E3567AC3F1E}"/>
              </a:ext>
            </a:extLst>
          </p:cNvPr>
          <p:cNvSpPr txBox="1"/>
          <p:nvPr/>
        </p:nvSpPr>
        <p:spPr>
          <a:xfrm>
            <a:off x="450574" y="450574"/>
            <a:ext cx="6467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11.11.21</a:t>
            </a:r>
          </a:p>
          <a:p>
            <a:endParaRPr lang="en-GB" sz="3200" u="sng" dirty="0">
              <a:latin typeface="Comic Sans MS" panose="030F0702030302020204" pitchFamily="66" charset="0"/>
            </a:endParaRPr>
          </a:p>
          <a:p>
            <a:r>
              <a:rPr lang="en-GB" sz="3200" u="sng" dirty="0">
                <a:latin typeface="Comic Sans MS" panose="030F0702030302020204" pitchFamily="66" charset="0"/>
              </a:rPr>
              <a:t>L.O. – I can estimate answers.</a:t>
            </a:r>
          </a:p>
        </p:txBody>
      </p:sp>
    </p:spTree>
    <p:extLst>
      <p:ext uri="{BB962C8B-B14F-4D97-AF65-F5344CB8AC3E}">
        <p14:creationId xmlns:p14="http://schemas.microsoft.com/office/powerpoint/2010/main" val="28327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8CC51-EE03-4C6F-AC3B-2D6E082C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1" y="3429000"/>
            <a:ext cx="8729178" cy="2807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918114-AF51-4319-A765-FC19619ECEE8}"/>
              </a:ext>
            </a:extLst>
          </p:cNvPr>
          <p:cNvSpPr txBox="1"/>
          <p:nvPr/>
        </p:nvSpPr>
        <p:spPr>
          <a:xfrm>
            <a:off x="609600" y="1762539"/>
            <a:ext cx="552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question 1 in your books. </a:t>
            </a:r>
          </a:p>
        </p:txBody>
      </p:sp>
    </p:spTree>
    <p:extLst>
      <p:ext uri="{BB962C8B-B14F-4D97-AF65-F5344CB8AC3E}">
        <p14:creationId xmlns:p14="http://schemas.microsoft.com/office/powerpoint/2010/main" val="185162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EAC12-0D80-4446-ACD1-D2E13294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00" y="3220277"/>
            <a:ext cx="5373182" cy="3392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7881AA-2132-4E88-939D-10E95CFB36B8}"/>
              </a:ext>
            </a:extLst>
          </p:cNvPr>
          <p:cNvSpPr txBox="1"/>
          <p:nvPr/>
        </p:nvSpPr>
        <p:spPr>
          <a:xfrm>
            <a:off x="484700" y="450574"/>
            <a:ext cx="6340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lets complete question 2.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complete the </a:t>
            </a:r>
            <a:r>
              <a:rPr lang="en-GB" sz="2400" dirty="0" err="1">
                <a:latin typeface="Comic Sans MS" panose="030F0702030302020204" pitchFamily="66" charset="0"/>
              </a:rPr>
              <a:t>collumn</a:t>
            </a:r>
            <a:r>
              <a:rPr lang="en-GB" sz="2400" dirty="0">
                <a:latin typeface="Comic Sans MS" panose="030F0702030302020204" pitchFamily="66" charset="0"/>
              </a:rPr>
              <a:t> addition to find out the actual answer for Alex’s sum.</a:t>
            </a:r>
          </a:p>
        </p:txBody>
      </p:sp>
    </p:spTree>
    <p:extLst>
      <p:ext uri="{BB962C8B-B14F-4D97-AF65-F5344CB8AC3E}">
        <p14:creationId xmlns:p14="http://schemas.microsoft.com/office/powerpoint/2010/main" val="192544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34D98-BE5F-46FC-8128-CA3FCF82A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69" y="3267390"/>
            <a:ext cx="5663724" cy="2775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7064A4-7C52-451C-A1B8-876CDFCAB79C}"/>
              </a:ext>
            </a:extLst>
          </p:cNvPr>
          <p:cNvSpPr txBox="1"/>
          <p:nvPr/>
        </p:nvSpPr>
        <p:spPr>
          <a:xfrm>
            <a:off x="477079" y="993914"/>
            <a:ext cx="7421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question 3 in your books.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What are 3 questions Tom could be trying to work out?</a:t>
            </a:r>
          </a:p>
        </p:txBody>
      </p:sp>
    </p:spTree>
    <p:extLst>
      <p:ext uri="{BB962C8B-B14F-4D97-AF65-F5344CB8AC3E}">
        <p14:creationId xmlns:p14="http://schemas.microsoft.com/office/powerpoint/2010/main" val="63922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4054" y="334776"/>
                <a:ext cx="77675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An estimated calculation is  800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1,100</a:t>
                </a:r>
              </a:p>
              <a:p>
                <a:r>
                  <a:rPr lang="en-GB" sz="2800" dirty="0"/>
                  <a:t>What additions could this be the estimate for?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54" y="334776"/>
                <a:ext cx="7767592" cy="954107"/>
              </a:xfrm>
              <a:prstGeom prst="rect">
                <a:avLst/>
              </a:prstGeom>
              <a:blipFill>
                <a:blip r:embed="rId5"/>
                <a:stretch>
                  <a:fillRect l="-1570" t="-641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2"/>
          <p:cNvSpPr txBox="1"/>
          <p:nvPr/>
        </p:nvSpPr>
        <p:spPr>
          <a:xfrm>
            <a:off x="807838" y="1473166"/>
            <a:ext cx="4615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 possible addition is:</a:t>
            </a:r>
          </a:p>
          <a:p>
            <a:r>
              <a:rPr lang="en-GB" sz="2800" dirty="0">
                <a:latin typeface="Calibri" panose="020F0502020204030204" pitchFamily="34" charset="0"/>
              </a:rPr>
              <a:t>______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______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latin typeface="Calibri" panose="020F0502020204030204" pitchFamily="34" charset="0"/>
              </a:rPr>
              <a:t>______ </a:t>
            </a:r>
          </a:p>
        </p:txBody>
      </p:sp>
      <p:sp>
        <p:nvSpPr>
          <p:cNvPr id="41" name="TextBox 4"/>
          <p:cNvSpPr txBox="1"/>
          <p:nvPr/>
        </p:nvSpPr>
        <p:spPr>
          <a:xfrm>
            <a:off x="995405" y="1899452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814</a:t>
            </a:r>
          </a:p>
        </p:txBody>
      </p:sp>
      <p:sp>
        <p:nvSpPr>
          <p:cNvPr id="42" name="TextBox 5"/>
          <p:cNvSpPr txBox="1"/>
          <p:nvPr/>
        </p:nvSpPr>
        <p:spPr>
          <a:xfrm>
            <a:off x="2543585" y="1899452"/>
            <a:ext cx="114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270</a:t>
            </a:r>
          </a:p>
        </p:txBody>
      </p:sp>
      <p:sp>
        <p:nvSpPr>
          <p:cNvPr id="43" name="TextBox 6"/>
          <p:cNvSpPr txBox="1"/>
          <p:nvPr/>
        </p:nvSpPr>
        <p:spPr>
          <a:xfrm>
            <a:off x="3827477" y="1904053"/>
            <a:ext cx="114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1,084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72046" y="3245833"/>
            <a:ext cx="52120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69515" y="2880074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"/>
          <p:cNvSpPr txBox="1"/>
          <p:nvPr/>
        </p:nvSpPr>
        <p:spPr>
          <a:xfrm>
            <a:off x="3864320" y="3514578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800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672046" y="2906199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92835" y="2880074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4"/>
          <p:cNvSpPr txBox="1"/>
          <p:nvPr/>
        </p:nvSpPr>
        <p:spPr>
          <a:xfrm>
            <a:off x="1291184" y="3540192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750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672046" y="2906199"/>
            <a:ext cx="2597469" cy="25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4"/>
          <p:cNvSpPr txBox="1"/>
          <p:nvPr/>
        </p:nvSpPr>
        <p:spPr>
          <a:xfrm>
            <a:off x="6479069" y="3514578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849</a:t>
            </a:r>
          </a:p>
        </p:txBody>
      </p:sp>
      <p:sp>
        <p:nvSpPr>
          <p:cNvPr id="55" name="Right Arrow 54"/>
          <p:cNvSpPr/>
          <p:nvPr/>
        </p:nvSpPr>
        <p:spPr>
          <a:xfrm flipH="1">
            <a:off x="4278223" y="2906199"/>
            <a:ext cx="2597469" cy="25387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Connector 55"/>
          <p:cNvCxnSpPr/>
          <p:nvPr/>
        </p:nvCxnSpPr>
        <p:spPr>
          <a:xfrm>
            <a:off x="1680755" y="5080437"/>
            <a:ext cx="52120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8224" y="4714678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4"/>
          <p:cNvSpPr txBox="1"/>
          <p:nvPr/>
        </p:nvSpPr>
        <p:spPr>
          <a:xfrm>
            <a:off x="3873029" y="5349182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300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680755" y="4740803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901544" y="4714678"/>
            <a:ext cx="0" cy="67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4"/>
          <p:cNvSpPr txBox="1"/>
          <p:nvPr/>
        </p:nvSpPr>
        <p:spPr>
          <a:xfrm>
            <a:off x="1299893" y="5374796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250</a:t>
            </a:r>
          </a:p>
        </p:txBody>
      </p:sp>
      <p:sp>
        <p:nvSpPr>
          <p:cNvPr id="62" name="Right Arrow 61"/>
          <p:cNvSpPr/>
          <p:nvPr/>
        </p:nvSpPr>
        <p:spPr>
          <a:xfrm>
            <a:off x="1672046" y="4740803"/>
            <a:ext cx="2597469" cy="25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4"/>
          <p:cNvSpPr txBox="1"/>
          <p:nvPr/>
        </p:nvSpPr>
        <p:spPr>
          <a:xfrm>
            <a:off x="6487778" y="5349182"/>
            <a:ext cx="8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349</a:t>
            </a:r>
          </a:p>
        </p:txBody>
      </p:sp>
      <p:sp>
        <p:nvSpPr>
          <p:cNvPr id="64" name="Right Arrow 63"/>
          <p:cNvSpPr/>
          <p:nvPr/>
        </p:nvSpPr>
        <p:spPr>
          <a:xfrm flipH="1">
            <a:off x="4278223" y="4740803"/>
            <a:ext cx="2597469" cy="25387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85" y="1658570"/>
            <a:ext cx="660297" cy="66029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351185" y="1720086"/>
            <a:ext cx="225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1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43" grpId="0"/>
      <p:bldP spid="43" grpId="1"/>
      <p:bldP spid="50" grpId="0"/>
      <p:bldP spid="53" grpId="0"/>
      <p:bldP spid="6" grpId="0" animBg="1"/>
      <p:bldP spid="54" grpId="0"/>
      <p:bldP spid="55" grpId="0" animBg="1"/>
      <p:bldP spid="58" grpId="0"/>
      <p:bldP spid="61" grpId="0"/>
      <p:bldP spid="62" grpId="0" animBg="1"/>
      <p:bldP spid="63" grpId="0"/>
      <p:bldP spid="64" grpId="0" animBg="1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8" y="2461730"/>
            <a:ext cx="1099592" cy="152015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63" y="4189283"/>
            <a:ext cx="1230220" cy="87134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155372" y="2461730"/>
            <a:ext cx="5474794" cy="1358538"/>
          </a:xfrm>
          <a:prstGeom prst="wedgeRoundRectCallout">
            <a:avLst>
              <a:gd name="adj1" fmla="val -55262"/>
              <a:gd name="adj2" fmla="val 21154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will round to the nearest 1,000 to estimate our total points.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17855"/>
              </p:ext>
            </p:extLst>
          </p:nvPr>
        </p:nvGraphicFramePr>
        <p:xfrm>
          <a:off x="1706880" y="646831"/>
          <a:ext cx="5307874" cy="160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937">
                  <a:extLst>
                    <a:ext uri="{9D8B030D-6E8A-4147-A177-3AD203B41FA5}">
                      <a16:colId xmlns:a16="http://schemas.microsoft.com/office/drawing/2014/main" val="476826239"/>
                    </a:ext>
                  </a:extLst>
                </a:gridCol>
                <a:gridCol w="2653937">
                  <a:extLst>
                    <a:ext uri="{9D8B030D-6E8A-4147-A177-3AD203B41FA5}">
                      <a16:colId xmlns:a16="http://schemas.microsoft.com/office/drawing/2014/main" val="4230046487"/>
                    </a:ext>
                  </a:extLst>
                </a:gridCol>
              </a:tblGrid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29574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Eva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3,568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77352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3,951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02761"/>
                  </a:ext>
                </a:extLst>
              </a:tr>
            </a:tbl>
          </a:graphicData>
        </a:graphic>
      </p:graphicFrame>
      <p:sp>
        <p:nvSpPr>
          <p:cNvPr id="32" name="Rounded Rectangular Callout 31"/>
          <p:cNvSpPr/>
          <p:nvPr/>
        </p:nvSpPr>
        <p:spPr>
          <a:xfrm>
            <a:off x="958764" y="3992636"/>
            <a:ext cx="5474794" cy="1358538"/>
          </a:xfrm>
          <a:prstGeom prst="wedgeRoundRectCallout">
            <a:avLst>
              <a:gd name="adj1" fmla="val 57119"/>
              <a:gd name="adj2" fmla="val 1634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will round to the nearest 100 to estimate our total points.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ular Callout 32"/>
              <p:cNvSpPr/>
              <p:nvPr/>
            </p:nvSpPr>
            <p:spPr>
              <a:xfrm>
                <a:off x="2155372" y="2461730"/>
                <a:ext cx="5474794" cy="1358538"/>
              </a:xfrm>
              <a:prstGeom prst="wedgeRoundRectCallout">
                <a:avLst>
                  <a:gd name="adj1" fmla="val -55262"/>
                  <a:gd name="adj2" fmla="val 21154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4,000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8,000</a:t>
                </a:r>
              </a:p>
            </p:txBody>
          </p:sp>
        </mc:Choice>
        <mc:Fallback xmlns="">
          <p:sp>
            <p:nvSpPr>
              <p:cNvPr id="33" name="Rounded 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372" y="2461730"/>
                <a:ext cx="5474794" cy="1358538"/>
              </a:xfrm>
              <a:prstGeom prst="wedgeRoundRectCallout">
                <a:avLst>
                  <a:gd name="adj1" fmla="val -55262"/>
                  <a:gd name="adj2" fmla="val 2115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958764" y="3992636"/>
                <a:ext cx="5474794" cy="1358538"/>
              </a:xfrm>
              <a:prstGeom prst="wedgeRoundRectCallout">
                <a:avLst>
                  <a:gd name="adj1" fmla="val 57119"/>
                  <a:gd name="adj2" fmla="val 16346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3,600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7,600</a:t>
                </a: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64" y="3992636"/>
                <a:ext cx="5474794" cy="1358538"/>
              </a:xfrm>
              <a:prstGeom prst="wedgeRoundRectCallout">
                <a:avLst>
                  <a:gd name="adj1" fmla="val 57119"/>
                  <a:gd name="adj2" fmla="val 1634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54190" y="5478192"/>
            <a:ext cx="538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Whose estimate is more accurate?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1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8" y="2148221"/>
            <a:ext cx="1099592" cy="152015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57" y="2446624"/>
            <a:ext cx="1230220" cy="87134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544"/>
              </p:ext>
            </p:extLst>
          </p:nvPr>
        </p:nvGraphicFramePr>
        <p:xfrm>
          <a:off x="1706880" y="646831"/>
          <a:ext cx="5307874" cy="160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937">
                  <a:extLst>
                    <a:ext uri="{9D8B030D-6E8A-4147-A177-3AD203B41FA5}">
                      <a16:colId xmlns:a16="http://schemas.microsoft.com/office/drawing/2014/main" val="476826239"/>
                    </a:ext>
                  </a:extLst>
                </a:gridCol>
                <a:gridCol w="2653937">
                  <a:extLst>
                    <a:ext uri="{9D8B030D-6E8A-4147-A177-3AD203B41FA5}">
                      <a16:colId xmlns:a16="http://schemas.microsoft.com/office/drawing/2014/main" val="4230046487"/>
                    </a:ext>
                  </a:extLst>
                </a:gridCol>
              </a:tblGrid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29574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Eva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3,568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77352"/>
                  </a:ext>
                </a:extLst>
              </a:tr>
              <a:tr h="53462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3,951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02761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41276" y="2448173"/>
            <a:ext cx="2231571" cy="86979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Estimated total: 8,000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86386" y="2448173"/>
            <a:ext cx="2231571" cy="869793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Estimated total: 7,700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0713"/>
              </p:ext>
            </p:extLst>
          </p:nvPr>
        </p:nvGraphicFramePr>
        <p:xfrm>
          <a:off x="2987399" y="3516982"/>
          <a:ext cx="2685140" cy="217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02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02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0348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5578" y="5681991"/>
            <a:ext cx="40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5178" y="5681990"/>
            <a:ext cx="40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93231" y="3597197"/>
            <a:ext cx="1988602" cy="2011680"/>
          </a:xfrm>
          <a:prstGeom prst="wedgeRoundRectCallout">
            <a:avLst>
              <a:gd name="adj1" fmla="val -18711"/>
              <a:gd name="adj2" fmla="val -6477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This answer isn’t close to our estimates.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932199" y="3591966"/>
            <a:ext cx="2115977" cy="2011680"/>
          </a:xfrm>
          <a:prstGeom prst="wedgeRoundRectCallout">
            <a:avLst>
              <a:gd name="adj1" fmla="val 27928"/>
              <a:gd name="adj2" fmla="val -6802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there must be a mistake.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76768"/>
              </p:ext>
            </p:extLst>
          </p:nvPr>
        </p:nvGraphicFramePr>
        <p:xfrm>
          <a:off x="2984872" y="3513431"/>
          <a:ext cx="2685140" cy="217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02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02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0348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803639" y="3591966"/>
            <a:ext cx="1988602" cy="2011680"/>
          </a:xfrm>
          <a:prstGeom prst="wedgeRoundRectCallout">
            <a:avLst>
              <a:gd name="adj1" fmla="val -18711"/>
              <a:gd name="adj2" fmla="val -6477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 exchanged digits haven’t been added.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934727" y="3591966"/>
            <a:ext cx="2113450" cy="2016911"/>
          </a:xfrm>
          <a:prstGeom prst="wedgeRoundRectCallout">
            <a:avLst>
              <a:gd name="adj1" fmla="val 27928"/>
              <a:gd name="adj2" fmla="val -6802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Estimating helped us find a mistake and check our answer.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3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9A8BF3-763A-4852-AD04-F4079AE3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68" y="2832652"/>
            <a:ext cx="5680428" cy="3167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77E370-E06B-43F8-B1BD-A922AD04A476}"/>
              </a:ext>
            </a:extLst>
          </p:cNvPr>
          <p:cNvSpPr txBox="1"/>
          <p:nvPr/>
        </p:nvSpPr>
        <p:spPr>
          <a:xfrm>
            <a:off x="490330" y="1311965"/>
            <a:ext cx="608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Use the methods we have been looking at to work out this problem.</a:t>
            </a:r>
          </a:p>
        </p:txBody>
      </p:sp>
    </p:spTree>
    <p:extLst>
      <p:ext uri="{BB962C8B-B14F-4D97-AF65-F5344CB8AC3E}">
        <p14:creationId xmlns:p14="http://schemas.microsoft.com/office/powerpoint/2010/main" val="157051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AB409-C993-4DED-B3EB-EC6B309B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0" y="2993170"/>
            <a:ext cx="5867252" cy="3702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D4D5EE-212A-4B22-BDDF-CB0A417E8706}"/>
              </a:ext>
            </a:extLst>
          </p:cNvPr>
          <p:cNvSpPr txBox="1"/>
          <p:nvPr/>
        </p:nvSpPr>
        <p:spPr>
          <a:xfrm>
            <a:off x="829990" y="492923"/>
            <a:ext cx="6785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Plenary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Write your estimate for Mr Howell’s question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384909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</a:t>
            </a:r>
            <a:r>
              <a:rPr lang="en-US" sz="2800" dirty="0">
                <a:latin typeface="Calibri" panose="020F0502020204030204" pitchFamily="34" charset="0"/>
              </a:rPr>
              <a:t>Round 365 to the nearest 100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	</a:t>
            </a:r>
            <a:r>
              <a:rPr lang="en-US" sz="2800" dirty="0">
                <a:latin typeface="Calibri" panose="020F0502020204030204" pitchFamily="34" charset="0"/>
              </a:rPr>
              <a:t>Round 8,392 to the nearest 100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Round 8,392 to the nearest 1,000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8C1B0-A04C-4FE1-8212-D2B10183F6FA}"/>
              </a:ext>
            </a:extLst>
          </p:cNvPr>
          <p:cNvSpPr txBox="1"/>
          <p:nvPr/>
        </p:nvSpPr>
        <p:spPr>
          <a:xfrm>
            <a:off x="667513" y="5072472"/>
            <a:ext cx="691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If you finish these questions, use the times tables grid in the front of your maths book to look at your 9x tables.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08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</a:t>
            </a:r>
            <a:r>
              <a:rPr lang="en-US" sz="2800" dirty="0">
                <a:latin typeface="Calibri" panose="020F0502020204030204" pitchFamily="34" charset="0"/>
              </a:rPr>
              <a:t>Round 365 to the nearest 100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	</a:t>
            </a:r>
            <a:r>
              <a:rPr lang="en-US" sz="2800" dirty="0">
                <a:latin typeface="Calibri" panose="020F0502020204030204" pitchFamily="34" charset="0"/>
              </a:rPr>
              <a:t>Round 8,392 to the nearest 100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Round 8,392 to the nearest 1,000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39097" y="553076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8251" y="1876195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8,400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8548" y="3199314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7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8" b="16945"/>
          <a:stretch/>
        </p:blipFill>
        <p:spPr>
          <a:xfrm>
            <a:off x="2658874" y="303594"/>
            <a:ext cx="1998006" cy="1748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14353"/>
          <a:stretch/>
        </p:blipFill>
        <p:spPr>
          <a:xfrm>
            <a:off x="4688240" y="979921"/>
            <a:ext cx="1998006" cy="18022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382237">
            <a:off x="816995" y="960809"/>
            <a:ext cx="2179320" cy="523220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£2,138</a:t>
            </a:r>
          </a:p>
        </p:txBody>
      </p:sp>
      <p:sp>
        <p:nvSpPr>
          <p:cNvPr id="20" name="TextBox 19"/>
          <p:cNvSpPr txBox="1"/>
          <p:nvPr/>
        </p:nvSpPr>
        <p:spPr>
          <a:xfrm rot="20205573" flipH="1">
            <a:off x="5879268" y="1163859"/>
            <a:ext cx="2179320" cy="523220"/>
          </a:xfrm>
          <a:prstGeom prst="homePlat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£1,279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288" y="1881035"/>
            <a:ext cx="1546865" cy="10678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31" y="1729797"/>
            <a:ext cx="1157653" cy="838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0373" y="3357099"/>
            <a:ext cx="2707626" cy="2485787"/>
          </a:xfrm>
          <a:prstGeom prst="wedgeRoundRectCallout">
            <a:avLst>
              <a:gd name="adj1" fmla="val -26981"/>
              <a:gd name="adj2" fmla="val -70698"/>
              <a:gd name="adj3" fmla="val 16667"/>
            </a:avLst>
          </a:prstGeom>
          <a:solidFill>
            <a:schemeClr val="accent6">
              <a:alpha val="20000"/>
            </a:schemeClr>
          </a:solidFill>
          <a:ln w="508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have £3,800 in my bank, can I afford to buy the TV and the laptop?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30268" y="2782149"/>
            <a:ext cx="2968220" cy="1055608"/>
          </a:xfrm>
          <a:prstGeom prst="wedgeRoundRectCallout">
            <a:avLst>
              <a:gd name="adj1" fmla="val 60913"/>
              <a:gd name="adj2" fmla="val -416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Hang on, I’ll just work it out…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0071"/>
              </p:ext>
            </p:extLst>
          </p:nvPr>
        </p:nvGraphicFramePr>
        <p:xfrm>
          <a:off x="5091401" y="4074120"/>
          <a:ext cx="1728000" cy="178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1129828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011874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6371918" y="4058720"/>
            <a:ext cx="38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8</a:t>
            </a:r>
            <a:endParaRPr lang="en-GB" sz="3600" dirty="0"/>
          </a:p>
        </p:txBody>
      </p:sp>
      <p:sp>
        <p:nvSpPr>
          <p:cNvPr id="27" name="Rectangle 26"/>
          <p:cNvSpPr/>
          <p:nvPr/>
        </p:nvSpPr>
        <p:spPr>
          <a:xfrm>
            <a:off x="5942369" y="4058720"/>
            <a:ext cx="41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3</a:t>
            </a:r>
            <a:endParaRPr lang="en-GB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604182" y="4609039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23060" y="4058720"/>
            <a:ext cx="38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31" name="Rectangle 30"/>
          <p:cNvSpPr/>
          <p:nvPr/>
        </p:nvSpPr>
        <p:spPr>
          <a:xfrm>
            <a:off x="5091401" y="4058720"/>
            <a:ext cx="41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34" name="Rectangle 33"/>
          <p:cNvSpPr/>
          <p:nvPr/>
        </p:nvSpPr>
        <p:spPr>
          <a:xfrm>
            <a:off x="5093410" y="4674166"/>
            <a:ext cx="38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73873" y="4252371"/>
            <a:ext cx="2968220" cy="1532334"/>
          </a:xfrm>
          <a:prstGeom prst="wedgeRoundRectCallout">
            <a:avLst>
              <a:gd name="adj1" fmla="val 64507"/>
              <a:gd name="adj2" fmla="val 306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STOP! I already know he can afford it.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749" y="3857835"/>
            <a:ext cx="1225363" cy="17266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023139" y="2789060"/>
            <a:ext cx="3925484" cy="1055608"/>
          </a:xfrm>
          <a:prstGeom prst="wedgeRoundRectCallout">
            <a:avLst>
              <a:gd name="adj1" fmla="val 39948"/>
              <a:gd name="adj2" fmla="val -680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How? I haven’t written the numbers yet!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91" y="1311031"/>
            <a:ext cx="1157653" cy="8383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56969" y="3034744"/>
            <a:ext cx="5025453" cy="578882"/>
          </a:xfrm>
          <a:prstGeom prst="wedgeRoundRectCallout">
            <a:avLst>
              <a:gd name="adj1" fmla="val 61388"/>
              <a:gd name="adj2" fmla="val 1053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£2,138 is quite close to £2,100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6033" y="3146790"/>
            <a:ext cx="1225363" cy="172664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56969" y="3977563"/>
            <a:ext cx="4900748" cy="578882"/>
          </a:xfrm>
          <a:prstGeom prst="wedgeRoundRectCallout">
            <a:avLst>
              <a:gd name="adj1" fmla="val 68845"/>
              <a:gd name="adj2" fmla="val -2062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£1,279 is quite close to £1,300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46447" y="4775065"/>
            <a:ext cx="5864619" cy="1055608"/>
          </a:xfrm>
          <a:prstGeom prst="wedgeRoundRectCallout">
            <a:avLst>
              <a:gd name="adj1" fmla="val 34882"/>
              <a:gd name="adj2" fmla="val -9332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£2,100 plus £1,300 is £3,400</a:t>
            </a:r>
          </a:p>
          <a:p>
            <a:pPr algn="ctr"/>
            <a:r>
              <a:rPr lang="en-GB" sz="2800" dirty="0"/>
              <a:t> so Ron has enough money.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48859" y="2581149"/>
            <a:ext cx="1886980" cy="578882"/>
          </a:xfrm>
          <a:prstGeom prst="wedgeRoundRectCallout">
            <a:avLst>
              <a:gd name="adj1" fmla="val -3223"/>
              <a:gd name="adj2" fmla="val -907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9851" y="2581149"/>
            <a:ext cx="2004541" cy="578882"/>
          </a:xfrm>
          <a:prstGeom prst="wedgeRoundRectCallout">
            <a:avLst>
              <a:gd name="adj1" fmla="val -3223"/>
              <a:gd name="adj2" fmla="val -907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Ahhh</a:t>
            </a:r>
            <a:r>
              <a:rPr lang="en-GB" sz="2800" dirty="0"/>
              <a:t>, I see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423" y="1494873"/>
            <a:ext cx="1317836" cy="909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005" y="369945"/>
            <a:ext cx="5572343" cy="1882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67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91" y="1311031"/>
            <a:ext cx="1157653" cy="8383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6033" y="3146790"/>
            <a:ext cx="1225363" cy="172664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423" y="1494873"/>
            <a:ext cx="1317836" cy="909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005" y="369945"/>
            <a:ext cx="5572343" cy="18821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6669" y="4390599"/>
            <a:ext cx="5048036" cy="1532334"/>
          </a:xfrm>
          <a:prstGeom prst="wedgeRoundRectCallout">
            <a:avLst>
              <a:gd name="adj1" fmla="val 45803"/>
              <a:gd name="adj2" fmla="val -621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Even if you added £2,200 and £1,300 it would be £3,500 so you would still have enough.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141" y="2441736"/>
            <a:ext cx="5893263" cy="1055608"/>
          </a:xfrm>
          <a:prstGeom prst="wedgeRoundRectCallout">
            <a:avLst>
              <a:gd name="adj1" fmla="val -31119"/>
              <a:gd name="adj2" fmla="val -63631"/>
              <a:gd name="adj3" fmla="val 16667"/>
            </a:avLst>
          </a:prstGeom>
          <a:solidFill>
            <a:schemeClr val="accent6">
              <a:alpha val="20000"/>
            </a:schemeClr>
          </a:solidFill>
          <a:ln w="508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you’ve made £2,138 smaller so how can you know for sure?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5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91" y="1311031"/>
            <a:ext cx="1157653" cy="8383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6033" y="3146790"/>
            <a:ext cx="1225363" cy="172664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423" y="1494873"/>
            <a:ext cx="1317836" cy="909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005" y="369945"/>
            <a:ext cx="5572343" cy="18821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6669" y="4390599"/>
            <a:ext cx="5048036" cy="1532334"/>
          </a:xfrm>
          <a:prstGeom prst="wedgeRoundRectCallout">
            <a:avLst>
              <a:gd name="adj1" fmla="val 45803"/>
              <a:gd name="adj2" fmla="val -621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Even if you added £ 2,200 and £ 1,300 it would be £ 3,500 so you would still have enough.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141" y="2441736"/>
            <a:ext cx="5893263" cy="1055608"/>
          </a:xfrm>
          <a:prstGeom prst="wedgeRoundRectCallout">
            <a:avLst>
              <a:gd name="adj1" fmla="val -31119"/>
              <a:gd name="adj2" fmla="val -63631"/>
              <a:gd name="adj3" fmla="val 16667"/>
            </a:avLst>
          </a:prstGeom>
          <a:solidFill>
            <a:schemeClr val="accent6">
              <a:alpha val="20000"/>
            </a:schemeClr>
          </a:solidFill>
          <a:ln w="508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you’ve made £2,138 smaller so how can you know for sure?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6669" y="4392740"/>
            <a:ext cx="5048036" cy="1532334"/>
          </a:xfrm>
          <a:prstGeom prst="wedgeRoundRectCallout">
            <a:avLst>
              <a:gd name="adj1" fmla="val 45803"/>
              <a:gd name="adj2" fmla="val -621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have rounded the numbers to estimate, which gives me a sensible but not exact answer.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88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9537" y="581711"/>
            <a:ext cx="721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Whitney has £437</a:t>
            </a:r>
          </a:p>
          <a:p>
            <a:r>
              <a:rPr lang="en-GB" sz="2800" dirty="0">
                <a:latin typeface="Calibri" panose="020F0502020204030204" pitchFamily="34" charset="0"/>
              </a:rPr>
              <a:t>Her uncle gives her £266</a:t>
            </a:r>
          </a:p>
          <a:p>
            <a:r>
              <a:rPr lang="en-GB" sz="2800" dirty="0">
                <a:latin typeface="Calibri" panose="020F0502020204030204" pitchFamily="34" charset="0"/>
              </a:rPr>
              <a:t>How much does Whitney have now?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537" y="2621897"/>
            <a:ext cx="7216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£437 rounded to the nearest 100 is _______</a:t>
            </a:r>
          </a:p>
          <a:p>
            <a:r>
              <a:rPr lang="en-GB" sz="2800" dirty="0">
                <a:latin typeface="Calibri" panose="020F0502020204030204" pitchFamily="34" charset="0"/>
              </a:rPr>
              <a:t>£266 rounded to the nearest 100 is 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537" y="4115285"/>
            <a:ext cx="4615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estimated answer is:</a:t>
            </a:r>
          </a:p>
          <a:p>
            <a:r>
              <a:rPr lang="en-GB" sz="2800" dirty="0">
                <a:latin typeface="Calibri" panose="020F0502020204030204" pitchFamily="34" charset="0"/>
              </a:rPr>
              <a:t>£400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£300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2270" y="4546172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£700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2797" y="2596010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£400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2797" y="3026114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£300</a:t>
            </a: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50" y="411591"/>
            <a:ext cx="1241638" cy="1754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2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068" y="398831"/>
            <a:ext cx="7216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Dexter runs 3,015 m</a:t>
            </a:r>
          </a:p>
          <a:p>
            <a:r>
              <a:rPr lang="en-GB" sz="2800" dirty="0">
                <a:latin typeface="Calibri" panose="020F0502020204030204" pitchFamily="34" charset="0"/>
              </a:rPr>
              <a:t>Alex runs 1,657 m less.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How far does Alex run?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068" y="2015554"/>
            <a:ext cx="7744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3,015 rounded to the nearest 1,000 is ______</a:t>
            </a:r>
          </a:p>
          <a:p>
            <a:r>
              <a:rPr lang="en-GB" sz="2800" dirty="0">
                <a:latin typeface="Calibri" panose="020F0502020204030204" pitchFamily="34" charset="0"/>
              </a:rPr>
              <a:t>1,657 rounded to the nearest 1,000 is 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9666" y="2433113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38068" y="3072817"/>
                <a:ext cx="46150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The estimated answer is:</a:t>
                </a: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______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alibri" panose="020F0502020204030204" pitchFamily="34" charset="0"/>
                  </a:rPr>
                  <a:t>______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68" y="3072817"/>
                <a:ext cx="4615061" cy="954107"/>
              </a:xfrm>
              <a:prstGeom prst="rect">
                <a:avLst/>
              </a:prstGeom>
              <a:blipFill>
                <a:blip r:embed="rId5"/>
                <a:stretch>
                  <a:fillRect l="-2642"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754315" y="3495286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1,000 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17" y="490079"/>
            <a:ext cx="947267" cy="6541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4132" y="1003596"/>
            <a:ext cx="871449" cy="11894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63170" y="2001308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3,000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015" y="483948"/>
            <a:ext cx="660297" cy="6602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07915" y="545464"/>
            <a:ext cx="225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0106" y="3495286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3,000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04564" y="3495286"/>
            <a:ext cx="182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2,000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09219" y="4135567"/>
            <a:ext cx="178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Dexter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50208" y="4958036"/>
            <a:ext cx="178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Alex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26119" y="4190667"/>
            <a:ext cx="3159461" cy="4320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4" name="Rectangle 33"/>
          <p:cNvSpPr/>
          <p:nvPr/>
        </p:nvSpPr>
        <p:spPr>
          <a:xfrm>
            <a:off x="3596066" y="4144806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3,015</a:t>
            </a:r>
            <a:endParaRPr lang="en-GB" sz="2800" dirty="0"/>
          </a:p>
        </p:txBody>
      </p:sp>
      <p:sp>
        <p:nvSpPr>
          <p:cNvPr id="35" name="Rectangle 34"/>
          <p:cNvSpPr/>
          <p:nvPr/>
        </p:nvSpPr>
        <p:spPr>
          <a:xfrm>
            <a:off x="2520247" y="4988581"/>
            <a:ext cx="1889870" cy="432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6" name="Rectangle 35"/>
          <p:cNvSpPr/>
          <p:nvPr/>
        </p:nvSpPr>
        <p:spPr>
          <a:xfrm>
            <a:off x="3284977" y="494301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?</a:t>
            </a:r>
            <a:endParaRPr lang="en-GB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19883" y="5208420"/>
            <a:ext cx="131161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28647" y="4757937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1,657 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4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5.6|11.3|14.2|1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1|4.6|9.7|8.8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6.9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9.7|5|4.2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5|2.5|8.6|6.1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5.6|6|4.3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8.5|6.1|4.8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.9|1.8|7.8|3|12.4|3.1|13.6|7.3|20.9|1|6.4|7.2|4.1|8.1|14.5|0.9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631</Words>
  <Application>Microsoft Office PowerPoint</Application>
  <PresentationFormat>On-screen Show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482</cp:revision>
  <dcterms:created xsi:type="dcterms:W3CDTF">2019-07-05T11:02:13Z</dcterms:created>
  <dcterms:modified xsi:type="dcterms:W3CDTF">2021-11-04T16:24:06Z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