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0" r:id="rId2"/>
    <p:sldId id="462" r:id="rId3"/>
    <p:sldId id="476" r:id="rId4"/>
    <p:sldId id="456" r:id="rId5"/>
    <p:sldId id="457" r:id="rId6"/>
    <p:sldId id="458" r:id="rId7"/>
    <p:sldId id="459" r:id="rId8"/>
    <p:sldId id="460" r:id="rId9"/>
    <p:sldId id="461" r:id="rId10"/>
    <p:sldId id="464" r:id="rId11"/>
    <p:sldId id="465" r:id="rId12"/>
    <p:sldId id="466" r:id="rId13"/>
    <p:sldId id="477" r:id="rId14"/>
    <p:sldId id="478" r:id="rId15"/>
    <p:sldId id="467" r:id="rId16"/>
    <p:sldId id="485" r:id="rId17"/>
    <p:sldId id="486" r:id="rId18"/>
    <p:sldId id="468" r:id="rId19"/>
    <p:sldId id="469" r:id="rId20"/>
    <p:sldId id="479" r:id="rId21"/>
    <p:sldId id="480" r:id="rId22"/>
    <p:sldId id="470" r:id="rId23"/>
    <p:sldId id="471" r:id="rId24"/>
    <p:sldId id="472" r:id="rId25"/>
    <p:sldId id="481" r:id="rId26"/>
    <p:sldId id="482" r:id="rId27"/>
    <p:sldId id="473" r:id="rId28"/>
    <p:sldId id="487" r:id="rId29"/>
    <p:sldId id="488" r:id="rId30"/>
    <p:sldId id="474" r:id="rId31"/>
    <p:sldId id="475" r:id="rId32"/>
    <p:sldId id="483" r:id="rId33"/>
    <p:sldId id="4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0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1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19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0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12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2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95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8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9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04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659A2-062B-43E4-80A0-CE742F0C0856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254A-4DA2-4E63-A281-CCFFEB5422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0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zIT3pbbZr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zIT3pbbZr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zIT3pbbZr8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zIT3pbbZr8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153129"/>
          </a:xfrm>
        </p:spPr>
        <p:txBody>
          <a:bodyPr>
            <a:normAutofit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Monday 29</a:t>
            </a:r>
            <a:r>
              <a:rPr lang="en-GB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GB" u="sng" dirty="0" smtClean="0">
                <a:latin typeface="Comic Sans MS" panose="030F0702030302020204" pitchFamily="66" charset="0"/>
              </a:rPr>
              <a:t> November 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28" y="2829306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 smtClean="0">
                <a:latin typeface="Comic Sans MS" panose="030F0702030302020204" pitchFamily="66" charset="0"/>
              </a:rPr>
              <a:t>L.O</a:t>
            </a:r>
            <a:r>
              <a:rPr lang="en-GB" sz="5400" u="sng" dirty="0">
                <a:latin typeface="Comic Sans MS" panose="030F0702030302020204" pitchFamily="66" charset="0"/>
              </a:rPr>
              <a:t>. </a:t>
            </a:r>
            <a:r>
              <a:rPr lang="en-GB" sz="5400" u="sng" dirty="0" smtClean="0">
                <a:latin typeface="Comic Sans MS" panose="030F0702030302020204" pitchFamily="66" charset="0"/>
              </a:rPr>
              <a:t>I can write a diary entry </a:t>
            </a:r>
            <a:r>
              <a:rPr lang="en-GB" sz="5400" u="sng" dirty="0" smtClean="0">
                <a:latin typeface="Comic Sans MS" panose="030F0702030302020204" pitchFamily="66" charset="0"/>
              </a:rPr>
              <a:t>from Edgar’s perspective.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7" y="626382"/>
            <a:ext cx="10515600" cy="193393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GB" sz="3200" dirty="0" smtClean="0">
                <a:latin typeface="Comic Sans MS" panose="030F0702030302020204" pitchFamily="66" charset="0"/>
              </a:rPr>
              <a:t>We are only doing the first paragraph today, so we are not going past the melting of the snowman…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23" y="4284617"/>
            <a:ext cx="10515600" cy="1239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sz="4000" dirty="0" smtClean="0">
                <a:latin typeface="Comic Sans MS" panose="030F0702030302020204" pitchFamily="66" charset="0"/>
                <a:hlinkClick r:id="rId2"/>
              </a:rPr>
              <a:t>www.youtube.com/watch?v=AzIT3pbbZr8</a:t>
            </a:r>
            <a:endParaRPr lang="en-GB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Date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87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omic Sans MS" panose="030F0702030302020204" pitchFamily="66" charset="0"/>
              </a:rPr>
              <a:t>When do you think this all took place?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2" y="3193276"/>
            <a:ext cx="3618413" cy="21107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78" y="2838948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74" y="2753562"/>
            <a:ext cx="3279932" cy="2030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250" y="2753562"/>
            <a:ext cx="3828620" cy="2005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514" y="2753562"/>
            <a:ext cx="349331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- </a:t>
            </a:r>
            <a:r>
              <a:rPr lang="en-US" dirty="0" smtClean="0">
                <a:latin typeface="Comic Sans MS" panose="030F0702030302020204" pitchFamily="66" charset="0"/>
              </a:rPr>
              <a:t>Editing your writing means that you are preparing for it to be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read</a:t>
            </a:r>
            <a:r>
              <a:rPr lang="en-US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need to do some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corrections</a:t>
            </a:r>
            <a:r>
              <a:rPr lang="en-US" dirty="0" smtClean="0">
                <a:latin typeface="Comic Sans MS" panose="030F0702030302020204" pitchFamily="66" charset="0"/>
              </a:rPr>
              <a:t> (spelling mistakes, missing punctuation).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see a way of changing your writing to make it even better!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You MUST read through your writing!!!!</a:t>
            </a: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Comic Sans MS" panose="030F0702030302020204" pitchFamily="66" charset="0"/>
              </a:rPr>
              <a:t>- Capital letters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e.g.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i="1" dirty="0" smtClean="0">
                <a:latin typeface="Comic Sans MS" panose="030F0702030302020204" pitchFamily="66" charset="0"/>
              </a:rPr>
              <a:t>dgar,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i="1" dirty="0" smtClean="0">
                <a:latin typeface="Comic Sans MS" panose="030F0702030302020204" pitchFamily="66" charset="0"/>
              </a:rPr>
              <a:t>va,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Full stops at the end of your sentences.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Finger spaces!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Does your sentence make sense?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153129"/>
          </a:xfrm>
        </p:spPr>
        <p:txBody>
          <a:bodyPr>
            <a:normAutofit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Tuesday 30</a:t>
            </a:r>
            <a:r>
              <a:rPr lang="en-GB" u="sng" baseline="30000" dirty="0" smtClean="0">
                <a:latin typeface="Comic Sans MS" panose="030F0702030302020204" pitchFamily="66" charset="0"/>
              </a:rPr>
              <a:t>th</a:t>
            </a:r>
            <a:r>
              <a:rPr lang="en-GB" u="sng" dirty="0" smtClean="0">
                <a:latin typeface="Comic Sans MS" panose="030F0702030302020204" pitchFamily="66" charset="0"/>
              </a:rPr>
              <a:t> November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28" y="2829306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 smtClean="0">
                <a:latin typeface="Comic Sans MS" panose="030F0702030302020204" pitchFamily="66" charset="0"/>
              </a:rPr>
              <a:t>L.O</a:t>
            </a:r>
            <a:r>
              <a:rPr lang="en-GB" sz="5400" u="sng" dirty="0">
                <a:latin typeface="Comic Sans MS" panose="030F0702030302020204" pitchFamily="66" charset="0"/>
              </a:rPr>
              <a:t>. </a:t>
            </a:r>
            <a:r>
              <a:rPr lang="en-GB" sz="5400" u="sng" dirty="0" smtClean="0">
                <a:latin typeface="Comic Sans MS" panose="030F0702030302020204" pitchFamily="66" charset="0"/>
              </a:rPr>
              <a:t>I can write a diary entry from </a:t>
            </a:r>
            <a:r>
              <a:rPr lang="en-GB" sz="5400" u="sng" dirty="0" smtClean="0">
                <a:latin typeface="Comic Sans MS" panose="030F0702030302020204" pitchFamily="66" charset="0"/>
              </a:rPr>
              <a:t>Edgar’s perspective</a:t>
            </a:r>
            <a:r>
              <a:rPr lang="en-GB" sz="5400" u="sng" dirty="0" smtClean="0">
                <a:latin typeface="Comic Sans MS" panose="030F0702030302020204" pitchFamily="66" charset="0"/>
              </a:rPr>
              <a:t>.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1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New vocabulary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2" y="1690688"/>
            <a:ext cx="7620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1"/>
            <a:ext cx="10515600" cy="306977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Hidden in the classroom are </a:t>
            </a:r>
            <a:r>
              <a:rPr lang="en-US" sz="32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5 new words </a:t>
            </a:r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and </a:t>
            </a:r>
            <a:r>
              <a:rPr lang="en-US" sz="32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5 definitions</a:t>
            </a:r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. </a:t>
            </a:r>
            <a:b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</a:br>
            <a:r>
              <a:rPr lang="en-US" sz="3200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You need to find them and match the words to their definitions.</a:t>
            </a:r>
            <a:endParaRPr lang="en-GB" sz="3200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44982"/>
            <a:ext cx="10515600" cy="246711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Rules: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must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r>
              <a:rPr lang="en-US" dirty="0" smtClean="0">
                <a:latin typeface="Comic Sans MS" panose="030F0702030302020204" pitchFamily="66" charset="0"/>
              </a:rPr>
              <a:t> run in the classroom.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If you move something to look for a word/ definition. You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MUST</a:t>
            </a:r>
            <a:r>
              <a:rPr lang="en-US" dirty="0" smtClean="0">
                <a:latin typeface="Comic Sans MS" panose="030F0702030302020204" pitchFamily="66" charset="0"/>
              </a:rPr>
              <a:t> put it back properly.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" y="3827417"/>
            <a:ext cx="11103429" cy="2834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6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137" y="626382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GB" sz="3200" dirty="0" smtClean="0">
                <a:latin typeface="Comic Sans MS" panose="030F0702030302020204" pitchFamily="66" charset="0"/>
              </a:rPr>
              <a:t>We are only doing the second paragraph today, so we are not going past the ice rink…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23" y="4284617"/>
            <a:ext cx="10515600" cy="1239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sz="4000" dirty="0" smtClean="0">
                <a:latin typeface="Comic Sans MS" panose="030F0702030302020204" pitchFamily="66" charset="0"/>
                <a:hlinkClick r:id="rId2"/>
              </a:rPr>
              <a:t>www.youtube.com/watch?v=AzIT3pbbZr8</a:t>
            </a:r>
            <a:endParaRPr lang="en-GB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4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95" t="35625" r="45550" b="27947"/>
          <a:stretch/>
        </p:blipFill>
        <p:spPr>
          <a:xfrm>
            <a:off x="0" y="-23653"/>
            <a:ext cx="3870832" cy="2024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184" t="34375" r="48961" b="27054"/>
          <a:stretch/>
        </p:blipFill>
        <p:spPr>
          <a:xfrm>
            <a:off x="1832001" y="1883525"/>
            <a:ext cx="3853543" cy="2150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353" t="31874" r="43742" b="28304"/>
          <a:stretch/>
        </p:blipFill>
        <p:spPr>
          <a:xfrm>
            <a:off x="3821490" y="3564800"/>
            <a:ext cx="3879601" cy="16734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878" t="41696" r="42939" b="26518"/>
          <a:stretch/>
        </p:blipFill>
        <p:spPr>
          <a:xfrm>
            <a:off x="7315597" y="4924697"/>
            <a:ext cx="4749966" cy="183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4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Diary entry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3242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This week you are going to imagine that you are Edgar, and write a diary extract from his point of view about what happened.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306" y="3531279"/>
            <a:ext cx="4958534" cy="24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- </a:t>
            </a:r>
            <a:r>
              <a:rPr lang="en-US" dirty="0" smtClean="0">
                <a:latin typeface="Comic Sans MS" panose="030F0702030302020204" pitchFamily="66" charset="0"/>
              </a:rPr>
              <a:t>Editing your writing means that you are preparing for it to be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read</a:t>
            </a:r>
            <a:r>
              <a:rPr lang="en-US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need to do some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corrections</a:t>
            </a:r>
            <a:r>
              <a:rPr lang="en-US" dirty="0" smtClean="0">
                <a:latin typeface="Comic Sans MS" panose="030F0702030302020204" pitchFamily="66" charset="0"/>
              </a:rPr>
              <a:t> (spelling mistakes, missing punctuation).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see a way of changing your writing to make it even better!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You MUST read through your writing!!!!</a:t>
            </a: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Comic Sans MS" panose="030F0702030302020204" pitchFamily="66" charset="0"/>
              </a:rPr>
              <a:t>- Capital letters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e.g.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i="1" dirty="0" smtClean="0">
                <a:latin typeface="Comic Sans MS" panose="030F0702030302020204" pitchFamily="66" charset="0"/>
              </a:rPr>
              <a:t>dgar,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i="1" dirty="0" smtClean="0">
                <a:latin typeface="Comic Sans MS" panose="030F0702030302020204" pitchFamily="66" charset="0"/>
              </a:rPr>
              <a:t>va,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Full stops at the end of your sentences.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Finger spaces!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Does your sentence make sense?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1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153129"/>
          </a:xfrm>
        </p:spPr>
        <p:txBody>
          <a:bodyPr>
            <a:normAutofit fontScale="90000"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Wednesday 1</a:t>
            </a:r>
            <a:r>
              <a:rPr lang="en-GB" u="sng" baseline="30000" dirty="0" smtClean="0">
                <a:latin typeface="Comic Sans MS" panose="030F0702030302020204" pitchFamily="66" charset="0"/>
              </a:rPr>
              <a:t>st</a:t>
            </a:r>
            <a:r>
              <a:rPr lang="en-GB" u="sng" dirty="0" smtClean="0">
                <a:latin typeface="Comic Sans MS" panose="030F0702030302020204" pitchFamily="66" charset="0"/>
              </a:rPr>
              <a:t> December 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28" y="2829306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 smtClean="0">
                <a:latin typeface="Comic Sans MS" panose="030F0702030302020204" pitchFamily="66" charset="0"/>
              </a:rPr>
              <a:t>L.O</a:t>
            </a:r>
            <a:r>
              <a:rPr lang="en-GB" sz="5400" u="sng" dirty="0">
                <a:latin typeface="Comic Sans MS" panose="030F0702030302020204" pitchFamily="66" charset="0"/>
              </a:rPr>
              <a:t>. </a:t>
            </a:r>
            <a:r>
              <a:rPr lang="en-GB" sz="5400" u="sng" dirty="0" smtClean="0">
                <a:latin typeface="Comic Sans MS" panose="030F0702030302020204" pitchFamily="66" charset="0"/>
              </a:rPr>
              <a:t>I can write a diary entry from </a:t>
            </a:r>
            <a:r>
              <a:rPr lang="en-GB" sz="5400" u="sng" dirty="0" smtClean="0">
                <a:latin typeface="Comic Sans MS" panose="030F0702030302020204" pitchFamily="66" charset="0"/>
              </a:rPr>
              <a:t>Edgar’s</a:t>
            </a:r>
            <a:r>
              <a:rPr lang="en-GB" sz="5400" u="sng" dirty="0" smtClean="0">
                <a:latin typeface="Comic Sans MS" panose="030F0702030302020204" pitchFamily="66" charset="0"/>
              </a:rPr>
              <a:t> perspective</a:t>
            </a:r>
            <a:r>
              <a:rPr lang="en-GB" sz="5400" u="sng" dirty="0" smtClean="0">
                <a:latin typeface="Comic Sans MS" panose="030F0702030302020204" pitchFamily="66" charset="0"/>
              </a:rPr>
              <a:t>.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4" y="109664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GB" sz="3200" dirty="0" smtClean="0">
                <a:latin typeface="Comic Sans MS" panose="030F0702030302020204" pitchFamily="66" charset="0"/>
              </a:rPr>
              <a:t>We are only doing the third paragraph today, so we are not going past when Edgar burns the Christmas tree and hides in his house…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23" y="4284617"/>
            <a:ext cx="10515600" cy="1239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sz="4000" dirty="0" smtClean="0">
                <a:latin typeface="Comic Sans MS" panose="030F0702030302020204" pitchFamily="66" charset="0"/>
                <a:hlinkClick r:id="rId2"/>
              </a:rPr>
              <a:t>www.youtube.com/watch?v=AzIT3pbbZr8</a:t>
            </a:r>
            <a:endParaRPr lang="en-GB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12" t="25804" r="44042" b="26518"/>
          <a:stretch/>
        </p:blipFill>
        <p:spPr>
          <a:xfrm>
            <a:off x="0" y="0"/>
            <a:ext cx="3231956" cy="2351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443" t="29911" r="43942" b="28571"/>
          <a:stretch/>
        </p:blipFill>
        <p:spPr>
          <a:xfrm>
            <a:off x="2148862" y="1690688"/>
            <a:ext cx="3842588" cy="2155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783" t="29018" r="43140" b="25670"/>
          <a:stretch/>
        </p:blipFill>
        <p:spPr>
          <a:xfrm>
            <a:off x="5045529" y="3081566"/>
            <a:ext cx="4190410" cy="2090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1181" t="39063" r="51421" b="26562"/>
          <a:stretch/>
        </p:blipFill>
        <p:spPr>
          <a:xfrm>
            <a:off x="8431976" y="4914900"/>
            <a:ext cx="3760024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- </a:t>
            </a:r>
            <a:r>
              <a:rPr lang="en-US" dirty="0" smtClean="0">
                <a:latin typeface="Comic Sans MS" panose="030F0702030302020204" pitchFamily="66" charset="0"/>
              </a:rPr>
              <a:t>Editing your writing means that you are preparing for it to be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read</a:t>
            </a:r>
            <a:r>
              <a:rPr lang="en-US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need to do some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corrections</a:t>
            </a:r>
            <a:r>
              <a:rPr lang="en-US" dirty="0" smtClean="0">
                <a:latin typeface="Comic Sans MS" panose="030F0702030302020204" pitchFamily="66" charset="0"/>
              </a:rPr>
              <a:t> (spelling mistakes, missing punctuation).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see a way of changing your writing to make it even better!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You MUST read through your writing!!!!</a:t>
            </a: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3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Comic Sans MS" panose="030F0702030302020204" pitchFamily="66" charset="0"/>
              </a:rPr>
              <a:t>- Capital letters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e.g.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i="1" dirty="0" smtClean="0">
                <a:latin typeface="Comic Sans MS" panose="030F0702030302020204" pitchFamily="66" charset="0"/>
              </a:rPr>
              <a:t>dgar,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i="1" dirty="0" smtClean="0">
                <a:latin typeface="Comic Sans MS" panose="030F0702030302020204" pitchFamily="66" charset="0"/>
              </a:rPr>
              <a:t>va,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Full stops at the end of your sentences.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Finger spaces!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Does your sentence make sense?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8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17430"/>
            <a:ext cx="9144000" cy="1153129"/>
          </a:xfrm>
        </p:spPr>
        <p:txBody>
          <a:bodyPr>
            <a:normAutofit/>
          </a:bodyPr>
          <a:lstStyle/>
          <a:p>
            <a:r>
              <a:rPr lang="en-GB" u="sng" dirty="0" smtClean="0">
                <a:latin typeface="Comic Sans MS" panose="030F0702030302020204" pitchFamily="66" charset="0"/>
              </a:rPr>
              <a:t>Thursday 2</a:t>
            </a:r>
            <a:r>
              <a:rPr lang="en-GB" u="sng" baseline="30000" dirty="0" smtClean="0">
                <a:latin typeface="Comic Sans MS" panose="030F0702030302020204" pitchFamily="66" charset="0"/>
              </a:rPr>
              <a:t>nd</a:t>
            </a:r>
            <a:r>
              <a:rPr lang="en-GB" u="sng" dirty="0" smtClean="0">
                <a:latin typeface="Comic Sans MS" panose="030F0702030302020204" pitchFamily="66" charset="0"/>
              </a:rPr>
              <a:t> December </a:t>
            </a: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2428" y="2829306"/>
            <a:ext cx="11165983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5400" u="sng" dirty="0" smtClean="0">
                <a:latin typeface="Comic Sans MS" panose="030F0702030302020204" pitchFamily="66" charset="0"/>
              </a:rPr>
              <a:t>L.O</a:t>
            </a:r>
            <a:r>
              <a:rPr lang="en-GB" sz="5400" u="sng" dirty="0">
                <a:latin typeface="Comic Sans MS" panose="030F0702030302020204" pitchFamily="66" charset="0"/>
              </a:rPr>
              <a:t>. </a:t>
            </a:r>
            <a:r>
              <a:rPr lang="en-GB" sz="5400" u="sng" dirty="0" smtClean="0">
                <a:latin typeface="Comic Sans MS" panose="030F0702030302020204" pitchFamily="66" charset="0"/>
              </a:rPr>
              <a:t>I can write a diary entry </a:t>
            </a:r>
            <a:r>
              <a:rPr lang="en-GB" sz="5400" u="sng" dirty="0" smtClean="0">
                <a:latin typeface="Comic Sans MS" panose="030F0702030302020204" pitchFamily="66" charset="0"/>
              </a:rPr>
              <a:t>Edgar’s perspective</a:t>
            </a:r>
            <a:r>
              <a:rPr lang="en-GB" sz="5400" u="sng" dirty="0" smtClean="0">
                <a:latin typeface="Comic Sans MS" panose="030F0702030302020204" pitchFamily="66" charset="0"/>
              </a:rPr>
              <a:t>.</a:t>
            </a:r>
            <a:endParaRPr lang="en-GB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New vocabulary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2" y="1690688"/>
            <a:ext cx="7620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Can you use each word into a sentence?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160" y="1877876"/>
            <a:ext cx="3590109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Valiant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Optimistic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Livid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Grand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Exquisite </a:t>
            </a:r>
            <a:endParaRPr lang="en-GB" sz="3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617" y="2656791"/>
            <a:ext cx="3420439" cy="19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1696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Let’s quickly recap the features we need in a diary (recount)…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889" y="2809270"/>
            <a:ext cx="3298222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2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634" y="1096645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GB" sz="3200" dirty="0" smtClean="0">
                <a:latin typeface="Comic Sans MS" panose="030F0702030302020204" pitchFamily="66" charset="0"/>
              </a:rPr>
              <a:t>We are writing the final paragraph today!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23" y="4284617"/>
            <a:ext cx="10515600" cy="1239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sz="4000" dirty="0" smtClean="0">
                <a:latin typeface="Comic Sans MS" panose="030F0702030302020204" pitchFamily="66" charset="0"/>
                <a:hlinkClick r:id="rId2"/>
              </a:rPr>
              <a:t>www.youtube.com/watch?v=AzIT3pbbZr8</a:t>
            </a:r>
            <a:endParaRPr lang="en-GB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0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33" t="31124" r="49261" b="26927"/>
          <a:stretch/>
        </p:blipFill>
        <p:spPr>
          <a:xfrm>
            <a:off x="0" y="0"/>
            <a:ext cx="3267012" cy="200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721" t="29245" r="56154" b="26353"/>
          <a:stretch/>
        </p:blipFill>
        <p:spPr>
          <a:xfrm>
            <a:off x="2511188" y="1433015"/>
            <a:ext cx="2115403" cy="218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196" t="30924" r="47343" b="25979"/>
          <a:stretch/>
        </p:blipFill>
        <p:spPr>
          <a:xfrm>
            <a:off x="4217157" y="3289110"/>
            <a:ext cx="2920621" cy="2114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714" t="38573" r="58147" b="26353"/>
          <a:stretch/>
        </p:blipFill>
        <p:spPr>
          <a:xfrm>
            <a:off x="6899267" y="4176214"/>
            <a:ext cx="2620370" cy="2565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763" t="32790" r="47447" b="27471"/>
          <a:stretch/>
        </p:blipFill>
        <p:spPr>
          <a:xfrm>
            <a:off x="9519637" y="4713839"/>
            <a:ext cx="2858882" cy="21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- </a:t>
            </a:r>
            <a:r>
              <a:rPr lang="en-US" dirty="0" smtClean="0">
                <a:latin typeface="Comic Sans MS" panose="030F0702030302020204" pitchFamily="66" charset="0"/>
              </a:rPr>
              <a:t>Editing your writing means that you are preparing for it to be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read</a:t>
            </a:r>
            <a:r>
              <a:rPr lang="en-US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need to do some </a:t>
            </a: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corrections</a:t>
            </a:r>
            <a:r>
              <a:rPr lang="en-US" dirty="0" smtClean="0">
                <a:latin typeface="Comic Sans MS" panose="030F0702030302020204" pitchFamily="66" charset="0"/>
              </a:rPr>
              <a:t> (spelling mistakes, missing punctuation).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You might see a way of changing your writing to make it even better!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You MUST read through your writing!!!!</a:t>
            </a: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Edit your writing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2292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latin typeface="Comic Sans MS" panose="030F0702030302020204" pitchFamily="66" charset="0"/>
              </a:rPr>
              <a:t>- Capital letters 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e.g.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i="1" dirty="0" smtClean="0">
                <a:latin typeface="Comic Sans MS" panose="030F0702030302020204" pitchFamily="66" charset="0"/>
              </a:rPr>
              <a:t>dgar,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i="1" dirty="0" smtClean="0">
                <a:latin typeface="Comic Sans MS" panose="030F0702030302020204" pitchFamily="66" charset="0"/>
              </a:rPr>
              <a:t>va, </a:t>
            </a:r>
            <a:r>
              <a:rPr lang="en-US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Full stops at the end of your sentences.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Finger spaces!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dirty="0" smtClean="0">
                <a:latin typeface="Comic Sans MS" panose="030F0702030302020204" pitchFamily="66" charset="0"/>
              </a:rPr>
              <a:t>Does your sentence make sense?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GB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86" b="39571"/>
          <a:stretch/>
        </p:blipFill>
        <p:spPr>
          <a:xfrm>
            <a:off x="7141029" y="498860"/>
            <a:ext cx="4335543" cy="100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1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Date and time 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6584"/>
            <a:ext cx="6908074" cy="262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596744" y="1690688"/>
            <a:ext cx="561702" cy="1339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96744" y="666206"/>
            <a:ext cx="5172890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latin typeface="Comic Sans MS" panose="030F0702030302020204" pitchFamily="66" charset="0"/>
              </a:rPr>
              <a:t>You can write the date at the top of the page like this…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2371" y="5003511"/>
            <a:ext cx="10757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or it can be included in the first few sentences of a diary entry like this...</a:t>
            </a:r>
            <a:br>
              <a:rPr lang="en-US" b="1" dirty="0">
                <a:latin typeface="Comic Sans MS" panose="030F0702030302020204" pitchFamily="66" charset="0"/>
              </a:rPr>
            </a:br>
            <a:endParaRPr lang="en-US" b="1" dirty="0">
              <a:latin typeface="Comic Sans MS" panose="030F0702030302020204" pitchFamily="66" charset="0"/>
            </a:endParaRPr>
          </a:p>
          <a:p>
            <a:r>
              <a:rPr lang="en-US" i="1" dirty="0">
                <a:latin typeface="Comic Sans MS" panose="030F0702030302020204" pitchFamily="66" charset="0"/>
              </a:rPr>
              <a:t>‘It is past midnight but I am still wide awake because my day has been so exciting.’</a:t>
            </a:r>
            <a:br>
              <a:rPr lang="en-US" i="1" dirty="0">
                <a:latin typeface="Comic Sans MS" panose="030F0702030302020204" pitchFamily="66" charset="0"/>
              </a:rPr>
            </a:br>
            <a:endParaRPr lang="en-US" i="1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This is important because it tells the reader </a:t>
            </a:r>
            <a:r>
              <a:rPr lang="en-US" dirty="0">
                <a:solidFill>
                  <a:srgbClr val="F709DB"/>
                </a:solidFill>
                <a:latin typeface="Comic Sans MS" panose="030F0702030302020204" pitchFamily="66" charset="0"/>
              </a:rPr>
              <a:t>exactly when the diary is being written.</a:t>
            </a:r>
          </a:p>
        </p:txBody>
      </p:sp>
    </p:spTree>
    <p:extLst>
      <p:ext uri="{BB962C8B-B14F-4D97-AF65-F5344CB8AC3E}">
        <p14:creationId xmlns:p14="http://schemas.microsoft.com/office/powerpoint/2010/main" val="41031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Past tense 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160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altLang="en-US" dirty="0">
                <a:latin typeface="Comic Sans MS" panose="030F0702030302020204" pitchFamily="66" charset="0"/>
              </a:rPr>
              <a:t>When we write a diary, we write in the </a:t>
            </a:r>
            <a:r>
              <a:rPr lang="en-GB" altLang="en-US" u="sng" dirty="0">
                <a:latin typeface="Comic Sans MS" panose="030F0702030302020204" pitchFamily="66" charset="0"/>
              </a:rPr>
              <a:t>past tense. </a:t>
            </a:r>
            <a:r>
              <a:rPr lang="en-GB" altLang="en-US" dirty="0">
                <a:latin typeface="Comic Sans MS" panose="030F0702030302020204" pitchFamily="66" charset="0"/>
              </a:rPr>
              <a:t>This is because we are writing about something that has </a:t>
            </a:r>
            <a:r>
              <a:rPr lang="en-GB" altLang="en-US" dirty="0" smtClean="0">
                <a:latin typeface="Comic Sans MS" panose="030F0702030302020204" pitchFamily="66" charset="0"/>
              </a:rPr>
              <a:t>already </a:t>
            </a:r>
            <a:r>
              <a:rPr lang="en-GB" altLang="en-US" dirty="0">
                <a:latin typeface="Comic Sans MS" panose="030F0702030302020204" pitchFamily="66" charset="0"/>
              </a:rPr>
              <a:t>happened.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30" y="3318260"/>
            <a:ext cx="4980895" cy="311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93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‘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I’, ‘my’, ‘we’ and ‘our</a:t>
            </a:r>
            <a:r>
              <a:rPr lang="en-US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’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6260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A diary entry needs to be written in first person. So you need to use words like ‘I’, ‘my’, ‘we’ and ‘our’.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1074" y="3599545"/>
            <a:ext cx="11604171" cy="2939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sz="2400" i="1" dirty="0">
                <a:solidFill>
                  <a:srgbClr val="7030A0"/>
                </a:solidFill>
                <a:latin typeface="Comic Sans MS" panose="030F0702030302020204" pitchFamily="66" charset="0"/>
              </a:rPr>
              <a:t> played with the new football </a:t>
            </a:r>
            <a:r>
              <a:rPr lang="en-US" sz="2400" b="1" i="1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sz="2400" i="1" dirty="0">
                <a:solidFill>
                  <a:srgbClr val="7030A0"/>
                </a:solidFill>
                <a:latin typeface="Comic Sans MS" panose="030F0702030302020204" pitchFamily="66" charset="0"/>
              </a:rPr>
              <a:t> got for my </a:t>
            </a:r>
            <a:r>
              <a:rPr lang="en-US" sz="2400" i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birthday.</a:t>
            </a:r>
            <a:r>
              <a:rPr lang="en-US" sz="2400" i="1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US" sz="2400" i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en-US" sz="2400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24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When </a:t>
            </a:r>
            <a:r>
              <a:rPr lang="en-US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my</a:t>
            </a:r>
            <a:r>
              <a:rPr lang="en-US" sz="24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brother came home, </a:t>
            </a:r>
            <a:r>
              <a:rPr lang="en-US" sz="24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we</a:t>
            </a:r>
            <a:r>
              <a:rPr lang="en-US" sz="24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went inside our house. </a:t>
            </a:r>
            <a:r>
              <a:rPr lang="en-US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First person!</a:t>
            </a:r>
            <a:br>
              <a:rPr lang="en-US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GB" sz="24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572" y="3041511"/>
            <a:ext cx="2269597" cy="18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Chronological order…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5087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 must write about the events in the order that they happened.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 smtClean="0">
                <a:latin typeface="Comic Sans MS" panose="030F0702030302020204" pitchFamily="66" charset="0"/>
              </a:rPr>
              <a:t>You only need to write about the most interesting and exciting parts of your day.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370" y="4937761"/>
            <a:ext cx="2707958" cy="16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336" y="365125"/>
            <a:ext cx="10452463" cy="1325563"/>
          </a:xfrm>
        </p:spPr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Describe feelings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5087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omic Sans MS" panose="030F0702030302020204" pitchFamily="66" charset="0"/>
              </a:rPr>
              <a:t>A diary is usually a </a:t>
            </a:r>
            <a:r>
              <a:rPr lang="en-US" b="1" dirty="0">
                <a:latin typeface="Comic Sans MS" panose="030F0702030302020204" pitchFamily="66" charset="0"/>
              </a:rPr>
              <a:t>secret </a:t>
            </a:r>
            <a:r>
              <a:rPr lang="en-US" dirty="0">
                <a:latin typeface="Comic Sans MS" panose="030F0702030302020204" pitchFamily="66" charset="0"/>
              </a:rPr>
              <a:t>place to write how you feel about what has happened to you in the day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omic Sans MS" panose="030F0702030302020204" pitchFamily="66" charset="0"/>
              </a:rPr>
              <a:t>In a diary, you might include feelings, hopes or fears that you wouldn’t want anyone to know about.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112" y="3973285"/>
            <a:ext cx="2405471" cy="2405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253" y="5176020"/>
            <a:ext cx="1100546" cy="1100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273" y="5244420"/>
            <a:ext cx="1134336" cy="11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7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336" y="365125"/>
            <a:ext cx="10452463" cy="1325563"/>
          </a:xfrm>
        </p:spPr>
        <p:txBody>
          <a:bodyPr/>
          <a:lstStyle/>
          <a:p>
            <a:r>
              <a:rPr lang="en-GB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Time connectives</a:t>
            </a:r>
            <a:endParaRPr lang="en-GB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38242"/>
            <a:ext cx="10515600" cy="285087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Comic Sans MS" panose="030F0702030302020204" pitchFamily="66" charset="0"/>
              </a:rPr>
              <a:t>A diary is usually describing lots of events.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To make sense of when these events happened it is helpful to include time linking words, such as ‘</a:t>
            </a:r>
            <a:r>
              <a:rPr lang="en-US" dirty="0">
                <a:solidFill>
                  <a:srgbClr val="F709DB"/>
                </a:solidFill>
                <a:latin typeface="Comic Sans MS" panose="030F0702030302020204" pitchFamily="66" charset="0"/>
              </a:rPr>
              <a:t>next</a:t>
            </a:r>
            <a:r>
              <a:rPr lang="en-US" dirty="0">
                <a:latin typeface="Comic Sans MS" panose="030F0702030302020204" pitchFamily="66" charset="0"/>
              </a:rPr>
              <a:t>’, ‘</a:t>
            </a:r>
            <a:r>
              <a:rPr lang="en-US" dirty="0">
                <a:solidFill>
                  <a:srgbClr val="F709DB"/>
                </a:solidFill>
                <a:latin typeface="Comic Sans MS" panose="030F0702030302020204" pitchFamily="66" charset="0"/>
              </a:rPr>
              <a:t>first</a:t>
            </a:r>
            <a:r>
              <a:rPr lang="en-US" dirty="0">
                <a:latin typeface="Comic Sans MS" panose="030F0702030302020204" pitchFamily="66" charset="0"/>
              </a:rPr>
              <a:t>’ and ‘</a:t>
            </a:r>
            <a:r>
              <a:rPr lang="en-US" dirty="0">
                <a:solidFill>
                  <a:srgbClr val="F709DB"/>
                </a:solidFill>
                <a:latin typeface="Comic Sans MS" panose="030F0702030302020204" pitchFamily="66" charset="0"/>
              </a:rPr>
              <a:t>then</a:t>
            </a:r>
            <a:r>
              <a:rPr lang="en-US" dirty="0">
                <a:latin typeface="Comic Sans MS" panose="030F0702030302020204" pitchFamily="66" charset="0"/>
              </a:rPr>
              <a:t>’.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875" y="3749040"/>
            <a:ext cx="4391186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702</Words>
  <Application>Microsoft Office PowerPoint</Application>
  <PresentationFormat>Widescreen</PresentationFormat>
  <Paragraphs>92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Office Theme</vt:lpstr>
      <vt:lpstr>Monday 29th November </vt:lpstr>
      <vt:lpstr>Diary entry</vt:lpstr>
      <vt:lpstr>Let’s quickly recap the features we need in a diary (recount)…</vt:lpstr>
      <vt:lpstr>Date and time </vt:lpstr>
      <vt:lpstr>Past tense </vt:lpstr>
      <vt:lpstr>‘I’, ‘my’, ‘we’ and ‘our’</vt:lpstr>
      <vt:lpstr>Chronological order…</vt:lpstr>
      <vt:lpstr>Describe feelings</vt:lpstr>
      <vt:lpstr>Time connectives</vt:lpstr>
      <vt:lpstr>We are only doing the first paragraph today, so we are not going past the melting of the snowman…</vt:lpstr>
      <vt:lpstr>Date</vt:lpstr>
      <vt:lpstr>PowerPoint Presentation</vt:lpstr>
      <vt:lpstr>Edit your writing</vt:lpstr>
      <vt:lpstr>Edit your writing</vt:lpstr>
      <vt:lpstr>Tuesday 30th November</vt:lpstr>
      <vt:lpstr>New vocabulary</vt:lpstr>
      <vt:lpstr>Hidden in the classroom are 5 new words and 5 definitions.  You need to find them and match the words to their definitions.</vt:lpstr>
      <vt:lpstr>We are only doing the second paragraph today, so we are not going past the ice rink…</vt:lpstr>
      <vt:lpstr>PowerPoint Presentation</vt:lpstr>
      <vt:lpstr>Edit your writing</vt:lpstr>
      <vt:lpstr>Edit your writing</vt:lpstr>
      <vt:lpstr>Wednesday 1st December </vt:lpstr>
      <vt:lpstr>We are only doing the third paragraph today, so we are not going past when Edgar burns the Christmas tree and hides in his house…</vt:lpstr>
      <vt:lpstr>PowerPoint Presentation</vt:lpstr>
      <vt:lpstr>Edit your writing</vt:lpstr>
      <vt:lpstr>Edit your writing</vt:lpstr>
      <vt:lpstr>Thursday 2nd December </vt:lpstr>
      <vt:lpstr>New vocabulary</vt:lpstr>
      <vt:lpstr>Can you use each word into a sentence?</vt:lpstr>
      <vt:lpstr>We are writing the final paragraph today!</vt:lpstr>
      <vt:lpstr>PowerPoint Presentation</vt:lpstr>
      <vt:lpstr>Edit your writing</vt:lpstr>
      <vt:lpstr>Edit your writing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29th October</dc:title>
  <dc:creator>Ella kenyon</dc:creator>
  <cp:lastModifiedBy>Ella Kenyon</cp:lastModifiedBy>
  <cp:revision>142</cp:revision>
  <dcterms:created xsi:type="dcterms:W3CDTF">2018-10-28T10:34:16Z</dcterms:created>
  <dcterms:modified xsi:type="dcterms:W3CDTF">2021-11-24T09:17:46Z</dcterms:modified>
</cp:coreProperties>
</file>