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0"/>
  </p:notesMasterIdLst>
  <p:sldIdLst>
    <p:sldId id="352" r:id="rId19"/>
    <p:sldId id="359" r:id="rId20"/>
    <p:sldId id="367" r:id="rId21"/>
    <p:sldId id="339" r:id="rId22"/>
    <p:sldId id="363" r:id="rId23"/>
    <p:sldId id="365" r:id="rId24"/>
    <p:sldId id="372" r:id="rId25"/>
    <p:sldId id="373" r:id="rId26"/>
    <p:sldId id="347" r:id="rId27"/>
    <p:sldId id="361" r:id="rId28"/>
    <p:sldId id="3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  <p:cmAuthor id="2" name="Beth Smith" initials="BS" lastIdx="1" clrIdx="1">
    <p:extLst>
      <p:ext uri="{19B8F6BF-5375-455C-9EA6-DF929625EA0E}">
        <p15:presenceInfo xmlns:p15="http://schemas.microsoft.com/office/powerpoint/2012/main" userId="S-1-5-21-4068017444-3626633354-1663865159-3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1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1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11/11/2021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18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63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5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1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05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57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2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6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7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44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14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91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8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9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2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0BD41-EB5F-49C5-AF7C-EAFD3AAF5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7898"/>
            <a:ext cx="6602540" cy="2280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9B48E3-7278-4799-8088-D64360BBB31D}"/>
              </a:ext>
            </a:extLst>
          </p:cNvPr>
          <p:cNvSpPr txBox="1"/>
          <p:nvPr/>
        </p:nvSpPr>
        <p:spPr>
          <a:xfrm>
            <a:off x="238539" y="410817"/>
            <a:ext cx="5817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18.11.21</a:t>
            </a:r>
          </a:p>
          <a:p>
            <a:endParaRPr lang="en-GB" sz="3600" u="sng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36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L.O. – I can find equivalent lengths cont.</a:t>
            </a:r>
          </a:p>
        </p:txBody>
      </p:sp>
    </p:spTree>
    <p:extLst>
      <p:ext uri="{BB962C8B-B14F-4D97-AF65-F5344CB8AC3E}">
        <p14:creationId xmlns:p14="http://schemas.microsoft.com/office/powerpoint/2010/main" val="283278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301256" y="1776027"/>
            <a:ext cx="3099423" cy="3055146"/>
            <a:chOff x="268171" y="249049"/>
            <a:chExt cx="2498576" cy="2448272"/>
          </a:xfrm>
        </p:grpSpPr>
        <p:sp>
          <p:nvSpPr>
            <p:cNvPr id="34" name="Oval 33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5" name="Oval 34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sp>
          <p:nvSpPr>
            <p:cNvPr id="36" name="Oval 35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716158" y="1002950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 cm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10 mm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898" y="1509700"/>
            <a:ext cx="42418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 and 3 mm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latin typeface="Calibri" panose="020F0502020204030204" pitchFamily="34" charset="0"/>
                <a:ea typeface="Cambria Math" panose="02040503050406030204" pitchFamily="18" charset="0"/>
              </a:rPr>
              <a:t>____</a:t>
            </a:r>
            <a:r>
              <a:rPr lang="en-GB" sz="2800" dirty="0">
                <a:latin typeface="Calibri" panose="020F0502020204030204" pitchFamily="34" charset="0"/>
              </a:rPr>
              <a:t> mm</a:t>
            </a:r>
          </a:p>
          <a:p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05759" y="2113157"/>
            <a:ext cx="1287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53 mm </a:t>
            </a:r>
            <a:endParaRPr lang="en-GB" sz="2800" dirty="0"/>
          </a:p>
        </p:txBody>
      </p:sp>
      <p:sp>
        <p:nvSpPr>
          <p:cNvPr id="42" name="Rectangle 41"/>
          <p:cNvSpPr/>
          <p:nvPr/>
        </p:nvSpPr>
        <p:spPr>
          <a:xfrm>
            <a:off x="4301256" y="4028875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50 mm</a:t>
            </a:r>
            <a:endParaRPr lang="en-GB" sz="2800" dirty="0"/>
          </a:p>
        </p:txBody>
      </p:sp>
      <p:sp>
        <p:nvSpPr>
          <p:cNvPr id="43" name="Rectangle 42"/>
          <p:cNvSpPr/>
          <p:nvPr/>
        </p:nvSpPr>
        <p:spPr>
          <a:xfrm>
            <a:off x="6337876" y="4022344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 mm</a:t>
            </a:r>
            <a:endParaRPr lang="en-GB" sz="2800" dirty="0"/>
          </a:p>
        </p:txBody>
      </p:sp>
      <p:sp>
        <p:nvSpPr>
          <p:cNvPr id="44" name="Rectangle 43"/>
          <p:cNvSpPr/>
          <p:nvPr/>
        </p:nvSpPr>
        <p:spPr>
          <a:xfrm>
            <a:off x="4459952" y="4028875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</a:t>
            </a:r>
            <a:endParaRPr lang="en-GB" sz="2800" dirty="0"/>
          </a:p>
        </p:txBody>
      </p:sp>
      <p:sp>
        <p:nvSpPr>
          <p:cNvPr id="45" name="Rectangle 44"/>
          <p:cNvSpPr/>
          <p:nvPr/>
        </p:nvSpPr>
        <p:spPr>
          <a:xfrm>
            <a:off x="3571235" y="150238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53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57550" y="5166671"/>
            <a:ext cx="282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50 mm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3 mm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29971"/>
              </p:ext>
            </p:extLst>
          </p:nvPr>
        </p:nvGraphicFramePr>
        <p:xfrm>
          <a:off x="932445" y="2771972"/>
          <a:ext cx="3220556" cy="12852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8391">
                  <a:extLst>
                    <a:ext uri="{9D8B030D-6E8A-4147-A177-3AD203B41FA5}">
                      <a16:colId xmlns:a16="http://schemas.microsoft.com/office/drawing/2014/main" val="1294895469"/>
                    </a:ext>
                  </a:extLst>
                </a:gridCol>
                <a:gridCol w="1142165">
                  <a:extLst>
                    <a:ext uri="{9D8B030D-6E8A-4147-A177-3AD203B41FA5}">
                      <a16:colId xmlns:a16="http://schemas.microsoft.com/office/drawing/2014/main" val="1566089018"/>
                    </a:ext>
                  </a:extLst>
                </a:gridCol>
              </a:tblGrid>
              <a:tr h="637434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53 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394167"/>
                  </a:ext>
                </a:extLst>
              </a:tr>
              <a:tr h="64785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 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8613784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5067219" y="5166671"/>
            <a:ext cx="1205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53 mm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0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4" grpId="1"/>
      <p:bldP spid="45" grpId="0"/>
      <p:bldP spid="46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14AEF2-CFA8-4726-92A1-5E19CD8CAF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90261" y="3552603"/>
            <a:ext cx="4416839" cy="2622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A42D9D-8D5C-4506-85C4-BF4DC9058B73}"/>
              </a:ext>
            </a:extLst>
          </p:cNvPr>
          <p:cNvSpPr txBox="1"/>
          <p:nvPr/>
        </p:nvSpPr>
        <p:spPr>
          <a:xfrm>
            <a:off x="887896" y="437323"/>
            <a:ext cx="6493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finish the question on your work sheet.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There is a challenge question to complete as well.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 both, find some more items to measure, record them in cm and mm.</a:t>
            </a:r>
          </a:p>
        </p:txBody>
      </p:sp>
    </p:spTree>
    <p:extLst>
      <p:ext uri="{BB962C8B-B14F-4D97-AF65-F5344CB8AC3E}">
        <p14:creationId xmlns:p14="http://schemas.microsoft.com/office/powerpoint/2010/main" val="219064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>
                <a:latin typeface="Calibri" panose="020F0502020204030204" pitchFamily="34" charset="0"/>
              </a:rPr>
              <a:t>Complete the sequence.</a:t>
            </a:r>
          </a:p>
          <a:p>
            <a:r>
              <a:rPr lang="en-US" sz="2800" dirty="0">
                <a:latin typeface="Calibri" panose="020F0502020204030204" pitchFamily="34" charset="0"/>
              </a:rPr>
              <a:t>            10, 20, 30, 40, _____, _____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3" y="187619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  </a:t>
            </a:r>
            <a:r>
              <a:rPr lang="en-US" sz="2800" dirty="0">
                <a:latin typeface="Calibri" panose="020F0502020204030204" pitchFamily="34" charset="0"/>
              </a:rPr>
              <a:t>How many tens are in 38?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13" y="3199314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</a:t>
            </a:r>
            <a:r>
              <a:rPr lang="en-US" sz="2800" dirty="0">
                <a:latin typeface="Calibri" panose="020F0502020204030204" pitchFamily="34" charset="0"/>
              </a:rPr>
              <a:t>Complete the part-whole model.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02" y="3721448"/>
            <a:ext cx="2530176" cy="25329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31979" y="3986051"/>
            <a:ext cx="117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D68B0-E55D-428D-A934-1FAEBF3A1CC8}"/>
              </a:ext>
            </a:extLst>
          </p:cNvPr>
          <p:cNvSpPr txBox="1"/>
          <p:nvPr/>
        </p:nvSpPr>
        <p:spPr>
          <a:xfrm>
            <a:off x="4234346" y="5484342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 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AD788-135A-433C-8D3E-AD8B7001126C}"/>
              </a:ext>
            </a:extLst>
          </p:cNvPr>
          <p:cNvSpPr txBox="1"/>
          <p:nvPr/>
        </p:nvSpPr>
        <p:spPr>
          <a:xfrm>
            <a:off x="6764523" y="4982817"/>
            <a:ext cx="2252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If you finish, practise your 9x tables on your whiteboard.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26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3" y="553076"/>
            <a:ext cx="7065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>
                <a:latin typeface="Calibri" panose="020F0502020204030204" pitchFamily="34" charset="0"/>
              </a:rPr>
              <a:t>Complete the sequence.</a:t>
            </a:r>
          </a:p>
          <a:p>
            <a:r>
              <a:rPr lang="en-US" sz="2800" dirty="0">
                <a:latin typeface="Calibri" panose="020F0502020204030204" pitchFamily="34" charset="0"/>
              </a:rPr>
              <a:t>            10, 20, 30, 40, _____, _____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513" y="187619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2)   </a:t>
            </a:r>
            <a:r>
              <a:rPr lang="en-US" sz="2800" dirty="0">
                <a:latin typeface="Calibri" panose="020F0502020204030204" pitchFamily="34" charset="0"/>
              </a:rPr>
              <a:t>How many tens are in 38?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13" y="3199314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</a:t>
            </a:r>
            <a:r>
              <a:rPr lang="en-US" sz="2800" dirty="0">
                <a:latin typeface="Calibri" panose="020F0502020204030204" pitchFamily="34" charset="0"/>
              </a:rPr>
              <a:t>Complete the part-whole model.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02" y="3721448"/>
            <a:ext cx="2530176" cy="25329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34346" y="5484342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 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888" y="991205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8307" y="978705"/>
            <a:ext cx="77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2120" y="2398329"/>
            <a:ext cx="235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3 tens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4072" y="5493584"/>
            <a:ext cx="281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</a:rPr>
              <a:t>7 tens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4276D2-8F5B-40F7-8067-76A62F417A6A}"/>
              </a:ext>
            </a:extLst>
          </p:cNvPr>
          <p:cNvSpPr txBox="1"/>
          <p:nvPr/>
        </p:nvSpPr>
        <p:spPr>
          <a:xfrm>
            <a:off x="3731979" y="3986051"/>
            <a:ext cx="117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93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96627" y="2448365"/>
            <a:ext cx="7215607" cy="669261"/>
            <a:chOff x="850232" y="3272589"/>
            <a:chExt cx="7579894" cy="57751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40302" y="30490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88054" y="3046969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09000" y="30490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05416" y="30490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513903" y="30490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51400" y="30490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63971" y="30490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03289" y="30490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73465" y="30490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10854" y="30490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38445" y="304903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08853" y="3675891"/>
            <a:ext cx="170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millimetres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291378" y="3675891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369110" y="1252017"/>
            <a:ext cx="170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centimetres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291378" y="1252018"/>
            <a:ext cx="1808239" cy="46166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44030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47361" y="1996764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6481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95948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8754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2949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55732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5769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64995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90208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17473" y="1996764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68355" y="4664057"/>
            <a:ext cx="271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0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0 mm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75931" y="4664057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10 mm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789097" y="4664057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20 mm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782514" y="4664057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3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30 mm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773617" y="4664057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40 mm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386749" y="4664057"/>
            <a:ext cx="305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50 mm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5 cm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371269" y="4664057"/>
            <a:ext cx="305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60 mm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6 cm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373790" y="4664057"/>
            <a:ext cx="305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70 mm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7 cm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51022" y="4664057"/>
            <a:ext cx="305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8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80 mm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790665" y="4664057"/>
            <a:ext cx="305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9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90 mm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152710" y="4664057"/>
            <a:ext cx="352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100 mm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10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2" grpId="0" animBg="1"/>
      <p:bldP spid="57" grpId="0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2344" y="583315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10 mm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2344" y="577840"/>
            <a:ext cx="174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4 cm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05947" y="587393"/>
            <a:ext cx="1494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40</a:t>
            </a:r>
            <a:r>
              <a:rPr lang="en-GB" sz="3600" dirty="0">
                <a:latin typeface="Calibri" panose="020F0502020204030204" pitchFamily="34" charset="0"/>
              </a:rPr>
              <a:t> mm</a:t>
            </a:r>
            <a:endParaRPr lang="en-GB" sz="36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24532"/>
              </p:ext>
            </p:extLst>
          </p:nvPr>
        </p:nvGraphicFramePr>
        <p:xfrm>
          <a:off x="1005192" y="3976510"/>
          <a:ext cx="3048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087175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89793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08635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044498" y="4610339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 mm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9192" y="4627103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 mm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8255" y="3036706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20 mm </a:t>
            </a:r>
            <a:r>
              <a:rPr lang="en-GB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36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8536" y="3964008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 cm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3232" y="3971191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 cm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13110" y="3027153"/>
            <a:ext cx="1087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" panose="020F0502020204030204" pitchFamily="34" charset="0"/>
              </a:rPr>
              <a:t>2 cm</a:t>
            </a:r>
            <a:endParaRPr lang="en-GB" sz="3600" dirty="0">
              <a:solidFill>
                <a:schemeClr val="accent1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2624"/>
              </p:ext>
            </p:extLst>
          </p:nvPr>
        </p:nvGraphicFramePr>
        <p:xfrm>
          <a:off x="1044498" y="1425745"/>
          <a:ext cx="158283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836">
                  <a:extLst>
                    <a:ext uri="{9D8B030D-6E8A-4147-A177-3AD203B41FA5}">
                      <a16:colId xmlns:a16="http://schemas.microsoft.com/office/drawing/2014/main" val="40871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 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0863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95914"/>
              </p:ext>
            </p:extLst>
          </p:nvPr>
        </p:nvGraphicFramePr>
        <p:xfrm>
          <a:off x="1044498" y="1420375"/>
          <a:ext cx="63313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836">
                  <a:extLst>
                    <a:ext uri="{9D8B030D-6E8A-4147-A177-3AD203B41FA5}">
                      <a16:colId xmlns:a16="http://schemas.microsoft.com/office/drawing/2014/main" val="408717510"/>
                    </a:ext>
                  </a:extLst>
                </a:gridCol>
                <a:gridCol w="1582836">
                  <a:extLst>
                    <a:ext uri="{9D8B030D-6E8A-4147-A177-3AD203B41FA5}">
                      <a16:colId xmlns:a16="http://schemas.microsoft.com/office/drawing/2014/main" val="3189793820"/>
                    </a:ext>
                  </a:extLst>
                </a:gridCol>
                <a:gridCol w="1582836">
                  <a:extLst>
                    <a:ext uri="{9D8B030D-6E8A-4147-A177-3AD203B41FA5}">
                      <a16:colId xmlns:a16="http://schemas.microsoft.com/office/drawing/2014/main" val="989383957"/>
                    </a:ext>
                  </a:extLst>
                </a:gridCol>
                <a:gridCol w="1582836">
                  <a:extLst>
                    <a:ext uri="{9D8B030D-6E8A-4147-A177-3AD203B41FA5}">
                      <a16:colId xmlns:a16="http://schemas.microsoft.com/office/drawing/2014/main" val="2068715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8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90863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89733" y="2070585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 mm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31582" y="2087349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 mm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6331" y="2059574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 mm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5760" y="2059574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10 mm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7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6" grpId="0"/>
      <p:bldP spid="27" grpId="0"/>
      <p:bldP spid="28" grpId="0"/>
      <p:bldP spid="29" grpId="0"/>
      <p:bldP spid="30" grpId="0"/>
      <p:bldP spid="31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 rot="5400000">
            <a:off x="227048" y="2843712"/>
            <a:ext cx="4699158" cy="917599"/>
            <a:chOff x="850232" y="3272589"/>
            <a:chExt cx="7579894" cy="57751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659693" y="5416285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58448" y="741862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59693" y="494636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59693" y="447645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59693" y="400653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59693" y="3562751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59693" y="3081479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59693" y="2596756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59693" y="213923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59693" y="168171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59693" y="1211793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9705" y="5435539"/>
            <a:ext cx="68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26441" y="5435539"/>
            <a:ext cx="632437" cy="44241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3035427" y="538878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59611" y="4951339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 1 mm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33" y="1861973"/>
            <a:ext cx="2530176" cy="253290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761809" y="2185032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51 mm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15333" y="3617592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 mm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66089" y="3617591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 mm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73650" y="3617590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59611" y="4476453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 2 mm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61225" y="4006535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 3 mm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61225" y="3523396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 4 mm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59610" y="3050994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 5 mm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69293" y="2594713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 6 mm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092978" y="2139232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 7 mm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092978" y="1656093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 8 mm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092978" y="1183691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 9 mm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092978" y="714381"/>
            <a:ext cx="175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 cm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761809" y="2185032"/>
            <a:ext cx="143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52 mm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66089" y="3617591"/>
            <a:ext cx="117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 mm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938215" y="5423235"/>
            <a:ext cx="184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cm and mm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954240" y="5435539"/>
            <a:ext cx="1623600" cy="44241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6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4" grpId="2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349473-5DE5-4F62-9BDA-D44AF8392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163" y="1789044"/>
            <a:ext cx="3794264" cy="4585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EB1D6B-ED3C-4AA5-86A2-EF19E4F92343}"/>
              </a:ext>
            </a:extLst>
          </p:cNvPr>
          <p:cNvPicPr/>
          <p:nvPr/>
        </p:nvPicPr>
        <p:blipFill rotWithShape="1">
          <a:blip r:embed="rId3"/>
          <a:srcRect t="5687"/>
          <a:stretch/>
        </p:blipFill>
        <p:spPr bwMode="auto">
          <a:xfrm>
            <a:off x="4797287" y="4320210"/>
            <a:ext cx="3581441" cy="185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CF2AA-D1EE-4892-A11F-F6EFF63C07DF}"/>
              </a:ext>
            </a:extLst>
          </p:cNvPr>
          <p:cNvSpPr txBox="1"/>
          <p:nvPr/>
        </p:nvSpPr>
        <p:spPr>
          <a:xfrm>
            <a:off x="503583" y="569843"/>
            <a:ext cx="5671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Work through questions 1 and 2 on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305507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46688B-DF8C-4B78-8BC7-7B566FC0E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4886" y="3429000"/>
            <a:ext cx="4402579" cy="30441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963EB-15EC-4180-80C9-CBB74818CE85}"/>
              </a:ext>
            </a:extLst>
          </p:cNvPr>
          <p:cNvSpPr txBox="1"/>
          <p:nvPr/>
        </p:nvSpPr>
        <p:spPr>
          <a:xfrm>
            <a:off x="728870" y="768626"/>
            <a:ext cx="6639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complete question 3.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If you finish, measure some items on or around your tables and record their measurements in your maths book in cm and mm.</a:t>
            </a:r>
          </a:p>
        </p:txBody>
      </p:sp>
    </p:spTree>
    <p:extLst>
      <p:ext uri="{BB962C8B-B14F-4D97-AF65-F5344CB8AC3E}">
        <p14:creationId xmlns:p14="http://schemas.microsoft.com/office/powerpoint/2010/main" val="213658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84" b="4553"/>
          <a:stretch/>
        </p:blipFill>
        <p:spPr bwMode="auto">
          <a:xfrm>
            <a:off x="720542" y="2030875"/>
            <a:ext cx="6756583" cy="19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319473" y="1352696"/>
            <a:ext cx="0" cy="979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50297" y="1314028"/>
            <a:ext cx="0" cy="979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97679" y="1302176"/>
            <a:ext cx="0" cy="979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240912" y="4454435"/>
            <a:ext cx="6061167" cy="901336"/>
            <a:chOff x="1894114" y="4839789"/>
            <a:chExt cx="4715692" cy="77070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94114" y="5225143"/>
              <a:ext cx="471569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94114" y="4839789"/>
              <a:ext cx="0" cy="7707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09806" y="4839789"/>
              <a:ext cx="0" cy="7707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51959" y="4955178"/>
              <a:ext cx="0" cy="5399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780390" y="5031378"/>
              <a:ext cx="0" cy="3875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65683" y="5031378"/>
              <a:ext cx="0" cy="3875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37252" y="5031378"/>
              <a:ext cx="0" cy="3875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08821" y="5031378"/>
              <a:ext cx="0" cy="3875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38235" y="5031378"/>
              <a:ext cx="0" cy="3875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23528" y="5031378"/>
              <a:ext cx="0" cy="3875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95097" y="5031378"/>
              <a:ext cx="0" cy="3875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666666" y="5031378"/>
              <a:ext cx="0" cy="3875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54309" y="5344774"/>
            <a:ext cx="13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26795" y="5344774"/>
            <a:ext cx="13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 cm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0542" y="4007994"/>
            <a:ext cx="13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40 mm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16144" y="4003767"/>
            <a:ext cx="13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50 mm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51124" y="4031986"/>
            <a:ext cx="13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45 mm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09466" y="5266341"/>
            <a:ext cx="1321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4 cm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5 mm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71494" y="4589381"/>
            <a:ext cx="0" cy="6314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30135" y="4031985"/>
            <a:ext cx="13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/>
                </a:solidFill>
              </a:rPr>
              <a:t>48 mm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37984" y="5263996"/>
            <a:ext cx="1321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6"/>
                </a:solidFill>
              </a:rPr>
              <a:t>4 cm </a:t>
            </a:r>
          </a:p>
          <a:p>
            <a:pPr algn="ctr"/>
            <a:r>
              <a:rPr lang="en-GB" sz="2400" dirty="0">
                <a:solidFill>
                  <a:schemeClr val="accent6"/>
                </a:solidFill>
              </a:rPr>
              <a:t>8 mm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46306" y="886310"/>
            <a:ext cx="13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 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77856" y="877262"/>
            <a:ext cx="179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 cm 5 mm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17156" y="892326"/>
            <a:ext cx="2184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 cm 2 mm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2164" y="554946"/>
            <a:ext cx="13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20 mm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14253" y="552419"/>
            <a:ext cx="13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45 mm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49209" y="576605"/>
            <a:ext cx="132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82 mm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101482" y="4634897"/>
            <a:ext cx="0" cy="496814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35" y="376884"/>
            <a:ext cx="777029" cy="77702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12579" y="552812"/>
            <a:ext cx="1512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05855" y="4266189"/>
            <a:ext cx="57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1340" y="4266188"/>
            <a:ext cx="57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1699" y="4266187"/>
            <a:ext cx="57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11997" y="4262819"/>
            <a:ext cx="57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38810" y="4262817"/>
            <a:ext cx="57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42436" y="4262816"/>
            <a:ext cx="57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76172" y="3393169"/>
            <a:ext cx="67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9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8" grpId="0"/>
      <p:bldP spid="41" grpId="0"/>
      <p:bldP spid="41" grpId="1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1.8|13.2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0.9|9.4|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.8|0.9|0.8|1|1|1|1|1.2|1|0.8|6.3|11.2|7.3|3.1|6.3|3.3|16.7|1.5|2.4|0.7|3.4|0.7|5.9|0.9|3.5|0.7|3.7|0.7|3.6|0.5|3.6|0.6|6.1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5.6|6.1|3.9|0.7|0.7|4.5|8.6|14.3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3.1|10.8|14.9|0.7|6.5|5.6|18.2|5.4|5.6|8|9.6|1.2|1.2|2.3|0.9|0.9|1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5|11.3|5.2|1.8|4.1|4.5|21|6.2|1.3|1.3|1.3|1.1|16.4|19.8|1.6|10|1.1|0.8|7.4|6.8|2.2|9.3|2.3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2.2|0.7|2|3.7|1.6|2.1|8.3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7D550A-DAA5-482C-941F-748CCCC4B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5395</TotalTime>
  <Words>452</Words>
  <Application>Microsoft Office PowerPoint</Application>
  <PresentationFormat>On-screen Show (4:3)</PresentationFormat>
  <Paragraphs>149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Comic Sans MS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503</cp:revision>
  <dcterms:created xsi:type="dcterms:W3CDTF">2019-07-05T11:02:13Z</dcterms:created>
  <dcterms:modified xsi:type="dcterms:W3CDTF">2021-11-11T18:02:10Z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