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2" r:id="rId3"/>
    <p:sldId id="257" r:id="rId4"/>
    <p:sldId id="258" r:id="rId5"/>
    <p:sldId id="259" r:id="rId6"/>
    <p:sldId id="260" r:id="rId7"/>
    <p:sldId id="261" r:id="rId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19" autoAdjust="0"/>
    <p:restoredTop sz="94660"/>
  </p:normalViewPr>
  <p:slideViewPr>
    <p:cSldViewPr snapToGrid="0">
      <p:cViewPr varScale="1">
        <p:scale>
          <a:sx n="82" d="100"/>
          <a:sy n="82" d="100"/>
        </p:scale>
        <p:origin x="96"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6FCA67-09FF-495A-885C-644863DCB5C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68F12EE-4BCF-4493-88A1-24C8CA92733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B9B438E-DEAD-4A1C-8B35-2339BE3C8523}"/>
              </a:ext>
            </a:extLst>
          </p:cNvPr>
          <p:cNvSpPr>
            <a:spLocks noGrp="1"/>
          </p:cNvSpPr>
          <p:nvPr>
            <p:ph type="dt" sz="half" idx="10"/>
          </p:nvPr>
        </p:nvSpPr>
        <p:spPr/>
        <p:txBody>
          <a:bodyPr/>
          <a:lstStyle/>
          <a:p>
            <a:fld id="{E3A1EF8D-9D78-4CE2-B9A0-ABB3654F9DD3}" type="datetimeFigureOut">
              <a:rPr lang="en-GB" smtClean="0"/>
              <a:t>18/10/2021</a:t>
            </a:fld>
            <a:endParaRPr lang="en-GB"/>
          </a:p>
        </p:txBody>
      </p:sp>
      <p:sp>
        <p:nvSpPr>
          <p:cNvPr id="5" name="Footer Placeholder 4">
            <a:extLst>
              <a:ext uri="{FF2B5EF4-FFF2-40B4-BE49-F238E27FC236}">
                <a16:creationId xmlns:a16="http://schemas.microsoft.com/office/drawing/2014/main" id="{072C66B3-B3E9-43FA-9A8A-1AB3F216A85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B724F8-6318-421F-B019-EC6BE29411ED}"/>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16624610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E657A-2AB3-4652-AC83-26EA0F76A38C}"/>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7C74EFB-1CA3-463E-A751-0C6C82E1B190}"/>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796F8DE-A69A-46AD-88D7-699D8AD683CC}"/>
              </a:ext>
            </a:extLst>
          </p:cNvPr>
          <p:cNvSpPr>
            <a:spLocks noGrp="1"/>
          </p:cNvSpPr>
          <p:nvPr>
            <p:ph type="dt" sz="half" idx="10"/>
          </p:nvPr>
        </p:nvSpPr>
        <p:spPr/>
        <p:txBody>
          <a:bodyPr/>
          <a:lstStyle/>
          <a:p>
            <a:fld id="{E3A1EF8D-9D78-4CE2-B9A0-ABB3654F9DD3}" type="datetimeFigureOut">
              <a:rPr lang="en-GB" smtClean="0"/>
              <a:t>18/10/2021</a:t>
            </a:fld>
            <a:endParaRPr lang="en-GB"/>
          </a:p>
        </p:txBody>
      </p:sp>
      <p:sp>
        <p:nvSpPr>
          <p:cNvPr id="5" name="Footer Placeholder 4">
            <a:extLst>
              <a:ext uri="{FF2B5EF4-FFF2-40B4-BE49-F238E27FC236}">
                <a16:creationId xmlns:a16="http://schemas.microsoft.com/office/drawing/2014/main" id="{1FE68A75-94B0-41DC-AEA8-DAA2ECE71F9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9E42AC-C514-4597-A642-618C314F6300}"/>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31304034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D33E73-9F74-4D75-BBEB-A70C9A136EC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C089827-DBEE-4402-9633-774A3E04FC7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305DF2-DC37-44AE-A0AC-BD4BF2442404}"/>
              </a:ext>
            </a:extLst>
          </p:cNvPr>
          <p:cNvSpPr>
            <a:spLocks noGrp="1"/>
          </p:cNvSpPr>
          <p:nvPr>
            <p:ph type="dt" sz="half" idx="10"/>
          </p:nvPr>
        </p:nvSpPr>
        <p:spPr/>
        <p:txBody>
          <a:bodyPr/>
          <a:lstStyle/>
          <a:p>
            <a:fld id="{E3A1EF8D-9D78-4CE2-B9A0-ABB3654F9DD3}" type="datetimeFigureOut">
              <a:rPr lang="en-GB" smtClean="0"/>
              <a:t>18/10/2021</a:t>
            </a:fld>
            <a:endParaRPr lang="en-GB"/>
          </a:p>
        </p:txBody>
      </p:sp>
      <p:sp>
        <p:nvSpPr>
          <p:cNvPr id="5" name="Footer Placeholder 4">
            <a:extLst>
              <a:ext uri="{FF2B5EF4-FFF2-40B4-BE49-F238E27FC236}">
                <a16:creationId xmlns:a16="http://schemas.microsoft.com/office/drawing/2014/main" id="{9BD4969D-7B0E-4ADA-9319-1CE2A86E62C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D3D417-BCF7-44DF-9107-22EE2027F53F}"/>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25140667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9AB3C3-AF81-417C-B430-E3B4386055C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CE05C03-A91C-44FD-829F-7A05BF3400A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4753DA-A714-499D-9DAC-671FD9CB4887}"/>
              </a:ext>
            </a:extLst>
          </p:cNvPr>
          <p:cNvSpPr>
            <a:spLocks noGrp="1"/>
          </p:cNvSpPr>
          <p:nvPr>
            <p:ph type="dt" sz="half" idx="10"/>
          </p:nvPr>
        </p:nvSpPr>
        <p:spPr/>
        <p:txBody>
          <a:bodyPr/>
          <a:lstStyle/>
          <a:p>
            <a:fld id="{E3A1EF8D-9D78-4CE2-B9A0-ABB3654F9DD3}" type="datetimeFigureOut">
              <a:rPr lang="en-GB" smtClean="0"/>
              <a:t>18/10/2021</a:t>
            </a:fld>
            <a:endParaRPr lang="en-GB"/>
          </a:p>
        </p:txBody>
      </p:sp>
      <p:sp>
        <p:nvSpPr>
          <p:cNvPr id="5" name="Footer Placeholder 4">
            <a:extLst>
              <a:ext uri="{FF2B5EF4-FFF2-40B4-BE49-F238E27FC236}">
                <a16:creationId xmlns:a16="http://schemas.microsoft.com/office/drawing/2014/main" id="{42937AE3-3392-4C2B-924B-9F3D38440D5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A0FA022-3D9B-4B9F-B3EA-410F6521C6E6}"/>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344232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7492F8-58DB-46B2-8C6E-742BB8E10F7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99FA512A-6278-45EB-90B8-F46951174D6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C152EAA6-4AA6-4FFC-8532-108B48651ED9}"/>
              </a:ext>
            </a:extLst>
          </p:cNvPr>
          <p:cNvSpPr>
            <a:spLocks noGrp="1"/>
          </p:cNvSpPr>
          <p:nvPr>
            <p:ph type="dt" sz="half" idx="10"/>
          </p:nvPr>
        </p:nvSpPr>
        <p:spPr/>
        <p:txBody>
          <a:bodyPr/>
          <a:lstStyle/>
          <a:p>
            <a:fld id="{E3A1EF8D-9D78-4CE2-B9A0-ABB3654F9DD3}" type="datetimeFigureOut">
              <a:rPr lang="en-GB" smtClean="0"/>
              <a:t>18/10/2021</a:t>
            </a:fld>
            <a:endParaRPr lang="en-GB"/>
          </a:p>
        </p:txBody>
      </p:sp>
      <p:sp>
        <p:nvSpPr>
          <p:cNvPr id="5" name="Footer Placeholder 4">
            <a:extLst>
              <a:ext uri="{FF2B5EF4-FFF2-40B4-BE49-F238E27FC236}">
                <a16:creationId xmlns:a16="http://schemas.microsoft.com/office/drawing/2014/main" id="{DA5A8AF4-567C-4564-80A0-843C55E2E06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5B53CE-E99A-4ED1-8C39-0FC483287EE6}"/>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121876786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085E8C-5416-45E8-8DCB-DBB22AE414E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002F707-49A6-4DBC-AE30-971C38FBF2D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51AB972-2CC9-4C1C-8C03-5A427814AA9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4954F420-4196-47F9-8C40-11982C451BFC}"/>
              </a:ext>
            </a:extLst>
          </p:cNvPr>
          <p:cNvSpPr>
            <a:spLocks noGrp="1"/>
          </p:cNvSpPr>
          <p:nvPr>
            <p:ph type="dt" sz="half" idx="10"/>
          </p:nvPr>
        </p:nvSpPr>
        <p:spPr/>
        <p:txBody>
          <a:bodyPr/>
          <a:lstStyle/>
          <a:p>
            <a:fld id="{E3A1EF8D-9D78-4CE2-B9A0-ABB3654F9DD3}" type="datetimeFigureOut">
              <a:rPr lang="en-GB" smtClean="0"/>
              <a:t>18/10/2021</a:t>
            </a:fld>
            <a:endParaRPr lang="en-GB"/>
          </a:p>
        </p:txBody>
      </p:sp>
      <p:sp>
        <p:nvSpPr>
          <p:cNvPr id="6" name="Footer Placeholder 5">
            <a:extLst>
              <a:ext uri="{FF2B5EF4-FFF2-40B4-BE49-F238E27FC236}">
                <a16:creationId xmlns:a16="http://schemas.microsoft.com/office/drawing/2014/main" id="{DA345231-751C-41B3-AEE6-A0E83724A04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C81FDF6-AE1A-49AD-B6AF-20743873AAB3}"/>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11118686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39015A-7502-4129-B115-0130A3704A8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FABDAA7-31C4-4608-87BF-C46D6E08E65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EAD2D37-F535-4536-865D-218A37D1963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3C1A869B-DFC3-4F30-B0CA-6047D01EEE3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E240DCD-EBD5-4F97-A1AB-FF21A44CCDDB}"/>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B3532B9-5AD4-4CB3-BB52-F90A22F4E0F2}"/>
              </a:ext>
            </a:extLst>
          </p:cNvPr>
          <p:cNvSpPr>
            <a:spLocks noGrp="1"/>
          </p:cNvSpPr>
          <p:nvPr>
            <p:ph type="dt" sz="half" idx="10"/>
          </p:nvPr>
        </p:nvSpPr>
        <p:spPr/>
        <p:txBody>
          <a:bodyPr/>
          <a:lstStyle/>
          <a:p>
            <a:fld id="{E3A1EF8D-9D78-4CE2-B9A0-ABB3654F9DD3}" type="datetimeFigureOut">
              <a:rPr lang="en-GB" smtClean="0"/>
              <a:t>18/10/2021</a:t>
            </a:fld>
            <a:endParaRPr lang="en-GB"/>
          </a:p>
        </p:txBody>
      </p:sp>
      <p:sp>
        <p:nvSpPr>
          <p:cNvPr id="8" name="Footer Placeholder 7">
            <a:extLst>
              <a:ext uri="{FF2B5EF4-FFF2-40B4-BE49-F238E27FC236}">
                <a16:creationId xmlns:a16="http://schemas.microsoft.com/office/drawing/2014/main" id="{59BDB5C4-3012-4486-AF9F-C1FB66B9ADC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A7CEC2F-B9EE-4DB4-9294-DDC40617F9CA}"/>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4110433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8C163-5295-466F-B29B-071B07FEF5F4}"/>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75E2B85-9667-4ECC-AE4D-CFA244B6A4FF}"/>
              </a:ext>
            </a:extLst>
          </p:cNvPr>
          <p:cNvSpPr>
            <a:spLocks noGrp="1"/>
          </p:cNvSpPr>
          <p:nvPr>
            <p:ph type="dt" sz="half" idx="10"/>
          </p:nvPr>
        </p:nvSpPr>
        <p:spPr/>
        <p:txBody>
          <a:bodyPr/>
          <a:lstStyle/>
          <a:p>
            <a:fld id="{E3A1EF8D-9D78-4CE2-B9A0-ABB3654F9DD3}" type="datetimeFigureOut">
              <a:rPr lang="en-GB" smtClean="0"/>
              <a:t>18/10/2021</a:t>
            </a:fld>
            <a:endParaRPr lang="en-GB"/>
          </a:p>
        </p:txBody>
      </p:sp>
      <p:sp>
        <p:nvSpPr>
          <p:cNvPr id="4" name="Footer Placeholder 3">
            <a:extLst>
              <a:ext uri="{FF2B5EF4-FFF2-40B4-BE49-F238E27FC236}">
                <a16:creationId xmlns:a16="http://schemas.microsoft.com/office/drawing/2014/main" id="{405936B4-B821-4005-9FFD-6F0442EBD13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E9BC434-D823-4982-8CB0-9D6B997FD718}"/>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1186982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2E318CA-5900-4A99-97D8-7ADE5CEE5495}"/>
              </a:ext>
            </a:extLst>
          </p:cNvPr>
          <p:cNvSpPr>
            <a:spLocks noGrp="1"/>
          </p:cNvSpPr>
          <p:nvPr>
            <p:ph type="dt" sz="half" idx="10"/>
          </p:nvPr>
        </p:nvSpPr>
        <p:spPr/>
        <p:txBody>
          <a:bodyPr/>
          <a:lstStyle/>
          <a:p>
            <a:fld id="{E3A1EF8D-9D78-4CE2-B9A0-ABB3654F9DD3}" type="datetimeFigureOut">
              <a:rPr lang="en-GB" smtClean="0"/>
              <a:t>18/10/2021</a:t>
            </a:fld>
            <a:endParaRPr lang="en-GB"/>
          </a:p>
        </p:txBody>
      </p:sp>
      <p:sp>
        <p:nvSpPr>
          <p:cNvPr id="3" name="Footer Placeholder 2">
            <a:extLst>
              <a:ext uri="{FF2B5EF4-FFF2-40B4-BE49-F238E27FC236}">
                <a16:creationId xmlns:a16="http://schemas.microsoft.com/office/drawing/2014/main" id="{B9A5FDD5-7DAD-4CA2-B480-353391BBE66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95A896A-57A1-4912-B236-32AA54374BF3}"/>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20436079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5814E3-4402-463A-B4E1-676B0FE89F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C44A19E-18CE-4A2A-A928-D9805A97C63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54BAC81D-202A-4DBD-9CF6-4000C93321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DE76ECB-24A8-4E67-9CAD-301E4F6370C4}"/>
              </a:ext>
            </a:extLst>
          </p:cNvPr>
          <p:cNvSpPr>
            <a:spLocks noGrp="1"/>
          </p:cNvSpPr>
          <p:nvPr>
            <p:ph type="dt" sz="half" idx="10"/>
          </p:nvPr>
        </p:nvSpPr>
        <p:spPr/>
        <p:txBody>
          <a:bodyPr/>
          <a:lstStyle/>
          <a:p>
            <a:fld id="{E3A1EF8D-9D78-4CE2-B9A0-ABB3654F9DD3}" type="datetimeFigureOut">
              <a:rPr lang="en-GB" smtClean="0"/>
              <a:t>18/10/2021</a:t>
            </a:fld>
            <a:endParaRPr lang="en-GB"/>
          </a:p>
        </p:txBody>
      </p:sp>
      <p:sp>
        <p:nvSpPr>
          <p:cNvPr id="6" name="Footer Placeholder 5">
            <a:extLst>
              <a:ext uri="{FF2B5EF4-FFF2-40B4-BE49-F238E27FC236}">
                <a16:creationId xmlns:a16="http://schemas.microsoft.com/office/drawing/2014/main" id="{8AA1D7C4-426E-4C1C-844F-757EF5F69F20}"/>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7240304-EDC3-4A48-932F-195BECD1A635}"/>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14973813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DE081A-0A2A-432C-BA04-56C86FCC37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16E5C76-CB0E-4586-917E-F15D4855BC1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9D69707-C83E-4B4B-A6BF-DF2E974BA7D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188D8A7-0C65-43B3-8FC3-18551651B84B}"/>
              </a:ext>
            </a:extLst>
          </p:cNvPr>
          <p:cNvSpPr>
            <a:spLocks noGrp="1"/>
          </p:cNvSpPr>
          <p:nvPr>
            <p:ph type="dt" sz="half" idx="10"/>
          </p:nvPr>
        </p:nvSpPr>
        <p:spPr/>
        <p:txBody>
          <a:bodyPr/>
          <a:lstStyle/>
          <a:p>
            <a:fld id="{E3A1EF8D-9D78-4CE2-B9A0-ABB3654F9DD3}" type="datetimeFigureOut">
              <a:rPr lang="en-GB" smtClean="0"/>
              <a:t>18/10/2021</a:t>
            </a:fld>
            <a:endParaRPr lang="en-GB"/>
          </a:p>
        </p:txBody>
      </p:sp>
      <p:sp>
        <p:nvSpPr>
          <p:cNvPr id="6" name="Footer Placeholder 5">
            <a:extLst>
              <a:ext uri="{FF2B5EF4-FFF2-40B4-BE49-F238E27FC236}">
                <a16:creationId xmlns:a16="http://schemas.microsoft.com/office/drawing/2014/main" id="{B20E7D25-7D4F-4B71-9303-F57C4D5CA6A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AC92C88-9358-4815-8B82-63D70AB55829}"/>
              </a:ext>
            </a:extLst>
          </p:cNvPr>
          <p:cNvSpPr>
            <a:spLocks noGrp="1"/>
          </p:cNvSpPr>
          <p:nvPr>
            <p:ph type="sldNum" sz="quarter" idx="12"/>
          </p:nvPr>
        </p:nvSpPr>
        <p:spPr/>
        <p:txBody>
          <a:bodyPr/>
          <a:lstStyle/>
          <a:p>
            <a:fld id="{065C2C4E-EC6F-4022-A80A-5E5CBB1A802E}" type="slidenum">
              <a:rPr lang="en-GB" smtClean="0"/>
              <a:t>‹#›</a:t>
            </a:fld>
            <a:endParaRPr lang="en-GB"/>
          </a:p>
        </p:txBody>
      </p:sp>
    </p:spTree>
    <p:extLst>
      <p:ext uri="{BB962C8B-B14F-4D97-AF65-F5344CB8AC3E}">
        <p14:creationId xmlns:p14="http://schemas.microsoft.com/office/powerpoint/2010/main" val="2992172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EF262DB-8305-4B5E-B876-B06B952983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B955A4E-558C-4B87-9D7E-0F06E784FD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2ECD3FD-D440-47E1-AF8A-976CF856E1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A1EF8D-9D78-4CE2-B9A0-ABB3654F9DD3}" type="datetimeFigureOut">
              <a:rPr lang="en-GB" smtClean="0"/>
              <a:t>18/10/2021</a:t>
            </a:fld>
            <a:endParaRPr lang="en-GB"/>
          </a:p>
        </p:txBody>
      </p:sp>
      <p:sp>
        <p:nvSpPr>
          <p:cNvPr id="5" name="Footer Placeholder 4">
            <a:extLst>
              <a:ext uri="{FF2B5EF4-FFF2-40B4-BE49-F238E27FC236}">
                <a16:creationId xmlns:a16="http://schemas.microsoft.com/office/drawing/2014/main" id="{9431EFBC-832C-4BB8-8AC9-5479F81799A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F01AD81-1B76-4BE1-AAAB-C335714F9C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5C2C4E-EC6F-4022-A80A-5E5CBB1A802E}" type="slidenum">
              <a:rPr lang="en-GB" smtClean="0"/>
              <a:t>‹#›</a:t>
            </a:fld>
            <a:endParaRPr lang="en-GB"/>
          </a:p>
        </p:txBody>
      </p:sp>
    </p:spTree>
    <p:extLst>
      <p:ext uri="{BB962C8B-B14F-4D97-AF65-F5344CB8AC3E}">
        <p14:creationId xmlns:p14="http://schemas.microsoft.com/office/powerpoint/2010/main" val="17832616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3" Type="http://schemas.microsoft.com/office/2007/relationships/hdphoto" Target="../media/hdphoto1.wdp"/><Relationship Id="rId7" Type="http://schemas.microsoft.com/office/2007/relationships/hdphoto" Target="../media/hdphoto3.wdp"/><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 Id="rId9" Type="http://schemas.microsoft.com/office/2007/relationships/hdphoto" Target="../media/hdphoto4.wdp"/></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5">
            <a:extLst>
              <a:ext uri="{FF2B5EF4-FFF2-40B4-BE49-F238E27FC236}">
                <a16:creationId xmlns:a16="http://schemas.microsoft.com/office/drawing/2014/main" id="{E61AB91D-AF43-4F42-A615-1F4471C14A6B}"/>
              </a:ext>
            </a:extLst>
          </p:cNvPr>
          <p:cNvSpPr>
            <a:spLocks noChangeArrowheads="1"/>
          </p:cNvSpPr>
          <p:nvPr/>
        </p:nvSpPr>
        <p:spPr bwMode="auto">
          <a:xfrm>
            <a:off x="874643" y="549760"/>
            <a:ext cx="10734261"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2400" b="0" i="0" u="sng"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Thought for the Day </a:t>
            </a:r>
            <a:r>
              <a:rPr kumimoji="0" lang="en-GB" altLang="en-US" sz="1600" b="0" i="0"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1600" b="0" i="0"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 Background information for Adults.</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600" b="0" i="0"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Collective worship in schools aims to provide the opportunity for pupils to worship God, to consider spiritual and moral issues and to explore their own beliefs; to encourage participation and response, whether through active involvement in the presentation of worship or through listening to and joining in the worship offered; and to develop community spirit, promote a common ethos and shared values, and reinforce positive attitudes.  Collective worship allows time for personal reflection and prayer.</a:t>
            </a:r>
          </a:p>
          <a:p>
            <a:pPr marL="0" marR="0" lvl="0" indent="0" algn="just" defTabSz="914400" rtl="0" eaLnBrk="0" fontAlgn="base" latinLnBrk="0" hangingPunct="0">
              <a:lnSpc>
                <a:spcPct val="100000"/>
              </a:lnSpc>
              <a:spcBef>
                <a:spcPct val="0"/>
              </a:spcBef>
              <a:spcAft>
                <a:spcPct val="0"/>
              </a:spcAft>
              <a:buClrTx/>
              <a:buSzTx/>
              <a:buFontTx/>
              <a:buNone/>
              <a:tabLst/>
            </a:pPr>
            <a:endParaRPr kumimoji="0" lang="en-GB" altLang="en-US" sz="16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GB" altLang="en-US" sz="16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Acts of collective worship may include exploring an idea or theme, hearing quotes from an individual or a story about someone</a:t>
            </a:r>
            <a:r>
              <a:rPr kumimoji="0" lang="en-GB" altLang="en-US"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GB" altLang="en-US" sz="1600" b="0" i="0" u="none" strike="noStrike" cap="none" normalizeH="0" baseline="0" dirty="0">
                <a:ln>
                  <a:noFill/>
                </a:ln>
                <a:solidFill>
                  <a:schemeClr val="tx1"/>
                </a:solidFill>
                <a:effectLst/>
                <a:latin typeface="Comic Sans MS" panose="030F0702030302020204" pitchFamily="66" charset="0"/>
                <a:ea typeface="Calibri" panose="020F0502020204030204" pitchFamily="34" charset="0"/>
                <a:cs typeface="Times New Roman" panose="02020603050405020304" pitchFamily="18" charset="0"/>
              </a:rPr>
              <a:t>s life and their impact in the world, for example.  It gives opportunities for pupils to reflect on a diverse range of world views, religious and otherwise.  Collective acts of worship can contain some elements which relate specifically to the Christian religion, and, where appropriate, address the special status accorded to Jesus, but when such material is shared with non-Christian pupils it is shared in a spirit and in a manner which is educational in intent.  In other words, pupils are informed that Christians believe that Jesus is the Son of God.  Christians who attend the act of collective worship might be afforded an opportunity to worship him.   However, whilst non-Christian pupils will not be required to worship Jesus, they shall be invited, to encourage the feeling of community, to reflect in silence on what they have heard.</a:t>
            </a:r>
            <a:endParaRPr kumimoji="0" lang="en-GB" altLang="en-US"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sp>
        <p:nvSpPr>
          <p:cNvPr id="5" name="Rectangle 6">
            <a:extLst>
              <a:ext uri="{FF2B5EF4-FFF2-40B4-BE49-F238E27FC236}">
                <a16:creationId xmlns:a16="http://schemas.microsoft.com/office/drawing/2014/main" id="{C788C439-8A78-46A4-AA52-898F6BD0976D}"/>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6" name="Rectangle 7">
            <a:extLst>
              <a:ext uri="{FF2B5EF4-FFF2-40B4-BE49-F238E27FC236}">
                <a16:creationId xmlns:a16="http://schemas.microsoft.com/office/drawing/2014/main" id="{32207DF9-6F56-4842-8B3C-C1152A03AEE4}"/>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7" name="Rectangle 8">
            <a:extLst>
              <a:ext uri="{FF2B5EF4-FFF2-40B4-BE49-F238E27FC236}">
                <a16:creationId xmlns:a16="http://schemas.microsoft.com/office/drawing/2014/main" id="{36D398BD-1069-46D5-9BA7-2E1141059549}"/>
              </a:ext>
            </a:extLst>
          </p:cNvPr>
          <p:cNvSpPr>
            <a:spLocks noChangeArrowheads="1"/>
          </p:cNvSpPr>
          <p:nvPr/>
        </p:nvSpPr>
        <p:spPr bwMode="auto">
          <a:xfrm>
            <a:off x="152400" y="60960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1129579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5">
            <a:extLst>
              <a:ext uri="{FF2B5EF4-FFF2-40B4-BE49-F238E27FC236}">
                <a16:creationId xmlns:a16="http://schemas.microsoft.com/office/drawing/2014/main" id="{633B4062-8621-41EA-925A-2E9118F1BD64}"/>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saturation sat="400000"/>
                    </a14:imgEffect>
                  </a14:imgLayer>
                </a14:imgProps>
              </a:ext>
              <a:ext uri="{28A0092B-C50C-407E-A947-70E740481C1C}">
                <a14:useLocalDpi xmlns:a14="http://schemas.microsoft.com/office/drawing/2010/main" val="0"/>
              </a:ext>
            </a:extLst>
          </a:blip>
          <a:srcRect l="10747" t="23891" r="31114" b="8830"/>
          <a:stretch>
            <a:fillRect/>
          </a:stretch>
        </p:blipFill>
        <p:spPr bwMode="auto">
          <a:xfrm>
            <a:off x="6700362" y="682482"/>
            <a:ext cx="4634312" cy="3014875"/>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6">
            <a:extLst>
              <a:ext uri="{FF2B5EF4-FFF2-40B4-BE49-F238E27FC236}">
                <a16:creationId xmlns:a16="http://schemas.microsoft.com/office/drawing/2014/main" id="{3506A51F-1716-4849-AF91-366357F5FD75}"/>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saturation sat="400000"/>
                    </a14:imgEffect>
                  </a14:imgLayer>
                </a14:imgProps>
              </a:ext>
              <a:ext uri="{28A0092B-C50C-407E-A947-70E740481C1C}">
                <a14:useLocalDpi xmlns:a14="http://schemas.microsoft.com/office/drawing/2010/main" val="0"/>
              </a:ext>
            </a:extLst>
          </a:blip>
          <a:srcRect l="12070" t="25621" r="30898" b="9625"/>
          <a:stretch>
            <a:fillRect/>
          </a:stretch>
        </p:blipFill>
        <p:spPr bwMode="auto">
          <a:xfrm>
            <a:off x="6700362" y="3875602"/>
            <a:ext cx="4634311" cy="288576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a:extLst>
              <a:ext uri="{FF2B5EF4-FFF2-40B4-BE49-F238E27FC236}">
                <a16:creationId xmlns:a16="http://schemas.microsoft.com/office/drawing/2014/main" id="{157D8962-4FBB-444E-9143-EC128677887D}"/>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saturation sat="400000"/>
                    </a14:imgEffect>
                  </a14:imgLayer>
                </a14:imgProps>
              </a:ext>
              <a:ext uri="{28A0092B-C50C-407E-A947-70E740481C1C}">
                <a14:useLocalDpi xmlns:a14="http://schemas.microsoft.com/office/drawing/2010/main" val="0"/>
              </a:ext>
            </a:extLst>
          </a:blip>
          <a:srcRect l="10423" t="29625" r="30792" b="15138"/>
          <a:stretch>
            <a:fillRect/>
          </a:stretch>
        </p:blipFill>
        <p:spPr bwMode="auto">
          <a:xfrm>
            <a:off x="1094742" y="4047723"/>
            <a:ext cx="5001258" cy="264049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a:extLst>
              <a:ext uri="{FF2B5EF4-FFF2-40B4-BE49-F238E27FC236}">
                <a16:creationId xmlns:a16="http://schemas.microsoft.com/office/drawing/2014/main" id="{4712DF1F-FF66-441D-94EF-ABF8D75B35B7}"/>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saturation sat="400000"/>
                    </a14:imgEffect>
                  </a14:imgLayer>
                </a14:imgProps>
              </a:ext>
              <a:ext uri="{28A0092B-C50C-407E-A947-70E740481C1C}">
                <a14:useLocalDpi xmlns:a14="http://schemas.microsoft.com/office/drawing/2010/main" val="0"/>
              </a:ext>
            </a:extLst>
          </a:blip>
          <a:srcRect l="11391" t="24274" r="31329" b="10934"/>
          <a:stretch>
            <a:fillRect/>
          </a:stretch>
        </p:blipFill>
        <p:spPr bwMode="auto">
          <a:xfrm>
            <a:off x="857327" y="543339"/>
            <a:ext cx="5238673" cy="3332263"/>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E54599F-F8CD-4DBF-B8FF-8C5CF72F041A}"/>
              </a:ext>
            </a:extLst>
          </p:cNvPr>
          <p:cNvSpPr txBox="1"/>
          <p:nvPr/>
        </p:nvSpPr>
        <p:spPr>
          <a:xfrm>
            <a:off x="9677914" y="199895"/>
            <a:ext cx="1946367" cy="215444"/>
          </a:xfrm>
          <a:prstGeom prst="rect">
            <a:avLst/>
          </a:prstGeom>
          <a:noFill/>
        </p:spPr>
        <p:txBody>
          <a:bodyPr wrap="none" rtlCol="0">
            <a:spAutoFit/>
          </a:bodyPr>
          <a:lstStyle/>
          <a:p>
            <a:r>
              <a:rPr lang="en-GB" sz="800" dirty="0"/>
              <a:t>Taken from a Save the Children Document</a:t>
            </a:r>
          </a:p>
        </p:txBody>
      </p:sp>
    </p:spTree>
    <p:extLst>
      <p:ext uri="{BB962C8B-B14F-4D97-AF65-F5344CB8AC3E}">
        <p14:creationId xmlns:p14="http://schemas.microsoft.com/office/powerpoint/2010/main" val="16186214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2EFB91-F89D-4083-B0F9-8C05A36AB6BA}"/>
              </a:ext>
            </a:extLst>
          </p:cNvPr>
          <p:cNvSpPr txBox="1"/>
          <p:nvPr/>
        </p:nvSpPr>
        <p:spPr>
          <a:xfrm>
            <a:off x="689113" y="327286"/>
            <a:ext cx="1875835" cy="646331"/>
          </a:xfrm>
          <a:prstGeom prst="rect">
            <a:avLst/>
          </a:prstGeom>
          <a:noFill/>
        </p:spPr>
        <p:txBody>
          <a:bodyPr wrap="none" rtlCol="0">
            <a:spAutoFit/>
          </a:bodyPr>
          <a:lstStyle/>
          <a:p>
            <a:r>
              <a:rPr lang="en-GB" sz="3600" u="sng" dirty="0">
                <a:latin typeface="Comic Sans MS" panose="030F0702030302020204" pitchFamily="66" charset="0"/>
              </a:rPr>
              <a:t>Monday</a:t>
            </a:r>
            <a:r>
              <a:rPr lang="en-GB" dirty="0"/>
              <a:t> </a:t>
            </a:r>
          </a:p>
        </p:txBody>
      </p:sp>
      <p:sp>
        <p:nvSpPr>
          <p:cNvPr id="9" name="TextBox 8">
            <a:extLst>
              <a:ext uri="{FF2B5EF4-FFF2-40B4-BE49-F238E27FC236}">
                <a16:creationId xmlns:a16="http://schemas.microsoft.com/office/drawing/2014/main" id="{392AB92E-113D-455E-BC5C-A3D5083C30EC}"/>
              </a:ext>
            </a:extLst>
          </p:cNvPr>
          <p:cNvSpPr txBox="1"/>
          <p:nvPr/>
        </p:nvSpPr>
        <p:spPr>
          <a:xfrm>
            <a:off x="4015409" y="389936"/>
            <a:ext cx="1160895" cy="584775"/>
          </a:xfrm>
          <a:prstGeom prst="rect">
            <a:avLst/>
          </a:prstGeom>
          <a:noFill/>
        </p:spPr>
        <p:txBody>
          <a:bodyPr wrap="none" rtlCol="0">
            <a:spAutoFit/>
          </a:bodyPr>
          <a:lstStyle/>
          <a:p>
            <a:r>
              <a:rPr lang="en-GB" sz="3200" u="sng" dirty="0">
                <a:latin typeface="Comic Sans MS" panose="030F0702030302020204" pitchFamily="66" charset="0"/>
              </a:rPr>
              <a:t>Hope</a:t>
            </a:r>
          </a:p>
        </p:txBody>
      </p:sp>
      <p:sp>
        <p:nvSpPr>
          <p:cNvPr id="10" name="TextBox 9">
            <a:extLst>
              <a:ext uri="{FF2B5EF4-FFF2-40B4-BE49-F238E27FC236}">
                <a16:creationId xmlns:a16="http://schemas.microsoft.com/office/drawing/2014/main" id="{894C4CD0-236A-4830-B092-E64699A38763}"/>
              </a:ext>
            </a:extLst>
          </p:cNvPr>
          <p:cNvSpPr txBox="1"/>
          <p:nvPr/>
        </p:nvSpPr>
        <p:spPr>
          <a:xfrm>
            <a:off x="351182" y="973617"/>
            <a:ext cx="11277600" cy="5755422"/>
          </a:xfrm>
          <a:prstGeom prst="rect">
            <a:avLst/>
          </a:prstGeom>
          <a:noFill/>
        </p:spPr>
        <p:txBody>
          <a:bodyPr wrap="square" rtlCol="0">
            <a:spAutoFit/>
          </a:bodyPr>
          <a:lstStyle/>
          <a:p>
            <a:r>
              <a:rPr lang="en-GB" dirty="0">
                <a:latin typeface="Comic Sans MS" panose="030F0702030302020204" pitchFamily="66" charset="0"/>
              </a:rPr>
              <a:t>Hope is confidently expecting something good will happen, even if it takes a long time.</a:t>
            </a:r>
          </a:p>
          <a:p>
            <a:endParaRPr lang="en-GB" dirty="0">
              <a:latin typeface="Comic Sans MS" panose="030F0702030302020204" pitchFamily="66" charset="0"/>
            </a:endParaRPr>
          </a:p>
          <a:p>
            <a:r>
              <a:rPr lang="en-GB" dirty="0">
                <a:latin typeface="Comic Sans MS" panose="030F0702030302020204" pitchFamily="66" charset="0"/>
              </a:rPr>
              <a:t>What is confidence? </a:t>
            </a:r>
          </a:p>
          <a:p>
            <a:r>
              <a:rPr lang="en-GB" dirty="0">
                <a:latin typeface="Comic Sans MS" panose="030F0702030302020204" pitchFamily="66" charset="0"/>
              </a:rPr>
              <a:t>(knowing you can trust someone or yourself/ feeling strong)</a:t>
            </a:r>
          </a:p>
          <a:p>
            <a:r>
              <a:rPr lang="en-GB" sz="1600" dirty="0">
                <a:latin typeface="Comic Sans MS" panose="030F0702030302020204" pitchFamily="66" charset="0"/>
              </a:rPr>
              <a:t>When you first came into school you might have felt nervous (not confident) because you didn’t know what to expect.  Now you feel confident at school most of the time.  </a:t>
            </a:r>
          </a:p>
          <a:p>
            <a:endParaRPr lang="en-GB" sz="1600" dirty="0">
              <a:latin typeface="Comic Sans MS" panose="030F0702030302020204" pitchFamily="66" charset="0"/>
            </a:endParaRPr>
          </a:p>
          <a:p>
            <a:r>
              <a:rPr lang="en-GB" dirty="0">
                <a:latin typeface="Comic Sans MS" panose="030F0702030302020204" pitchFamily="66" charset="0"/>
              </a:rPr>
              <a:t>What do you feel confident doing in school now?</a:t>
            </a:r>
          </a:p>
          <a:p>
            <a:r>
              <a:rPr lang="en-GB" sz="1600" dirty="0">
                <a:latin typeface="Comic Sans MS" panose="030F0702030302020204" pitchFamily="66" charset="0"/>
              </a:rPr>
              <a:t>(You know where to get the paint when you want to paint a picture/ you know where to get the dressing up clothes from/ you know who to ask if you need help.)</a:t>
            </a:r>
          </a:p>
          <a:p>
            <a:endParaRPr lang="en-GB" dirty="0">
              <a:latin typeface="Comic Sans MS" panose="030F0702030302020204" pitchFamily="66" charset="0"/>
            </a:endParaRPr>
          </a:p>
          <a:p>
            <a:r>
              <a:rPr lang="en-GB" dirty="0">
                <a:latin typeface="Comic Sans MS" panose="030F0702030302020204" pitchFamily="66" charset="0"/>
              </a:rPr>
              <a:t>What does it mean to expect something will happen?</a:t>
            </a:r>
          </a:p>
          <a:p>
            <a:r>
              <a:rPr lang="en-GB" dirty="0">
                <a:latin typeface="Comic Sans MS" panose="030F0702030302020204" pitchFamily="66" charset="0"/>
              </a:rPr>
              <a:t>(to believe something will happen)</a:t>
            </a:r>
          </a:p>
          <a:p>
            <a:r>
              <a:rPr lang="en-GB" sz="1600" dirty="0">
                <a:latin typeface="Comic Sans MS" panose="030F0702030302020204" pitchFamily="66" charset="0"/>
              </a:rPr>
              <a:t>when we go into the hall at lunch time, we expect to be given food to eat/ when the maths equipment is set out, we expect to be allowed to use it</a:t>
            </a:r>
          </a:p>
          <a:p>
            <a:endParaRPr lang="en-GB" dirty="0">
              <a:latin typeface="Comic Sans MS" panose="030F0702030302020204" pitchFamily="66" charset="0"/>
            </a:endParaRPr>
          </a:p>
          <a:p>
            <a:r>
              <a:rPr lang="en-GB" dirty="0">
                <a:latin typeface="Comic Sans MS" panose="030F0702030302020204" pitchFamily="66" charset="0"/>
              </a:rPr>
              <a:t>Hope is a useful way of thinking.  It helps us to feel good and not give up.  Sometimes we have to wait a long time for good things to happen.</a:t>
            </a:r>
          </a:p>
          <a:p>
            <a:endParaRPr lang="en-GB" dirty="0">
              <a:latin typeface="Comic Sans MS" panose="030F0702030302020204" pitchFamily="66" charset="0"/>
            </a:endParaRPr>
          </a:p>
          <a:p>
            <a:r>
              <a:rPr lang="en-GB" dirty="0">
                <a:latin typeface="Comic Sans MS" panose="030F0702030302020204" pitchFamily="66" charset="0"/>
              </a:rPr>
              <a:t>But be careful….hope isn’t like a magic wand – it wouldn’t be sensible to hope that I can cross the </a:t>
            </a:r>
            <a:r>
              <a:rPr lang="en-GB">
                <a:latin typeface="Comic Sans MS" panose="030F0702030302020204" pitchFamily="66" charset="0"/>
              </a:rPr>
              <a:t>road safely, </a:t>
            </a:r>
            <a:r>
              <a:rPr lang="en-GB" dirty="0">
                <a:latin typeface="Comic Sans MS" panose="030F0702030302020204" pitchFamily="66" charset="0"/>
              </a:rPr>
              <a:t>on my own, with my eyes closed! </a:t>
            </a:r>
          </a:p>
        </p:txBody>
      </p:sp>
    </p:spTree>
    <p:extLst>
      <p:ext uri="{BB962C8B-B14F-4D97-AF65-F5344CB8AC3E}">
        <p14:creationId xmlns:p14="http://schemas.microsoft.com/office/powerpoint/2010/main" val="16255920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2EFB91-F89D-4083-B0F9-8C05A36AB6BA}"/>
              </a:ext>
            </a:extLst>
          </p:cNvPr>
          <p:cNvSpPr txBox="1"/>
          <p:nvPr/>
        </p:nvSpPr>
        <p:spPr>
          <a:xfrm>
            <a:off x="1166191" y="437322"/>
            <a:ext cx="1748877" cy="646331"/>
          </a:xfrm>
          <a:prstGeom prst="rect">
            <a:avLst/>
          </a:prstGeom>
          <a:noFill/>
        </p:spPr>
        <p:txBody>
          <a:bodyPr wrap="none" rtlCol="0">
            <a:spAutoFit/>
          </a:bodyPr>
          <a:lstStyle/>
          <a:p>
            <a:r>
              <a:rPr lang="en-GB" sz="3600" u="sng" dirty="0"/>
              <a:t>Tuesday</a:t>
            </a:r>
            <a:r>
              <a:rPr lang="en-GB" dirty="0"/>
              <a:t> </a:t>
            </a:r>
          </a:p>
        </p:txBody>
      </p:sp>
      <p:sp>
        <p:nvSpPr>
          <p:cNvPr id="3" name="TextBox 2">
            <a:extLst>
              <a:ext uri="{FF2B5EF4-FFF2-40B4-BE49-F238E27FC236}">
                <a16:creationId xmlns:a16="http://schemas.microsoft.com/office/drawing/2014/main" id="{B663D3C8-84B0-4C18-8EBC-2916F165C9F7}"/>
              </a:ext>
            </a:extLst>
          </p:cNvPr>
          <p:cNvSpPr txBox="1"/>
          <p:nvPr/>
        </p:nvSpPr>
        <p:spPr>
          <a:xfrm>
            <a:off x="3445566" y="529654"/>
            <a:ext cx="7019870" cy="461665"/>
          </a:xfrm>
          <a:prstGeom prst="rect">
            <a:avLst/>
          </a:prstGeom>
          <a:noFill/>
        </p:spPr>
        <p:txBody>
          <a:bodyPr wrap="none" rtlCol="0">
            <a:spAutoFit/>
          </a:bodyPr>
          <a:lstStyle/>
          <a:p>
            <a:r>
              <a:rPr lang="en-GB" sz="2400" u="sng" dirty="0">
                <a:latin typeface="Comic Sans MS" panose="030F0702030302020204" pitchFamily="66" charset="0"/>
              </a:rPr>
              <a:t>Eating good things and looking after our bodies.</a:t>
            </a:r>
          </a:p>
        </p:txBody>
      </p:sp>
      <p:sp>
        <p:nvSpPr>
          <p:cNvPr id="6" name="Rectangle 5">
            <a:extLst>
              <a:ext uri="{FF2B5EF4-FFF2-40B4-BE49-F238E27FC236}">
                <a16:creationId xmlns:a16="http://schemas.microsoft.com/office/drawing/2014/main" id="{E3053AF9-596A-4D69-AEE4-912512CFA6E4}"/>
              </a:ext>
            </a:extLst>
          </p:cNvPr>
          <p:cNvSpPr/>
          <p:nvPr/>
        </p:nvSpPr>
        <p:spPr>
          <a:xfrm>
            <a:off x="576469" y="1311587"/>
            <a:ext cx="11039061" cy="5109091"/>
          </a:xfrm>
          <a:prstGeom prst="rect">
            <a:avLst/>
          </a:prstGeom>
        </p:spPr>
        <p:txBody>
          <a:bodyPr wrap="square">
            <a:spAutoFit/>
          </a:bodyPr>
          <a:lstStyle/>
          <a:p>
            <a:r>
              <a:rPr lang="en-GB" dirty="0">
                <a:latin typeface="Comic Sans MS" panose="030F0702030302020204" pitchFamily="66" charset="0"/>
              </a:rPr>
              <a:t>What does it mean to be healthy?  </a:t>
            </a:r>
          </a:p>
          <a:p>
            <a:r>
              <a:rPr lang="en-GB" dirty="0">
                <a:latin typeface="Comic Sans MS" panose="030F0702030302020204" pitchFamily="66" charset="0"/>
              </a:rPr>
              <a:t>To look after our bodies.</a:t>
            </a:r>
          </a:p>
          <a:p>
            <a:endParaRPr lang="en-GB" dirty="0">
              <a:latin typeface="Comic Sans MS" panose="030F0702030302020204" pitchFamily="66" charset="0"/>
            </a:endParaRPr>
          </a:p>
          <a:p>
            <a:r>
              <a:rPr lang="en-GB" sz="1400" dirty="0">
                <a:latin typeface="Comic Sans MS" panose="030F0702030302020204" pitchFamily="66" charset="0"/>
              </a:rPr>
              <a:t>(write a list of ideas together.)</a:t>
            </a:r>
          </a:p>
          <a:p>
            <a:endParaRPr lang="en-GB" dirty="0">
              <a:latin typeface="Comic Sans MS" panose="030F0702030302020204" pitchFamily="66" charset="0"/>
            </a:endParaRPr>
          </a:p>
          <a:p>
            <a:r>
              <a:rPr lang="en-GB" sz="1600" dirty="0">
                <a:latin typeface="Comic Sans MS" panose="030F0702030302020204" pitchFamily="66" charset="0"/>
              </a:rPr>
              <a:t>How to look after our bodies</a:t>
            </a:r>
          </a:p>
          <a:p>
            <a:pPr marL="285750" indent="-285750">
              <a:buFont typeface="Arial" panose="020B0604020202020204" pitchFamily="34" charset="0"/>
              <a:buChar char="•"/>
            </a:pPr>
            <a:r>
              <a:rPr lang="en-GB" sz="1600" dirty="0">
                <a:latin typeface="Comic Sans MS" panose="030F0702030302020204" pitchFamily="66" charset="0"/>
              </a:rPr>
              <a:t>to eat good things often and ‘treats’ only every now and again</a:t>
            </a:r>
          </a:p>
          <a:p>
            <a:pPr marL="285750" indent="-285750">
              <a:buFont typeface="Arial" panose="020B0604020202020204" pitchFamily="34" charset="0"/>
              <a:buChar char="•"/>
            </a:pPr>
            <a:r>
              <a:rPr lang="en-GB" sz="1600" dirty="0">
                <a:latin typeface="Comic Sans MS" panose="030F0702030302020204" pitchFamily="66" charset="0"/>
              </a:rPr>
              <a:t>to do exercise</a:t>
            </a:r>
          </a:p>
          <a:p>
            <a:pPr marL="285750" indent="-285750">
              <a:buFont typeface="Arial" panose="020B0604020202020204" pitchFamily="34" charset="0"/>
              <a:buChar char="•"/>
            </a:pPr>
            <a:r>
              <a:rPr lang="en-GB" sz="1600" dirty="0">
                <a:latin typeface="Comic Sans MS" panose="030F0702030302020204" pitchFamily="66" charset="0"/>
              </a:rPr>
              <a:t>to stop germs getting into our bodies</a:t>
            </a:r>
          </a:p>
          <a:p>
            <a:pPr marL="285750" indent="-285750">
              <a:buFont typeface="Arial" panose="020B0604020202020204" pitchFamily="34" charset="0"/>
              <a:buChar char="•"/>
            </a:pPr>
            <a:r>
              <a:rPr lang="en-GB" sz="1600" dirty="0">
                <a:latin typeface="Comic Sans MS" panose="030F0702030302020204" pitchFamily="66" charset="0"/>
              </a:rPr>
              <a:t>wash our hands </a:t>
            </a:r>
          </a:p>
          <a:p>
            <a:pPr marL="285750" indent="-285750">
              <a:buFont typeface="Arial" panose="020B0604020202020204" pitchFamily="34" charset="0"/>
              <a:buChar char="•"/>
            </a:pPr>
            <a:r>
              <a:rPr lang="en-GB" sz="1600" dirty="0">
                <a:latin typeface="Comic Sans MS" panose="030F0702030302020204" pitchFamily="66" charset="0"/>
              </a:rPr>
              <a:t>clean our teeth</a:t>
            </a:r>
          </a:p>
          <a:p>
            <a:endParaRPr lang="en-GB" sz="1600" dirty="0">
              <a:latin typeface="Comic Sans MS" panose="030F0702030302020204" pitchFamily="66" charset="0"/>
            </a:endParaRPr>
          </a:p>
          <a:p>
            <a:endParaRPr lang="en-GB" sz="1600" dirty="0">
              <a:latin typeface="Comic Sans MS" panose="030F0702030302020204" pitchFamily="66" charset="0"/>
            </a:endParaRPr>
          </a:p>
          <a:p>
            <a:r>
              <a:rPr lang="en-GB" sz="1600" dirty="0">
                <a:latin typeface="Comic Sans MS" panose="030F0702030302020204" pitchFamily="66" charset="0"/>
              </a:rPr>
              <a:t>Our bodies usually work well.  When our bodies don’t work well, we can feel bad.  Looking after our bodies can help to make us feel good.  Some people say ‘If you put rubbish in, you will get rubbish out’, so if you put good things in, you should feel good.</a:t>
            </a:r>
          </a:p>
          <a:p>
            <a:endParaRPr lang="en-GB" sz="1600" dirty="0">
              <a:latin typeface="Comic Sans MS" panose="030F0702030302020204" pitchFamily="66" charset="0"/>
            </a:endParaRPr>
          </a:p>
          <a:p>
            <a:r>
              <a:rPr lang="en-GB" sz="1600" dirty="0">
                <a:latin typeface="Comic Sans MS" panose="030F0702030302020204" pitchFamily="66" charset="0"/>
              </a:rPr>
              <a:t>Some people believe that God made our body and he would want us to look after it.</a:t>
            </a:r>
          </a:p>
          <a:p>
            <a:r>
              <a:rPr lang="en-GB" sz="1600" dirty="0">
                <a:latin typeface="Comic Sans MS" panose="030F0702030302020204" pitchFamily="66" charset="0"/>
              </a:rPr>
              <a:t>Some people believe that our body can be a place for God to be – so those people would want their body to be perfect for him.</a:t>
            </a:r>
          </a:p>
        </p:txBody>
      </p:sp>
    </p:spTree>
    <p:extLst>
      <p:ext uri="{BB962C8B-B14F-4D97-AF65-F5344CB8AC3E}">
        <p14:creationId xmlns:p14="http://schemas.microsoft.com/office/powerpoint/2010/main" val="28079052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2EFB91-F89D-4083-B0F9-8C05A36AB6BA}"/>
              </a:ext>
            </a:extLst>
          </p:cNvPr>
          <p:cNvSpPr txBox="1"/>
          <p:nvPr/>
        </p:nvSpPr>
        <p:spPr>
          <a:xfrm>
            <a:off x="936413" y="463826"/>
            <a:ext cx="2723823" cy="646331"/>
          </a:xfrm>
          <a:prstGeom prst="rect">
            <a:avLst/>
          </a:prstGeom>
          <a:noFill/>
        </p:spPr>
        <p:txBody>
          <a:bodyPr wrap="none" rtlCol="0">
            <a:spAutoFit/>
          </a:bodyPr>
          <a:lstStyle/>
          <a:p>
            <a:r>
              <a:rPr lang="en-GB" sz="3600" u="sng" dirty="0">
                <a:latin typeface="Comic Sans MS" panose="030F0702030302020204" pitchFamily="66" charset="0"/>
              </a:rPr>
              <a:t>Wednesday</a:t>
            </a:r>
            <a:r>
              <a:rPr lang="en-GB" dirty="0">
                <a:latin typeface="Comic Sans MS" panose="030F0702030302020204" pitchFamily="66" charset="0"/>
              </a:rPr>
              <a:t> </a:t>
            </a:r>
          </a:p>
        </p:txBody>
      </p:sp>
      <p:sp>
        <p:nvSpPr>
          <p:cNvPr id="5" name="TextBox 4">
            <a:extLst>
              <a:ext uri="{FF2B5EF4-FFF2-40B4-BE49-F238E27FC236}">
                <a16:creationId xmlns:a16="http://schemas.microsoft.com/office/drawing/2014/main" id="{4147D8B6-DC8B-4B51-8D7A-1ABE7AAA4246}"/>
              </a:ext>
            </a:extLst>
          </p:cNvPr>
          <p:cNvSpPr txBox="1"/>
          <p:nvPr/>
        </p:nvSpPr>
        <p:spPr>
          <a:xfrm>
            <a:off x="4426230" y="586937"/>
            <a:ext cx="4031873" cy="523220"/>
          </a:xfrm>
          <a:prstGeom prst="rect">
            <a:avLst/>
          </a:prstGeom>
          <a:noFill/>
        </p:spPr>
        <p:txBody>
          <a:bodyPr wrap="none" rtlCol="0">
            <a:spAutoFit/>
          </a:bodyPr>
          <a:lstStyle/>
          <a:p>
            <a:r>
              <a:rPr lang="en-GB" sz="2800" u="sng" dirty="0">
                <a:latin typeface="Comic Sans MS" panose="030F0702030302020204" pitchFamily="66" charset="0"/>
              </a:rPr>
              <a:t>Having a Healthy Mind.</a:t>
            </a:r>
          </a:p>
        </p:txBody>
      </p:sp>
      <p:sp>
        <p:nvSpPr>
          <p:cNvPr id="2" name="TextBox 1">
            <a:extLst>
              <a:ext uri="{FF2B5EF4-FFF2-40B4-BE49-F238E27FC236}">
                <a16:creationId xmlns:a16="http://schemas.microsoft.com/office/drawing/2014/main" id="{4B5B665B-20BC-4F95-AC07-A86131B124B8}"/>
              </a:ext>
            </a:extLst>
          </p:cNvPr>
          <p:cNvSpPr txBox="1"/>
          <p:nvPr/>
        </p:nvSpPr>
        <p:spPr>
          <a:xfrm>
            <a:off x="418606" y="1166842"/>
            <a:ext cx="10636245" cy="5201424"/>
          </a:xfrm>
          <a:prstGeom prst="rect">
            <a:avLst/>
          </a:prstGeom>
          <a:noFill/>
        </p:spPr>
        <p:txBody>
          <a:bodyPr wrap="none" rtlCol="0">
            <a:spAutoFit/>
          </a:bodyPr>
          <a:lstStyle/>
          <a:p>
            <a:r>
              <a:rPr lang="en-GB" dirty="0">
                <a:latin typeface="Comic Sans MS" panose="030F0702030302020204" pitchFamily="66" charset="0"/>
              </a:rPr>
              <a:t>We are more than what we can see.  I can’t see what you are thinking about, for example.</a:t>
            </a:r>
          </a:p>
          <a:p>
            <a:endParaRPr lang="en-GB" dirty="0">
              <a:latin typeface="Comic Sans MS" panose="030F0702030302020204" pitchFamily="66" charset="0"/>
            </a:endParaRPr>
          </a:p>
          <a:p>
            <a:r>
              <a:rPr lang="en-GB" dirty="0">
                <a:latin typeface="Comic Sans MS" panose="030F0702030302020204" pitchFamily="66" charset="0"/>
              </a:rPr>
              <a:t>How do we know if someone is feeling sad?  </a:t>
            </a:r>
          </a:p>
          <a:p>
            <a:r>
              <a:rPr lang="en-GB" sz="1600" dirty="0">
                <a:latin typeface="Comic Sans MS" panose="030F0702030302020204" pitchFamily="66" charset="0"/>
              </a:rPr>
              <a:t>(crying/unhappy face/quiet/grumpy mood/ being unkind to others)</a:t>
            </a:r>
          </a:p>
          <a:p>
            <a:endParaRPr lang="en-GB" dirty="0">
              <a:latin typeface="Comic Sans MS" panose="030F0702030302020204" pitchFamily="66" charset="0"/>
            </a:endParaRPr>
          </a:p>
          <a:p>
            <a:r>
              <a:rPr lang="en-GB" dirty="0">
                <a:latin typeface="Comic Sans MS" panose="030F0702030302020204" pitchFamily="66" charset="0"/>
              </a:rPr>
              <a:t>Sometimes people look happy but are worrying or feel sad inside.</a:t>
            </a:r>
          </a:p>
          <a:p>
            <a:r>
              <a:rPr lang="en-GB" dirty="0">
                <a:latin typeface="Comic Sans MS" panose="030F0702030302020204" pitchFamily="66" charset="0"/>
              </a:rPr>
              <a:t>What could you do if you feel sad?  </a:t>
            </a:r>
            <a:r>
              <a:rPr lang="en-GB" sz="1600" dirty="0">
                <a:latin typeface="Comic Sans MS" panose="030F0702030302020204" pitchFamily="66" charset="0"/>
              </a:rPr>
              <a:t>(tell someone you trust)</a:t>
            </a:r>
          </a:p>
          <a:p>
            <a:endParaRPr lang="en-GB" dirty="0">
              <a:latin typeface="Comic Sans MS" panose="030F0702030302020204" pitchFamily="66" charset="0"/>
            </a:endParaRPr>
          </a:p>
          <a:p>
            <a:r>
              <a:rPr lang="en-GB" dirty="0">
                <a:latin typeface="Comic Sans MS" panose="030F0702030302020204" pitchFamily="66" charset="0"/>
              </a:rPr>
              <a:t>Sometimes we wake up and feel sad and we know why, sometimes we don’t know why.</a:t>
            </a:r>
          </a:p>
          <a:p>
            <a:r>
              <a:rPr lang="en-GB" dirty="0">
                <a:latin typeface="Comic Sans MS" panose="030F0702030302020204" pitchFamily="66" charset="0"/>
              </a:rPr>
              <a:t>Sometimes we can feel scared because someone told us a scary story or we watched a scary film.</a:t>
            </a:r>
          </a:p>
          <a:p>
            <a:r>
              <a:rPr lang="en-GB" dirty="0">
                <a:latin typeface="Comic Sans MS" panose="030F0702030302020204" pitchFamily="66" charset="0"/>
              </a:rPr>
              <a:t>Sometimes we can feel sad because someone said something unkind.</a:t>
            </a:r>
          </a:p>
          <a:p>
            <a:endParaRPr lang="en-GB"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What could we do to keep our minds and thoughts healthy:-</a:t>
            </a:r>
          </a:p>
          <a:p>
            <a:pPr marL="285750" indent="-285750">
              <a:buFont typeface="Arial" panose="020B0604020202020204" pitchFamily="34" charset="0"/>
              <a:buChar char="•"/>
            </a:pPr>
            <a:r>
              <a:rPr lang="en-GB" sz="1600" dirty="0">
                <a:latin typeface="Comic Sans MS" panose="030F0702030302020204" pitchFamily="66" charset="0"/>
              </a:rPr>
              <a:t>Say kind, encouraging things to each other and ourselves</a:t>
            </a:r>
          </a:p>
          <a:p>
            <a:pPr marL="285750" indent="-285750">
              <a:buFont typeface="Arial" panose="020B0604020202020204" pitchFamily="34" charset="0"/>
              <a:buChar char="•"/>
            </a:pPr>
            <a:r>
              <a:rPr lang="en-GB" sz="1600" dirty="0">
                <a:latin typeface="Comic Sans MS" panose="030F0702030302020204" pitchFamily="66" charset="0"/>
              </a:rPr>
              <a:t>Read and watch good things</a:t>
            </a:r>
          </a:p>
          <a:p>
            <a:pPr marL="285750" indent="-285750">
              <a:buFont typeface="Arial" panose="020B0604020202020204" pitchFamily="34" charset="0"/>
              <a:buChar char="•"/>
            </a:pPr>
            <a:r>
              <a:rPr lang="en-GB" sz="1600" dirty="0">
                <a:latin typeface="Comic Sans MS" panose="030F0702030302020204" pitchFamily="66" charset="0"/>
              </a:rPr>
              <a:t>At night, try to remember one good thing that happened today.</a:t>
            </a:r>
          </a:p>
          <a:p>
            <a:pPr marL="285750" indent="-285750">
              <a:buFont typeface="Arial" panose="020B0604020202020204" pitchFamily="34" charset="0"/>
              <a:buChar char="•"/>
            </a:pPr>
            <a:r>
              <a:rPr lang="en-GB" sz="1600" dirty="0">
                <a:latin typeface="Comic Sans MS" panose="030F0702030302020204" pitchFamily="66" charset="0"/>
              </a:rPr>
              <a:t>If something bad happens, think about how you might be able use your experience to help someone else.</a:t>
            </a:r>
          </a:p>
          <a:p>
            <a:endParaRPr lang="en-GB" dirty="0">
              <a:latin typeface="Comic Sans MS" panose="030F0702030302020204" pitchFamily="66" charset="0"/>
            </a:endParaRPr>
          </a:p>
        </p:txBody>
      </p:sp>
    </p:spTree>
    <p:extLst>
      <p:ext uri="{BB962C8B-B14F-4D97-AF65-F5344CB8AC3E}">
        <p14:creationId xmlns:p14="http://schemas.microsoft.com/office/powerpoint/2010/main" val="17923180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2EFB91-F89D-4083-B0F9-8C05A36AB6BA}"/>
              </a:ext>
            </a:extLst>
          </p:cNvPr>
          <p:cNvSpPr txBox="1"/>
          <p:nvPr/>
        </p:nvSpPr>
        <p:spPr>
          <a:xfrm>
            <a:off x="1232452" y="410817"/>
            <a:ext cx="1942711" cy="646331"/>
          </a:xfrm>
          <a:prstGeom prst="rect">
            <a:avLst/>
          </a:prstGeom>
          <a:noFill/>
        </p:spPr>
        <p:txBody>
          <a:bodyPr wrap="none" rtlCol="0">
            <a:spAutoFit/>
          </a:bodyPr>
          <a:lstStyle/>
          <a:p>
            <a:r>
              <a:rPr lang="en-GB" sz="3600" u="sng" dirty="0"/>
              <a:t>Thursday</a:t>
            </a:r>
            <a:r>
              <a:rPr lang="en-GB" dirty="0"/>
              <a:t> </a:t>
            </a:r>
          </a:p>
        </p:txBody>
      </p:sp>
      <p:sp>
        <p:nvSpPr>
          <p:cNvPr id="5" name="TextBox 4">
            <a:extLst>
              <a:ext uri="{FF2B5EF4-FFF2-40B4-BE49-F238E27FC236}">
                <a16:creationId xmlns:a16="http://schemas.microsoft.com/office/drawing/2014/main" id="{2C900A08-640D-4E44-ACE1-0B879C5F33B5}"/>
              </a:ext>
            </a:extLst>
          </p:cNvPr>
          <p:cNvSpPr txBox="1"/>
          <p:nvPr/>
        </p:nvSpPr>
        <p:spPr>
          <a:xfrm>
            <a:off x="4175685" y="579692"/>
            <a:ext cx="2587568" cy="400110"/>
          </a:xfrm>
          <a:prstGeom prst="rect">
            <a:avLst/>
          </a:prstGeom>
          <a:noFill/>
        </p:spPr>
        <p:txBody>
          <a:bodyPr wrap="none" rtlCol="0">
            <a:spAutoFit/>
          </a:bodyPr>
          <a:lstStyle/>
          <a:p>
            <a:r>
              <a:rPr lang="en-GB" sz="2000" u="sng" dirty="0">
                <a:latin typeface="Comic Sans MS" panose="030F0702030302020204" pitchFamily="66" charset="0"/>
              </a:rPr>
              <a:t>Healthy Friendships</a:t>
            </a:r>
            <a:endParaRPr lang="en-GB" sz="2000" dirty="0"/>
          </a:p>
        </p:txBody>
      </p:sp>
      <p:sp>
        <p:nvSpPr>
          <p:cNvPr id="2" name="TextBox 1">
            <a:extLst>
              <a:ext uri="{FF2B5EF4-FFF2-40B4-BE49-F238E27FC236}">
                <a16:creationId xmlns:a16="http://schemas.microsoft.com/office/drawing/2014/main" id="{D1AF9B49-956D-4C08-B704-28D5441B384D}"/>
              </a:ext>
            </a:extLst>
          </p:cNvPr>
          <p:cNvSpPr txBox="1"/>
          <p:nvPr/>
        </p:nvSpPr>
        <p:spPr>
          <a:xfrm>
            <a:off x="783886" y="1197620"/>
            <a:ext cx="9326079" cy="5324535"/>
          </a:xfrm>
          <a:prstGeom prst="rect">
            <a:avLst/>
          </a:prstGeom>
          <a:noFill/>
        </p:spPr>
        <p:txBody>
          <a:bodyPr wrap="none" rtlCol="0">
            <a:spAutoFit/>
          </a:bodyPr>
          <a:lstStyle/>
          <a:p>
            <a:r>
              <a:rPr lang="en-GB" dirty="0">
                <a:latin typeface="Comic Sans MS" panose="030F0702030302020204" pitchFamily="66" charset="0"/>
              </a:rPr>
              <a:t>Who do you like to spend time with?</a:t>
            </a:r>
          </a:p>
          <a:p>
            <a:r>
              <a:rPr lang="en-GB" sz="1600" dirty="0">
                <a:latin typeface="Comic Sans MS" panose="030F0702030302020204" pitchFamily="66" charset="0"/>
              </a:rPr>
              <a:t>(parents/ grandparents/carers/child-minder/ neighbours/friends/family/pets/teachers)</a:t>
            </a:r>
          </a:p>
          <a:p>
            <a:endParaRPr lang="en-GB" sz="1600" dirty="0">
              <a:latin typeface="Comic Sans MS" panose="030F0702030302020204" pitchFamily="66" charset="0"/>
            </a:endParaRPr>
          </a:p>
          <a:p>
            <a:r>
              <a:rPr lang="en-GB" dirty="0">
                <a:latin typeface="Comic Sans MS" panose="030F0702030302020204" pitchFamily="66" charset="0"/>
              </a:rPr>
              <a:t>Why do you like spending time with them?</a:t>
            </a:r>
          </a:p>
          <a:p>
            <a:r>
              <a:rPr lang="en-GB" sz="1600" dirty="0">
                <a:latin typeface="Comic Sans MS" panose="030F0702030302020204" pitchFamily="66" charset="0"/>
              </a:rPr>
              <a:t>(we have fun/ they make me laugh/ they listen to me/ they are kind/ I feel safe/ they share)</a:t>
            </a:r>
          </a:p>
          <a:p>
            <a:endParaRPr lang="en-GB" sz="1600" dirty="0">
              <a:latin typeface="Comic Sans MS" panose="030F0702030302020204" pitchFamily="66" charset="0"/>
            </a:endParaRPr>
          </a:p>
          <a:p>
            <a:endParaRPr lang="en-GB" sz="1600" dirty="0">
              <a:latin typeface="Comic Sans MS" panose="030F0702030302020204" pitchFamily="66" charset="0"/>
            </a:endParaRPr>
          </a:p>
          <a:p>
            <a:r>
              <a:rPr lang="en-GB" dirty="0">
                <a:latin typeface="Comic Sans MS" panose="030F0702030302020204" pitchFamily="66" charset="0"/>
              </a:rPr>
              <a:t>Would you want to spend time with someone who hurt you or wouldn’t share?</a:t>
            </a:r>
            <a:endParaRPr lang="en-GB" b="1" dirty="0">
              <a:latin typeface="Comic Sans MS" panose="030F0702030302020204" pitchFamily="66" charset="0"/>
            </a:endParaRPr>
          </a:p>
          <a:p>
            <a:r>
              <a:rPr lang="en-GB" sz="1600" dirty="0">
                <a:latin typeface="Comic Sans MS" panose="030F0702030302020204" pitchFamily="66" charset="0"/>
              </a:rPr>
              <a:t>(no)</a:t>
            </a:r>
          </a:p>
          <a:p>
            <a:endParaRPr lang="en-GB" sz="1600" dirty="0">
              <a:latin typeface="Comic Sans MS" panose="030F0702030302020204" pitchFamily="66" charset="0"/>
            </a:endParaRPr>
          </a:p>
          <a:p>
            <a:r>
              <a:rPr lang="en-GB" dirty="0">
                <a:latin typeface="Comic Sans MS" panose="030F0702030302020204" pitchFamily="66" charset="0"/>
              </a:rPr>
              <a:t>Will people want to spend time with you, if you hurt other or won’t share?</a:t>
            </a:r>
          </a:p>
          <a:p>
            <a:r>
              <a:rPr lang="en-GB" sz="1600" dirty="0">
                <a:latin typeface="Comic Sans MS" panose="030F0702030302020204" pitchFamily="66" charset="0"/>
              </a:rPr>
              <a:t>(no)</a:t>
            </a:r>
          </a:p>
          <a:p>
            <a:endParaRPr lang="en-GB" dirty="0">
              <a:latin typeface="Comic Sans MS" panose="030F0702030302020204" pitchFamily="66" charset="0"/>
            </a:endParaRPr>
          </a:p>
          <a:p>
            <a:r>
              <a:rPr lang="en-GB" dirty="0">
                <a:latin typeface="Comic Sans MS" panose="030F0702030302020204" pitchFamily="66" charset="0"/>
              </a:rPr>
              <a:t>When Jesus was alive he said:</a:t>
            </a:r>
          </a:p>
          <a:p>
            <a:r>
              <a:rPr lang="en-GB" b="1" baseline="30000" dirty="0"/>
              <a:t> 			</a:t>
            </a:r>
            <a:r>
              <a:rPr lang="en-GB" dirty="0"/>
              <a:t>“Do for other people the same things you want them to do for you.”</a:t>
            </a:r>
          </a:p>
          <a:p>
            <a:endParaRPr lang="en-GB" dirty="0"/>
          </a:p>
          <a:p>
            <a:r>
              <a:rPr lang="en-GB" sz="1600" dirty="0">
                <a:latin typeface="Comic Sans MS" panose="030F0702030302020204" pitchFamily="66" charset="0"/>
              </a:rPr>
              <a:t>Christians think that man called Matthew heard what Jesus said and wrote it down.</a:t>
            </a:r>
          </a:p>
          <a:p>
            <a:endParaRPr lang="en-GB" sz="1600" dirty="0">
              <a:latin typeface="Comic Sans MS" panose="030F0702030302020204" pitchFamily="66" charset="0"/>
            </a:endParaRPr>
          </a:p>
          <a:p>
            <a:r>
              <a:rPr lang="en-GB" dirty="0">
                <a:latin typeface="Comic Sans MS" panose="030F0702030302020204" pitchFamily="66" charset="0"/>
              </a:rPr>
              <a:t>Do you think this is a good rule?</a:t>
            </a:r>
          </a:p>
          <a:p>
            <a:endParaRPr lang="en-GB" dirty="0">
              <a:latin typeface="Comic Sans MS" panose="030F0702030302020204" pitchFamily="66" charset="0"/>
            </a:endParaRPr>
          </a:p>
        </p:txBody>
      </p:sp>
    </p:spTree>
    <p:extLst>
      <p:ext uri="{BB962C8B-B14F-4D97-AF65-F5344CB8AC3E}">
        <p14:creationId xmlns:p14="http://schemas.microsoft.com/office/powerpoint/2010/main" val="315282381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F92EFB91-F89D-4083-B0F9-8C05A36AB6BA}"/>
              </a:ext>
            </a:extLst>
          </p:cNvPr>
          <p:cNvSpPr txBox="1"/>
          <p:nvPr/>
        </p:nvSpPr>
        <p:spPr>
          <a:xfrm>
            <a:off x="1550504" y="834887"/>
            <a:ext cx="1616148" cy="646331"/>
          </a:xfrm>
          <a:prstGeom prst="rect">
            <a:avLst/>
          </a:prstGeom>
          <a:noFill/>
        </p:spPr>
        <p:txBody>
          <a:bodyPr wrap="none" rtlCol="0">
            <a:spAutoFit/>
          </a:bodyPr>
          <a:lstStyle/>
          <a:p>
            <a:r>
              <a:rPr lang="en-GB" sz="3600" u="sng" dirty="0">
                <a:latin typeface="Comic Sans MS" panose="030F0702030302020204" pitchFamily="66" charset="0"/>
              </a:rPr>
              <a:t>Friday</a:t>
            </a:r>
            <a:r>
              <a:rPr lang="en-GB" dirty="0"/>
              <a:t> </a:t>
            </a:r>
          </a:p>
        </p:txBody>
      </p:sp>
      <p:sp>
        <p:nvSpPr>
          <p:cNvPr id="3" name="TextBox 2">
            <a:extLst>
              <a:ext uri="{FF2B5EF4-FFF2-40B4-BE49-F238E27FC236}">
                <a16:creationId xmlns:a16="http://schemas.microsoft.com/office/drawing/2014/main" id="{086FD09B-ACAD-47C9-A952-E73508D34626}"/>
              </a:ext>
            </a:extLst>
          </p:cNvPr>
          <p:cNvSpPr txBox="1"/>
          <p:nvPr/>
        </p:nvSpPr>
        <p:spPr>
          <a:xfrm>
            <a:off x="843986" y="1762569"/>
            <a:ext cx="4261103" cy="3970318"/>
          </a:xfrm>
          <a:prstGeom prst="rect">
            <a:avLst/>
          </a:prstGeom>
          <a:noFill/>
          <a:ln w="76200">
            <a:solidFill>
              <a:schemeClr val="accent1"/>
            </a:solidFill>
          </a:ln>
        </p:spPr>
        <p:txBody>
          <a:bodyPr wrap="none" rtlCol="0">
            <a:spAutoFit/>
          </a:bodyPr>
          <a:lstStyle/>
          <a:p>
            <a:endParaRPr lang="en-GB" sz="2800" u="sng">
              <a:latin typeface="Comic Sans MS" panose="030F0702030302020204" pitchFamily="66" charset="0"/>
            </a:endParaRPr>
          </a:p>
          <a:p>
            <a:r>
              <a:rPr lang="en-GB" sz="2800" u="sng">
                <a:latin typeface="Comic Sans MS" panose="030F0702030302020204" pitchFamily="66" charset="0"/>
              </a:rPr>
              <a:t>Our </a:t>
            </a:r>
            <a:r>
              <a:rPr lang="en-GB" sz="2800" u="sng" dirty="0">
                <a:latin typeface="Comic Sans MS" panose="030F0702030302020204" pitchFamily="66" charset="0"/>
              </a:rPr>
              <a:t>School Prayer.</a:t>
            </a:r>
            <a:endParaRPr lang="en-GB" sz="2800" dirty="0">
              <a:latin typeface="Comic Sans MS" panose="030F0702030302020204" pitchFamily="66" charset="0"/>
            </a:endParaRPr>
          </a:p>
          <a:p>
            <a:endParaRPr lang="en-GB" sz="2800" dirty="0">
              <a:latin typeface="Comic Sans MS" panose="030F0702030302020204" pitchFamily="66" charset="0"/>
            </a:endParaRPr>
          </a:p>
          <a:p>
            <a:r>
              <a:rPr lang="en-GB" sz="2800" dirty="0">
                <a:latin typeface="Comic Sans MS" panose="030F0702030302020204" pitchFamily="66" charset="0"/>
              </a:rPr>
              <a:t>God bless our school.</a:t>
            </a:r>
          </a:p>
          <a:p>
            <a:r>
              <a:rPr lang="en-GB" sz="2800" dirty="0">
                <a:latin typeface="Comic Sans MS" panose="030F0702030302020204" pitchFamily="66" charset="0"/>
              </a:rPr>
              <a:t>Bless those who teach,</a:t>
            </a:r>
          </a:p>
          <a:p>
            <a:r>
              <a:rPr lang="en-GB" sz="2800" dirty="0">
                <a:latin typeface="Comic Sans MS" panose="030F0702030302020204" pitchFamily="66" charset="0"/>
              </a:rPr>
              <a:t>Bless those who learn,</a:t>
            </a:r>
          </a:p>
          <a:p>
            <a:r>
              <a:rPr lang="en-GB" sz="2800" dirty="0">
                <a:latin typeface="Comic Sans MS" panose="030F0702030302020204" pitchFamily="66" charset="0"/>
              </a:rPr>
              <a:t>Bless us with knowledge.</a:t>
            </a:r>
          </a:p>
          <a:p>
            <a:r>
              <a:rPr lang="en-GB" sz="2800" dirty="0">
                <a:latin typeface="Comic Sans MS" panose="030F0702030302020204" pitchFamily="66" charset="0"/>
              </a:rPr>
              <a:t>Amen.</a:t>
            </a:r>
          </a:p>
          <a:p>
            <a:endParaRPr lang="en-GB" sz="2800" dirty="0"/>
          </a:p>
        </p:txBody>
      </p:sp>
      <p:sp>
        <p:nvSpPr>
          <p:cNvPr id="2" name="TextBox 1">
            <a:extLst>
              <a:ext uri="{FF2B5EF4-FFF2-40B4-BE49-F238E27FC236}">
                <a16:creationId xmlns:a16="http://schemas.microsoft.com/office/drawing/2014/main" id="{D26DFE4F-3136-421C-8DB4-5197FC67F8FA}"/>
              </a:ext>
            </a:extLst>
          </p:cNvPr>
          <p:cNvSpPr txBox="1"/>
          <p:nvPr/>
        </p:nvSpPr>
        <p:spPr>
          <a:xfrm>
            <a:off x="5596770" y="1720840"/>
            <a:ext cx="5476179" cy="3970318"/>
          </a:xfrm>
          <a:prstGeom prst="rect">
            <a:avLst/>
          </a:prstGeom>
          <a:noFill/>
        </p:spPr>
        <p:txBody>
          <a:bodyPr wrap="none" rtlCol="0">
            <a:spAutoFit/>
          </a:bodyPr>
          <a:lstStyle/>
          <a:p>
            <a:r>
              <a:rPr lang="en-GB" dirty="0">
                <a:latin typeface="Comic Sans MS" panose="030F0702030302020204" pitchFamily="66" charset="0"/>
              </a:rPr>
              <a:t>What do you like about our school?</a:t>
            </a:r>
          </a:p>
          <a:p>
            <a:endParaRPr lang="en-GB" dirty="0">
              <a:latin typeface="Comic Sans MS" panose="030F0702030302020204" pitchFamily="66" charset="0"/>
            </a:endParaRPr>
          </a:p>
          <a:p>
            <a:r>
              <a:rPr lang="en-GB" dirty="0">
                <a:latin typeface="Comic Sans MS" panose="030F0702030302020204" pitchFamily="66" charset="0"/>
              </a:rPr>
              <a:t>What have you learned this week?</a:t>
            </a:r>
          </a:p>
          <a:p>
            <a:endParaRPr lang="en-GB" dirty="0">
              <a:latin typeface="Comic Sans MS" panose="030F0702030302020204" pitchFamily="66" charset="0"/>
            </a:endParaRPr>
          </a:p>
          <a:p>
            <a:r>
              <a:rPr lang="en-GB" dirty="0">
                <a:latin typeface="Comic Sans MS" panose="030F0702030302020204" pitchFamily="66" charset="0"/>
              </a:rPr>
              <a:t>Have you helped someone else to learn? </a:t>
            </a:r>
          </a:p>
          <a:p>
            <a:endParaRPr lang="en-GB"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Ask the children to listen to our school prayer.</a:t>
            </a:r>
          </a:p>
          <a:p>
            <a:endParaRPr lang="en-GB" dirty="0">
              <a:latin typeface="Comic Sans MS" panose="030F0702030302020204" pitchFamily="66" charset="0"/>
            </a:endParaRPr>
          </a:p>
          <a:p>
            <a:endParaRPr lang="en-GB" dirty="0">
              <a:latin typeface="Comic Sans MS" panose="030F0702030302020204" pitchFamily="66" charset="0"/>
            </a:endParaRPr>
          </a:p>
          <a:p>
            <a:r>
              <a:rPr lang="en-GB" dirty="0">
                <a:latin typeface="Comic Sans MS" panose="030F0702030302020204" pitchFamily="66" charset="0"/>
              </a:rPr>
              <a:t>Remind the children that</a:t>
            </a:r>
          </a:p>
          <a:p>
            <a:r>
              <a:rPr lang="en-GB" dirty="0">
                <a:latin typeface="Comic Sans MS" panose="030F0702030302020204" pitchFamily="66" charset="0"/>
              </a:rPr>
              <a:t>Amen means- “I agree”</a:t>
            </a:r>
          </a:p>
          <a:p>
            <a:endParaRPr lang="en-GB" dirty="0">
              <a:latin typeface="Comic Sans MS" panose="030F0702030302020204" pitchFamily="66" charset="0"/>
            </a:endParaRPr>
          </a:p>
          <a:p>
            <a:r>
              <a:rPr lang="en-GB" dirty="0">
                <a:latin typeface="Comic Sans MS" panose="030F0702030302020204" pitchFamily="66" charset="0"/>
              </a:rPr>
              <a:t>The children might like to say “Amen” at the end.</a:t>
            </a:r>
          </a:p>
        </p:txBody>
      </p:sp>
    </p:spTree>
    <p:extLst>
      <p:ext uri="{BB962C8B-B14F-4D97-AF65-F5344CB8AC3E}">
        <p14:creationId xmlns:p14="http://schemas.microsoft.com/office/powerpoint/2010/main" val="139070480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200</TotalTime>
  <Words>1110</Words>
  <Application>Microsoft Office PowerPoint</Application>
  <PresentationFormat>Widescreen</PresentationFormat>
  <Paragraphs>108</Paragraphs>
  <Slides>7</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Comic Sans MS</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Kate Jarvis</dc:creator>
  <cp:lastModifiedBy>Katherine Barton</cp:lastModifiedBy>
  <cp:revision>35</cp:revision>
  <dcterms:created xsi:type="dcterms:W3CDTF">2020-10-09T09:50:19Z</dcterms:created>
  <dcterms:modified xsi:type="dcterms:W3CDTF">2021-10-18T18:51:50Z</dcterms:modified>
</cp:coreProperties>
</file>