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81" r:id="rId4"/>
    <p:sldId id="274" r:id="rId5"/>
    <p:sldId id="273" r:id="rId6"/>
    <p:sldId id="275" r:id="rId7"/>
    <p:sldId id="276" r:id="rId8"/>
    <p:sldId id="278" r:id="rId9"/>
    <p:sldId id="277" r:id="rId10"/>
    <p:sldId id="280" r:id="rId11"/>
    <p:sldId id="291" r:id="rId12"/>
    <p:sldId id="290" r:id="rId13"/>
    <p:sldId id="292" r:id="rId14"/>
    <p:sldId id="283" r:id="rId15"/>
    <p:sldId id="293" r:id="rId16"/>
    <p:sldId id="29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E4B4"/>
    <a:srgbClr val="2BC5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4138282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434975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444023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3352088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86A4E8-0EEF-43D9-AE8A-2C241B87339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3974018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486A4E8-0EEF-43D9-AE8A-2C241B873393}" type="datetimeFigureOut">
              <a:rPr lang="en-GB" smtClean="0"/>
              <a:t>09/01/2022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96765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486A4E8-0EEF-43D9-AE8A-2C241B873393}" type="datetimeFigureOut">
              <a:rPr lang="en-GB" smtClean="0"/>
              <a:t>09/01/2022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257787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486A4E8-0EEF-43D9-AE8A-2C241B873393}" type="datetimeFigureOut">
              <a:rPr lang="en-GB" smtClean="0"/>
              <a:t>09/01/2022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04038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6A4E8-0EEF-43D9-AE8A-2C241B873393}" type="datetimeFigureOut">
              <a:rPr lang="en-GB" smtClean="0"/>
              <a:t>09/01/2022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4071422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86A4E8-0EEF-43D9-AE8A-2C241B873393}" type="datetimeFigureOut">
              <a:rPr lang="en-GB" smtClean="0"/>
              <a:t>09/01/2022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384512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86A4E8-0EEF-43D9-AE8A-2C241B873393}" type="datetimeFigureOut">
              <a:rPr lang="en-GB" smtClean="0"/>
              <a:t>09/01/2022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195575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6A4E8-0EEF-43D9-AE8A-2C241B873393}" type="datetimeFigureOut">
              <a:rPr lang="en-GB" smtClean="0"/>
              <a:t>09/01/2022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324E0A-9626-40A4-8975-48AA2B10FF1C}" type="slidenum">
              <a:rPr lang="en-GB" smtClean="0"/>
              <a:t>‹#›</a:t>
            </a:fld>
            <a:endParaRPr lang="en-GB"/>
          </a:p>
        </p:txBody>
      </p:sp>
    </p:spTree>
    <p:extLst>
      <p:ext uri="{BB962C8B-B14F-4D97-AF65-F5344CB8AC3E}">
        <p14:creationId xmlns:p14="http://schemas.microsoft.com/office/powerpoint/2010/main" val="1193276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47114"/>
            <a:ext cx="9144000" cy="4610686"/>
          </a:xfrm>
        </p:spPr>
        <p:txBody>
          <a:bodyPr>
            <a:normAutofit/>
          </a:bodyPr>
          <a:lstStyle/>
          <a:p>
            <a:pPr algn="l"/>
            <a:r>
              <a:rPr lang="en-GB" sz="6000" u="sng" dirty="0" smtClean="0">
                <a:latin typeface="My Happy Ending" pitchFamily="2" charset="0"/>
                <a:ea typeface="My Happy Ending" pitchFamily="2" charset="0"/>
              </a:rPr>
              <a:t>Wednesday 12</a:t>
            </a:r>
            <a:r>
              <a:rPr lang="en-GB" sz="6000" u="sng" baseline="30000" dirty="0" smtClean="0">
                <a:latin typeface="My Happy Ending" pitchFamily="2" charset="0"/>
                <a:ea typeface="My Happy Ending" pitchFamily="2" charset="0"/>
              </a:rPr>
              <a:t>th</a:t>
            </a:r>
            <a:r>
              <a:rPr lang="en-GB" sz="6000" u="sng" dirty="0" smtClean="0">
                <a:latin typeface="My Happy Ending" pitchFamily="2" charset="0"/>
                <a:ea typeface="My Happy Ending" pitchFamily="2" charset="0"/>
              </a:rPr>
              <a:t> </a:t>
            </a:r>
            <a:r>
              <a:rPr lang="en-GB" sz="6000" u="sng" dirty="0" smtClean="0">
                <a:latin typeface="My Happy Ending" pitchFamily="2" charset="0"/>
                <a:ea typeface="My Happy Ending" pitchFamily="2" charset="0"/>
              </a:rPr>
              <a:t>January 2022</a:t>
            </a:r>
          </a:p>
          <a:p>
            <a:pPr algn="l"/>
            <a:endParaRPr lang="en-GB" sz="6000" u="sng" dirty="0">
              <a:latin typeface="My Happy Ending" pitchFamily="2" charset="0"/>
              <a:ea typeface="My Happy Ending" pitchFamily="2" charset="0"/>
            </a:endParaRPr>
          </a:p>
          <a:p>
            <a:pPr algn="l"/>
            <a:r>
              <a:rPr lang="en-GB" sz="6000" u="sng" dirty="0" smtClean="0">
                <a:latin typeface="My Happy Ending" pitchFamily="2" charset="0"/>
                <a:ea typeface="My Happy Ending" pitchFamily="2" charset="0"/>
              </a:rPr>
              <a:t>LO</a:t>
            </a:r>
            <a:r>
              <a:rPr lang="en-GB" sz="6000" u="sng" dirty="0">
                <a:latin typeface="My Happy Ending" pitchFamily="2" charset="0"/>
                <a:ea typeface="My Happy Ending" pitchFamily="2" charset="0"/>
              </a:rPr>
              <a:t>: </a:t>
            </a:r>
            <a:r>
              <a:rPr lang="en-GB" sz="6000" u="sng" dirty="0" smtClean="0">
                <a:latin typeface="My Happy Ending" pitchFamily="2" charset="0"/>
                <a:ea typeface="My Happy Ending" pitchFamily="2" charset="0"/>
              </a:rPr>
              <a:t>To start to punctuate speech</a:t>
            </a:r>
            <a:endParaRPr lang="en-GB" dirty="0"/>
          </a:p>
        </p:txBody>
      </p:sp>
    </p:spTree>
    <p:extLst>
      <p:ext uri="{BB962C8B-B14F-4D97-AF65-F5344CB8AC3E}">
        <p14:creationId xmlns:p14="http://schemas.microsoft.com/office/powerpoint/2010/main" val="3722935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lnSpcReduction="10000"/>
          </a:bodyPr>
          <a:lstStyle/>
          <a:p>
            <a:pPr algn="l">
              <a:lnSpc>
                <a:spcPct val="107000"/>
              </a:lnSpc>
              <a:spcAft>
                <a:spcPts val="800"/>
              </a:spcAft>
            </a:pPr>
            <a:r>
              <a:rPr lang="en-GB" sz="6000" dirty="0" smtClean="0">
                <a:latin typeface="My Happy Ending" pitchFamily="2" charset="0"/>
                <a:ea typeface="My Happy Ending" pitchFamily="2" charset="0"/>
                <a:cs typeface="Times New Roman" panose="02020603050405020304" pitchFamily="18" charset="0"/>
              </a:rPr>
              <a:t>When speech marks are used, they HUG the words that the person says.</a:t>
            </a:r>
          </a:p>
          <a:p>
            <a:pPr algn="l">
              <a:lnSpc>
                <a:spcPct val="107000"/>
              </a:lnSpc>
              <a:spcAft>
                <a:spcPts val="800"/>
              </a:spcAft>
            </a:pPr>
            <a:r>
              <a:rPr lang="en-GB" sz="6000" dirty="0" smtClean="0">
                <a:latin typeface="My Happy Ending" pitchFamily="2" charset="0"/>
                <a:ea typeface="My Happy Ending" pitchFamily="2" charset="0"/>
                <a:cs typeface="Times New Roman" panose="02020603050405020304" pitchFamily="18" charset="0"/>
              </a:rPr>
              <a:t>Go through the text with your partner and highlight all the spoken words.</a:t>
            </a:r>
          </a:p>
          <a:p>
            <a:pPr algn="l">
              <a:lnSpc>
                <a:spcPct val="107000"/>
              </a:lnSpc>
              <a:spcAft>
                <a:spcPts val="800"/>
              </a:spcAft>
            </a:pPr>
            <a:r>
              <a:rPr lang="en-GB" sz="6000" dirty="0" smtClean="0">
                <a:latin typeface="My Happy Ending" pitchFamily="2" charset="0"/>
                <a:ea typeface="My Happy Ending" pitchFamily="2" charset="0"/>
                <a:cs typeface="Times New Roman" panose="02020603050405020304" pitchFamily="18" charset="0"/>
              </a:rPr>
              <a:t>What you notice about </a:t>
            </a:r>
            <a:r>
              <a:rPr lang="en-GB" sz="6000" dirty="0" smtClean="0">
                <a:solidFill>
                  <a:srgbClr val="FF0000"/>
                </a:solidFill>
                <a:latin typeface="My Happy Ending" pitchFamily="2" charset="0"/>
                <a:ea typeface="My Happy Ending" pitchFamily="2" charset="0"/>
                <a:cs typeface="Times New Roman" panose="02020603050405020304" pitchFamily="18" charset="0"/>
              </a:rPr>
              <a:t>he said</a:t>
            </a:r>
            <a:r>
              <a:rPr lang="en-GB" sz="6000" dirty="0" smtClean="0">
                <a:latin typeface="My Happy Ending" pitchFamily="2" charset="0"/>
                <a:ea typeface="My Happy Ending" pitchFamily="2" charset="0"/>
                <a:cs typeface="Times New Roman" panose="02020603050405020304" pitchFamily="18" charset="0"/>
              </a:rPr>
              <a:t> or </a:t>
            </a:r>
            <a:r>
              <a:rPr lang="en-GB" sz="6000" dirty="0" smtClean="0">
                <a:solidFill>
                  <a:srgbClr val="FF0000"/>
                </a:solidFill>
                <a:latin typeface="My Happy Ending" pitchFamily="2" charset="0"/>
                <a:ea typeface="My Happy Ending" pitchFamily="2" charset="0"/>
                <a:cs typeface="Times New Roman" panose="02020603050405020304" pitchFamily="18" charset="0"/>
              </a:rPr>
              <a:t>shouted Joe</a:t>
            </a:r>
            <a:r>
              <a:rPr lang="en-GB" sz="6000" dirty="0" smtClean="0">
                <a:latin typeface="My Happy Ending" pitchFamily="2" charset="0"/>
                <a:ea typeface="My Happy Ending" pitchFamily="2" charset="0"/>
                <a:cs typeface="Times New Roman" panose="02020603050405020304" pitchFamily="18" charset="0"/>
              </a:rPr>
              <a:t>.</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spTree>
    <p:extLst>
      <p:ext uri="{BB962C8B-B14F-4D97-AF65-F5344CB8AC3E}">
        <p14:creationId xmlns:p14="http://schemas.microsoft.com/office/powerpoint/2010/main" val="14992112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144000" cy="4610686"/>
          </a:xfrm>
        </p:spPr>
        <p:txBody>
          <a:bodyPr>
            <a:normAutofit fontScale="85000" lnSpcReduction="20000"/>
          </a:bodyPr>
          <a:lstStyle/>
          <a:p>
            <a:pPr algn="l"/>
            <a:r>
              <a:rPr lang="en-GB" sz="5400" dirty="0" smtClean="0">
                <a:latin typeface="My Happy Ending" pitchFamily="2" charset="0"/>
                <a:ea typeface="My Happy Ending" pitchFamily="2" charset="0"/>
              </a:rPr>
              <a:t>It’s my birthday, said Ella.</a:t>
            </a:r>
          </a:p>
          <a:p>
            <a:pPr algn="l"/>
            <a:r>
              <a:rPr lang="en-GB" sz="5400" dirty="0" smtClean="0">
                <a:latin typeface="My Happy Ending" pitchFamily="2" charset="0"/>
                <a:ea typeface="My Happy Ending" pitchFamily="2" charset="0"/>
              </a:rPr>
              <a:t>Which are the words that Ella says?</a:t>
            </a:r>
          </a:p>
          <a:p>
            <a:pPr algn="l"/>
            <a:r>
              <a:rPr lang="en-GB" sz="5400" dirty="0">
                <a:latin typeface="My Happy Ending" pitchFamily="2" charset="0"/>
                <a:ea typeface="My Happy Ending" pitchFamily="2" charset="0"/>
              </a:rPr>
              <a:t>It’s my </a:t>
            </a:r>
            <a:r>
              <a:rPr lang="en-GB" sz="5400" dirty="0" smtClean="0">
                <a:latin typeface="My Happy Ending" pitchFamily="2" charset="0"/>
                <a:ea typeface="My Happy Ending" pitchFamily="2" charset="0"/>
              </a:rPr>
              <a:t>birthday,</a:t>
            </a:r>
          </a:p>
          <a:p>
            <a:pPr algn="l"/>
            <a:r>
              <a:rPr lang="en-GB" sz="5400" dirty="0" smtClean="0">
                <a:latin typeface="My Happy Ending" pitchFamily="2" charset="0"/>
                <a:ea typeface="My Happy Ending" pitchFamily="2" charset="0"/>
              </a:rPr>
              <a:t>So these are the words that need to be </a:t>
            </a:r>
            <a:r>
              <a:rPr lang="en-GB" sz="5400" dirty="0" smtClean="0">
                <a:solidFill>
                  <a:srgbClr val="FF0000"/>
                </a:solidFill>
                <a:latin typeface="My Happy Ending" pitchFamily="2" charset="0"/>
                <a:ea typeface="My Happy Ending" pitchFamily="2" charset="0"/>
              </a:rPr>
              <a:t>hugged </a:t>
            </a:r>
            <a:r>
              <a:rPr lang="en-GB" sz="5400" dirty="0" smtClean="0">
                <a:latin typeface="My Happy Ending" pitchFamily="2" charset="0"/>
                <a:ea typeface="My Happy Ending" pitchFamily="2" charset="0"/>
              </a:rPr>
              <a:t>by the speech marks. The comma at the end of the speech also has to be </a:t>
            </a:r>
            <a:r>
              <a:rPr lang="en-GB" sz="5400" dirty="0" smtClean="0">
                <a:solidFill>
                  <a:srgbClr val="FF0000"/>
                </a:solidFill>
                <a:latin typeface="My Happy Ending" pitchFamily="2" charset="0"/>
                <a:ea typeface="My Happy Ending" pitchFamily="2" charset="0"/>
              </a:rPr>
              <a:t>hugged</a:t>
            </a:r>
            <a:r>
              <a:rPr lang="en-GB" sz="5400" dirty="0" smtClean="0">
                <a:latin typeface="My Happy Ending" pitchFamily="2" charset="0"/>
                <a:ea typeface="My Happy Ending" pitchFamily="2" charset="0"/>
              </a:rPr>
              <a:t>. Write on your white board what you think it will look like. Let’s check.</a:t>
            </a:r>
          </a:p>
          <a:p>
            <a:pPr algn="l"/>
            <a:r>
              <a:rPr lang="en-GB" sz="5400" dirty="0" smtClean="0">
                <a:latin typeface="My Happy Ending" pitchFamily="2" charset="0"/>
                <a:ea typeface="My Happy Ending" pitchFamily="2" charset="0"/>
              </a:rPr>
              <a:t>“It’s </a:t>
            </a:r>
            <a:r>
              <a:rPr lang="en-GB" sz="5400" dirty="0">
                <a:latin typeface="My Happy Ending" pitchFamily="2" charset="0"/>
                <a:ea typeface="My Happy Ending" pitchFamily="2" charset="0"/>
              </a:rPr>
              <a:t>my birthday</a:t>
            </a:r>
            <a:r>
              <a:rPr lang="en-GB" sz="5400" dirty="0" smtClean="0">
                <a:latin typeface="My Happy Ending" pitchFamily="2" charset="0"/>
                <a:ea typeface="My Happy Ending" pitchFamily="2" charset="0"/>
              </a:rPr>
              <a:t>,” </a:t>
            </a:r>
            <a:r>
              <a:rPr lang="en-GB" sz="5400" dirty="0">
                <a:latin typeface="My Happy Ending" pitchFamily="2" charset="0"/>
                <a:ea typeface="My Happy Ending" pitchFamily="2" charset="0"/>
              </a:rPr>
              <a:t>said Ella.</a:t>
            </a:r>
          </a:p>
          <a:p>
            <a:pPr algn="l"/>
            <a:endParaRPr lang="en-GB" sz="5400" dirty="0" smtClean="0">
              <a:latin typeface="My Happy Ending" pitchFamily="2" charset="0"/>
              <a:ea typeface="My Happy Ending" pitchFamily="2" charset="0"/>
            </a:endParaRPr>
          </a:p>
          <a:p>
            <a:pPr algn="l"/>
            <a:endParaRPr lang="en-GB" sz="5400" dirty="0">
              <a:solidFill>
                <a:srgbClr val="FF0000"/>
              </a:solidFill>
            </a:endParaRPr>
          </a:p>
        </p:txBody>
      </p:sp>
    </p:spTree>
    <p:extLst>
      <p:ext uri="{BB962C8B-B14F-4D97-AF65-F5344CB8AC3E}">
        <p14:creationId xmlns:p14="http://schemas.microsoft.com/office/powerpoint/2010/main" val="119389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1121" y="307479"/>
            <a:ext cx="9144000" cy="5740624"/>
          </a:xfrm>
        </p:spPr>
        <p:txBody>
          <a:bodyPr>
            <a:noAutofit/>
          </a:bodyPr>
          <a:lstStyle/>
          <a:p>
            <a:pPr lvl="0" algn="l">
              <a:lnSpc>
                <a:spcPct val="107000"/>
              </a:lnSpc>
              <a:spcAft>
                <a:spcPts val="800"/>
              </a:spcAft>
            </a:pPr>
            <a:r>
              <a:rPr lang="en-GB" sz="4800" dirty="0" smtClean="0">
                <a:latin typeface="My Happy Ending" pitchFamily="2" charset="0"/>
                <a:ea typeface="My Happy Ending" pitchFamily="2" charset="0"/>
                <a:cs typeface="Times New Roman" panose="02020603050405020304" pitchFamily="18" charset="0"/>
              </a:rPr>
              <a:t>Let’s try another one.</a:t>
            </a:r>
          </a:p>
          <a:p>
            <a:pPr lvl="0" algn="l">
              <a:lnSpc>
                <a:spcPct val="107000"/>
              </a:lnSpc>
              <a:spcAft>
                <a:spcPts val="800"/>
              </a:spcAft>
            </a:pPr>
            <a:r>
              <a:rPr lang="en-GB" sz="4800" dirty="0" smtClean="0">
                <a:latin typeface="My Happy Ending" pitchFamily="2" charset="0"/>
                <a:ea typeface="My Happy Ending" pitchFamily="2" charset="0"/>
                <a:cs typeface="Times New Roman" panose="02020603050405020304" pitchFamily="18" charset="0"/>
              </a:rPr>
              <a:t>Mum shouted, quick, we need to catch that bus.</a:t>
            </a:r>
          </a:p>
          <a:p>
            <a:pPr lvl="0" algn="l">
              <a:lnSpc>
                <a:spcPct val="107000"/>
              </a:lnSpc>
              <a:spcAft>
                <a:spcPts val="800"/>
              </a:spcAft>
            </a:pPr>
            <a:r>
              <a:rPr lang="en-GB" sz="4800" dirty="0" smtClean="0">
                <a:latin typeface="My Happy Ending" pitchFamily="2" charset="0"/>
                <a:ea typeface="My Happy Ending" pitchFamily="2" charset="0"/>
                <a:cs typeface="Times New Roman" panose="02020603050405020304" pitchFamily="18" charset="0"/>
              </a:rPr>
              <a:t>Try it on your whiteboard. Check with your partner. Now let’s check together.</a:t>
            </a:r>
          </a:p>
          <a:p>
            <a:pPr algn="l">
              <a:lnSpc>
                <a:spcPct val="107000"/>
              </a:lnSpc>
              <a:spcAft>
                <a:spcPts val="800"/>
              </a:spcAft>
            </a:pPr>
            <a:r>
              <a:rPr lang="en-GB" sz="4800" dirty="0">
                <a:latin typeface="My Happy Ending" pitchFamily="2" charset="0"/>
                <a:ea typeface="My Happy Ending" pitchFamily="2" charset="0"/>
                <a:cs typeface="Times New Roman" panose="02020603050405020304" pitchFamily="18" charset="0"/>
              </a:rPr>
              <a:t>Mum shouted, </a:t>
            </a:r>
            <a:r>
              <a:rPr lang="en-GB" sz="4800" dirty="0" smtClean="0">
                <a:latin typeface="My Happy Ending" pitchFamily="2" charset="0"/>
                <a:ea typeface="My Happy Ending" pitchFamily="2" charset="0"/>
                <a:cs typeface="Times New Roman" panose="02020603050405020304" pitchFamily="18" charset="0"/>
              </a:rPr>
              <a:t>“Quick</a:t>
            </a:r>
            <a:r>
              <a:rPr lang="en-GB" sz="4800" dirty="0">
                <a:latin typeface="My Happy Ending" pitchFamily="2" charset="0"/>
                <a:ea typeface="My Happy Ending" pitchFamily="2" charset="0"/>
                <a:cs typeface="Times New Roman" panose="02020603050405020304" pitchFamily="18" charset="0"/>
              </a:rPr>
              <a:t>, we need to catch that bus</a:t>
            </a:r>
            <a:r>
              <a:rPr lang="en-GB" sz="4800" dirty="0" smtClean="0">
                <a:latin typeface="My Happy Ending" pitchFamily="2" charset="0"/>
                <a:ea typeface="My Happy Ending" pitchFamily="2" charset="0"/>
                <a:cs typeface="Times New Roman" panose="02020603050405020304" pitchFamily="18" charset="0"/>
              </a:rPr>
              <a:t>.”</a:t>
            </a:r>
          </a:p>
          <a:p>
            <a:pPr algn="l">
              <a:lnSpc>
                <a:spcPct val="107000"/>
              </a:lnSpc>
              <a:spcAft>
                <a:spcPts val="800"/>
              </a:spcAft>
            </a:pPr>
            <a:r>
              <a:rPr lang="en-GB" sz="4800" dirty="0" smtClean="0">
                <a:latin typeface="My Happy Ending" pitchFamily="2" charset="0"/>
                <a:ea typeface="My Happy Ending" pitchFamily="2" charset="0"/>
                <a:cs typeface="Times New Roman" panose="02020603050405020304" pitchFamily="18" charset="0"/>
              </a:rPr>
              <a:t>Speech always starts with a capital letter.</a:t>
            </a:r>
            <a:endParaRPr lang="en-GB" sz="4800" dirty="0">
              <a:latin typeface="My Happy Ending" pitchFamily="2" charset="0"/>
              <a:ea typeface="My Happy Ending" pitchFamily="2" charset="0"/>
              <a:cs typeface="Times New Roman" panose="02020603050405020304" pitchFamily="18" charset="0"/>
            </a:endParaRPr>
          </a:p>
          <a:p>
            <a:pPr lvl="0" algn="l">
              <a:lnSpc>
                <a:spcPct val="107000"/>
              </a:lnSpc>
              <a:spcAft>
                <a:spcPts val="800"/>
              </a:spcAft>
            </a:pPr>
            <a:endParaRPr lang="en-GB" sz="5400" dirty="0" smtClean="0">
              <a:latin typeface="My Happy Ending" pitchFamily="2" charset="0"/>
              <a:ea typeface="My Happy Ending" pitchFamily="2" charset="0"/>
              <a:cs typeface="Times New Roman" panose="02020603050405020304" pitchFamily="18" charset="0"/>
            </a:endParaRPr>
          </a:p>
          <a:p>
            <a:pPr lvl="0" algn="l">
              <a:lnSpc>
                <a:spcPct val="107000"/>
              </a:lnSpc>
              <a:spcAft>
                <a:spcPts val="800"/>
              </a:spcAft>
            </a:pPr>
            <a:endParaRPr lang="en-GB" sz="6000" dirty="0" smtClean="0">
              <a:solidFill>
                <a:srgbClr val="0070C0"/>
              </a:solidFill>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p:txBody>
      </p:sp>
    </p:spTree>
    <p:extLst>
      <p:ext uri="{BB962C8B-B14F-4D97-AF65-F5344CB8AC3E}">
        <p14:creationId xmlns:p14="http://schemas.microsoft.com/office/powerpoint/2010/main" val="360857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04949" y="268290"/>
            <a:ext cx="10829108" cy="5740624"/>
          </a:xfrm>
        </p:spPr>
        <p:txBody>
          <a:bodyPr>
            <a:noAutofit/>
          </a:bodyPr>
          <a:lstStyle/>
          <a:p>
            <a:pPr lvl="0" algn="l">
              <a:lnSpc>
                <a:spcPct val="107000"/>
              </a:lnSpc>
              <a:spcAft>
                <a:spcPts val="800"/>
              </a:spcAft>
            </a:pPr>
            <a:r>
              <a:rPr lang="en-GB" sz="4800" dirty="0" smtClean="0">
                <a:latin typeface="My Happy Ending" pitchFamily="2" charset="0"/>
                <a:ea typeface="My Happy Ending" pitchFamily="2" charset="0"/>
                <a:cs typeface="Times New Roman" panose="02020603050405020304" pitchFamily="18" charset="0"/>
              </a:rPr>
              <a:t>What do you think happens when the </a:t>
            </a:r>
            <a:r>
              <a:rPr lang="en-GB" sz="4800" dirty="0" smtClean="0">
                <a:solidFill>
                  <a:srgbClr val="FF0000"/>
                </a:solidFill>
                <a:latin typeface="My Happy Ending" pitchFamily="2" charset="0"/>
                <a:ea typeface="My Happy Ending" pitchFamily="2" charset="0"/>
                <a:cs typeface="Times New Roman" panose="02020603050405020304" pitchFamily="18" charset="0"/>
              </a:rPr>
              <a:t>said Ben</a:t>
            </a:r>
            <a:r>
              <a:rPr lang="en-GB" sz="4800" dirty="0" smtClean="0">
                <a:latin typeface="My Happy Ending" pitchFamily="2" charset="0"/>
                <a:ea typeface="My Happy Ending" pitchFamily="2" charset="0"/>
                <a:cs typeface="Times New Roman" panose="02020603050405020304" pitchFamily="18" charset="0"/>
              </a:rPr>
              <a:t> is in the middle of the speech?</a:t>
            </a:r>
          </a:p>
          <a:p>
            <a:pPr lvl="0" algn="l">
              <a:lnSpc>
                <a:spcPct val="107000"/>
              </a:lnSpc>
              <a:spcAft>
                <a:spcPts val="800"/>
              </a:spcAft>
            </a:pPr>
            <a:r>
              <a:rPr lang="en-GB" sz="4800" dirty="0" smtClean="0">
                <a:latin typeface="My Happy Ending" pitchFamily="2" charset="0"/>
                <a:ea typeface="My Happy Ending" pitchFamily="2" charset="0"/>
                <a:cs typeface="Times New Roman" panose="02020603050405020304" pitchFamily="18" charset="0"/>
              </a:rPr>
              <a:t>Pour it slowly, said Ben, You don’t want to spill it.</a:t>
            </a:r>
          </a:p>
          <a:p>
            <a:pPr lvl="0" algn="l">
              <a:lnSpc>
                <a:spcPct val="107000"/>
              </a:lnSpc>
              <a:spcAft>
                <a:spcPts val="800"/>
              </a:spcAft>
            </a:pPr>
            <a:r>
              <a:rPr lang="en-GB" sz="4800" dirty="0" smtClean="0">
                <a:latin typeface="My Happy Ending" pitchFamily="2" charset="0"/>
                <a:ea typeface="My Happy Ending" pitchFamily="2" charset="0"/>
                <a:cs typeface="Times New Roman" panose="02020603050405020304" pitchFamily="18" charset="0"/>
              </a:rPr>
              <a:t>Start by highlighting the spoken words. Let’s check.</a:t>
            </a:r>
          </a:p>
          <a:p>
            <a:pPr algn="l">
              <a:lnSpc>
                <a:spcPct val="107000"/>
              </a:lnSpc>
              <a:spcAft>
                <a:spcPts val="800"/>
              </a:spcAft>
            </a:pPr>
            <a:r>
              <a:rPr lang="en-GB" sz="4800" dirty="0" smtClean="0">
                <a:latin typeface="My Happy Ending" pitchFamily="2" charset="0"/>
                <a:ea typeface="My Happy Ending" pitchFamily="2" charset="0"/>
                <a:cs typeface="Times New Roman" panose="02020603050405020304" pitchFamily="18" charset="0"/>
              </a:rPr>
              <a:t>“Pour </a:t>
            </a:r>
            <a:r>
              <a:rPr lang="en-GB" sz="4800" dirty="0">
                <a:latin typeface="My Happy Ending" pitchFamily="2" charset="0"/>
                <a:ea typeface="My Happy Ending" pitchFamily="2" charset="0"/>
                <a:cs typeface="Times New Roman" panose="02020603050405020304" pitchFamily="18" charset="0"/>
              </a:rPr>
              <a:t>it slowly</a:t>
            </a:r>
            <a:r>
              <a:rPr lang="en-GB" sz="4800" dirty="0" smtClean="0">
                <a:latin typeface="My Happy Ending" pitchFamily="2" charset="0"/>
                <a:ea typeface="My Happy Ending" pitchFamily="2" charset="0"/>
                <a:cs typeface="Times New Roman" panose="02020603050405020304" pitchFamily="18" charset="0"/>
              </a:rPr>
              <a:t>,” </a:t>
            </a:r>
            <a:r>
              <a:rPr lang="en-GB" sz="4800" dirty="0">
                <a:latin typeface="My Happy Ending" pitchFamily="2" charset="0"/>
                <a:ea typeface="My Happy Ending" pitchFamily="2" charset="0"/>
                <a:cs typeface="Times New Roman" panose="02020603050405020304" pitchFamily="18" charset="0"/>
              </a:rPr>
              <a:t>said Ben, </a:t>
            </a:r>
            <a:r>
              <a:rPr lang="en-GB" sz="4800" dirty="0" smtClean="0">
                <a:latin typeface="My Happy Ending" pitchFamily="2" charset="0"/>
                <a:ea typeface="My Happy Ending" pitchFamily="2" charset="0"/>
                <a:cs typeface="Times New Roman" panose="02020603050405020304" pitchFamily="18" charset="0"/>
              </a:rPr>
              <a:t>“You </a:t>
            </a:r>
            <a:r>
              <a:rPr lang="en-GB" sz="4800" dirty="0">
                <a:latin typeface="My Happy Ending" pitchFamily="2" charset="0"/>
                <a:ea typeface="My Happy Ending" pitchFamily="2" charset="0"/>
                <a:cs typeface="Times New Roman" panose="02020603050405020304" pitchFamily="18" charset="0"/>
              </a:rPr>
              <a:t>don’t want to spill it</a:t>
            </a:r>
            <a:r>
              <a:rPr lang="en-GB" sz="4800" dirty="0" smtClean="0">
                <a:latin typeface="My Happy Ending" pitchFamily="2" charset="0"/>
                <a:ea typeface="My Happy Ending" pitchFamily="2" charset="0"/>
                <a:cs typeface="Times New Roman" panose="02020603050405020304" pitchFamily="18" charset="0"/>
              </a:rPr>
              <a:t>.”</a:t>
            </a:r>
          </a:p>
          <a:p>
            <a:pPr algn="l">
              <a:lnSpc>
                <a:spcPct val="107000"/>
              </a:lnSpc>
              <a:spcAft>
                <a:spcPts val="800"/>
              </a:spcAft>
            </a:pPr>
            <a:r>
              <a:rPr lang="en-GB" sz="4800" dirty="0" smtClean="0">
                <a:latin typeface="My Happy Ending" pitchFamily="2" charset="0"/>
                <a:ea typeface="My Happy Ending" pitchFamily="2" charset="0"/>
                <a:cs typeface="Times New Roman" panose="02020603050405020304" pitchFamily="18" charset="0"/>
              </a:rPr>
              <a:t>Tell your friend all the things you know about punctuating speech.</a:t>
            </a:r>
            <a:endParaRPr lang="en-GB" sz="4800" dirty="0">
              <a:latin typeface="My Happy Ending" pitchFamily="2" charset="0"/>
              <a:ea typeface="My Happy Ending" pitchFamily="2" charset="0"/>
              <a:cs typeface="Times New Roman" panose="02020603050405020304" pitchFamily="18" charset="0"/>
            </a:endParaRPr>
          </a:p>
          <a:p>
            <a:pPr lvl="0" algn="l">
              <a:lnSpc>
                <a:spcPct val="107000"/>
              </a:lnSpc>
              <a:spcAft>
                <a:spcPts val="800"/>
              </a:spcAft>
            </a:pPr>
            <a:endParaRPr lang="en-GB" sz="4800" dirty="0" smtClean="0">
              <a:latin typeface="My Happy Ending" pitchFamily="2" charset="0"/>
              <a:ea typeface="My Happy Ending" pitchFamily="2" charset="0"/>
              <a:cs typeface="Times New Roman" panose="02020603050405020304" pitchFamily="18" charset="0"/>
            </a:endParaRPr>
          </a:p>
          <a:p>
            <a:pPr lvl="0" algn="l">
              <a:lnSpc>
                <a:spcPct val="107000"/>
              </a:lnSpc>
              <a:spcAft>
                <a:spcPts val="800"/>
              </a:spcAft>
            </a:pPr>
            <a:endParaRPr lang="en-GB" sz="4800" dirty="0">
              <a:latin typeface="My Happy Ending" pitchFamily="2" charset="0"/>
              <a:ea typeface="My Happy Ending" pitchFamily="2" charset="0"/>
              <a:cs typeface="Times New Roman" panose="02020603050405020304" pitchFamily="18" charset="0"/>
            </a:endParaRPr>
          </a:p>
          <a:p>
            <a:pPr lvl="0" algn="l">
              <a:lnSpc>
                <a:spcPct val="107000"/>
              </a:lnSpc>
              <a:spcAft>
                <a:spcPts val="800"/>
              </a:spcAft>
            </a:pPr>
            <a:endParaRPr lang="en-GB" sz="5400" dirty="0" smtClean="0">
              <a:latin typeface="My Happy Ending" pitchFamily="2" charset="0"/>
              <a:ea typeface="My Happy Ending" pitchFamily="2" charset="0"/>
              <a:cs typeface="Times New Roman" panose="02020603050405020304" pitchFamily="18" charset="0"/>
            </a:endParaRPr>
          </a:p>
          <a:p>
            <a:pPr lvl="0" algn="l">
              <a:lnSpc>
                <a:spcPct val="107000"/>
              </a:lnSpc>
              <a:spcAft>
                <a:spcPts val="800"/>
              </a:spcAft>
            </a:pPr>
            <a:endParaRPr lang="en-GB" sz="6000" dirty="0" smtClean="0">
              <a:solidFill>
                <a:srgbClr val="0070C0"/>
              </a:solidFill>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p:txBody>
      </p:sp>
      <p:pic>
        <p:nvPicPr>
          <p:cNvPr id="2" name="Picture 1"/>
          <p:cNvPicPr>
            <a:picLocks noChangeAspect="1"/>
          </p:cNvPicPr>
          <p:nvPr/>
        </p:nvPicPr>
        <p:blipFill>
          <a:blip r:embed="rId2"/>
          <a:stretch>
            <a:fillRect/>
          </a:stretch>
        </p:blipFill>
        <p:spPr>
          <a:xfrm>
            <a:off x="10067915" y="1212170"/>
            <a:ext cx="1487553" cy="1481456"/>
          </a:xfrm>
          <a:prstGeom prst="rect">
            <a:avLst/>
          </a:prstGeom>
        </p:spPr>
      </p:pic>
    </p:spTree>
    <p:extLst>
      <p:ext uri="{BB962C8B-B14F-4D97-AF65-F5344CB8AC3E}">
        <p14:creationId xmlns:p14="http://schemas.microsoft.com/office/powerpoint/2010/main" val="583625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853748" cy="4610686"/>
          </a:xfrm>
        </p:spPr>
        <p:txBody>
          <a:bodyPr>
            <a:normAutofit/>
          </a:bodyPr>
          <a:lstStyle/>
          <a:p>
            <a:pPr algn="l"/>
            <a:r>
              <a:rPr lang="en-GB" sz="6000" dirty="0" smtClean="0">
                <a:latin typeface="My Happy Ending" pitchFamily="2" charset="0"/>
                <a:ea typeface="My Happy Ending" pitchFamily="2" charset="0"/>
              </a:rPr>
              <a:t>Now here’s one for you to do by yourselves.</a:t>
            </a:r>
          </a:p>
          <a:p>
            <a:pPr algn="l"/>
            <a:endParaRPr lang="en-GB" sz="6000" dirty="0">
              <a:latin typeface="My Happy Ending" pitchFamily="2" charset="0"/>
              <a:ea typeface="My Happy Ending" pitchFamily="2" charset="0"/>
            </a:endParaRPr>
          </a:p>
          <a:p>
            <a:pPr algn="l"/>
            <a:r>
              <a:rPr lang="en-GB" sz="6000" dirty="0" smtClean="0">
                <a:latin typeface="My Happy Ending" pitchFamily="2" charset="0"/>
                <a:ea typeface="My Happy Ending" pitchFamily="2" charset="0"/>
              </a:rPr>
              <a:t>Today, said mum, we are going to the park.</a:t>
            </a:r>
          </a:p>
          <a:p>
            <a:pPr algn="l"/>
            <a:r>
              <a:rPr lang="en-GB" sz="6000" dirty="0" smtClean="0">
                <a:latin typeface="My Happy Ending" pitchFamily="2" charset="0"/>
                <a:ea typeface="My Happy Ending" pitchFamily="2" charset="0"/>
              </a:rPr>
              <a:t>“Today,” </a:t>
            </a:r>
            <a:r>
              <a:rPr lang="en-GB" sz="6000" dirty="0">
                <a:latin typeface="My Happy Ending" pitchFamily="2" charset="0"/>
                <a:ea typeface="My Happy Ending" pitchFamily="2" charset="0"/>
              </a:rPr>
              <a:t>said mum, </a:t>
            </a:r>
            <a:r>
              <a:rPr lang="en-GB" sz="6000" dirty="0" smtClean="0">
                <a:latin typeface="My Happy Ending" pitchFamily="2" charset="0"/>
                <a:ea typeface="My Happy Ending" pitchFamily="2" charset="0"/>
              </a:rPr>
              <a:t>“we </a:t>
            </a:r>
            <a:r>
              <a:rPr lang="en-GB" sz="6000" dirty="0">
                <a:latin typeface="My Happy Ending" pitchFamily="2" charset="0"/>
                <a:ea typeface="My Happy Ending" pitchFamily="2" charset="0"/>
              </a:rPr>
              <a:t>are going to the park</a:t>
            </a:r>
            <a:r>
              <a:rPr lang="en-GB" sz="6000" dirty="0" smtClean="0">
                <a:latin typeface="My Happy Ending" pitchFamily="2" charset="0"/>
                <a:ea typeface="My Happy Ending" pitchFamily="2" charset="0"/>
              </a:rPr>
              <a:t>.”</a:t>
            </a:r>
            <a:endParaRPr lang="en-GB" sz="6000" dirty="0">
              <a:latin typeface="My Happy Ending" pitchFamily="2" charset="0"/>
              <a:ea typeface="My Happy Ending" pitchFamily="2" charset="0"/>
            </a:endParaRPr>
          </a:p>
          <a:p>
            <a:pPr algn="l"/>
            <a:endParaRPr lang="en-GB" dirty="0"/>
          </a:p>
        </p:txBody>
      </p:sp>
    </p:spTree>
    <p:extLst>
      <p:ext uri="{BB962C8B-B14F-4D97-AF65-F5344CB8AC3E}">
        <p14:creationId xmlns:p14="http://schemas.microsoft.com/office/powerpoint/2010/main" val="24157505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853748" cy="4610686"/>
          </a:xfrm>
        </p:spPr>
        <p:txBody>
          <a:bodyPr>
            <a:normAutofit fontScale="92500" lnSpcReduction="10000"/>
          </a:bodyPr>
          <a:lstStyle/>
          <a:p>
            <a:pPr algn="l"/>
            <a:r>
              <a:rPr lang="en-GB" sz="6000" dirty="0" smtClean="0">
                <a:latin typeface="My Happy Ending" pitchFamily="2" charset="0"/>
                <a:ea typeface="My Happy Ending" pitchFamily="2" charset="0"/>
              </a:rPr>
              <a:t>Have a go at the sentences on the sheet. Write them </a:t>
            </a:r>
            <a:r>
              <a:rPr lang="en-GB" sz="6000" dirty="0">
                <a:latin typeface="My Happy Ending" pitchFamily="2" charset="0"/>
                <a:ea typeface="My Happy Ending" pitchFamily="2" charset="0"/>
              </a:rPr>
              <a:t>out in your neatest </a:t>
            </a:r>
            <a:r>
              <a:rPr lang="en-GB" sz="6000" dirty="0" smtClean="0">
                <a:latin typeface="My Happy Ending" pitchFamily="2" charset="0"/>
                <a:ea typeface="My Happy Ending" pitchFamily="2" charset="0"/>
              </a:rPr>
              <a:t>handwriting using </a:t>
            </a:r>
            <a:r>
              <a:rPr lang="en-GB" sz="6000" dirty="0" smtClean="0">
                <a:latin typeface="My Happy Ending" pitchFamily="2" charset="0"/>
                <a:ea typeface="My Happy Ending" pitchFamily="2" charset="0"/>
              </a:rPr>
              <a:t>the correct punctuation for speech</a:t>
            </a:r>
          </a:p>
          <a:p>
            <a:pPr algn="l"/>
            <a:endParaRPr lang="en-GB" sz="6000" dirty="0">
              <a:latin typeface="My Happy Ending" pitchFamily="2" charset="0"/>
              <a:ea typeface="My Happy Ending" pitchFamily="2" charset="0"/>
            </a:endParaRPr>
          </a:p>
          <a:p>
            <a:pPr algn="l"/>
            <a:r>
              <a:rPr lang="en-GB" sz="6000" dirty="0" smtClean="0">
                <a:latin typeface="My Happy Ending" pitchFamily="2" charset="0"/>
                <a:ea typeface="My Happy Ending" pitchFamily="2" charset="0"/>
              </a:rPr>
              <a:t>When you have finished, look at the next slide to check.</a:t>
            </a:r>
            <a:endParaRPr lang="en-GB" sz="6000" dirty="0">
              <a:latin typeface="My Happy Ending" pitchFamily="2" charset="0"/>
              <a:ea typeface="My Happy Ending" pitchFamily="2" charset="0"/>
            </a:endParaRPr>
          </a:p>
          <a:p>
            <a:pPr algn="l"/>
            <a:endParaRPr lang="en-GB" dirty="0"/>
          </a:p>
        </p:txBody>
      </p:sp>
    </p:spTree>
    <p:extLst>
      <p:ext uri="{BB962C8B-B14F-4D97-AF65-F5344CB8AC3E}">
        <p14:creationId xmlns:p14="http://schemas.microsoft.com/office/powerpoint/2010/main" val="5686613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0675" y="490359"/>
            <a:ext cx="9853748" cy="5871251"/>
          </a:xfrm>
        </p:spPr>
        <p:txBody>
          <a:bodyPr>
            <a:normAutofit fontScale="92500"/>
          </a:bodyPr>
          <a:lstStyle/>
          <a:p>
            <a:pPr algn="l"/>
            <a:r>
              <a:rPr lang="en-GB" sz="6500" dirty="0" smtClean="0">
                <a:latin typeface="My Happy Ending" pitchFamily="2" charset="0"/>
                <a:ea typeface="My Happy Ending" pitchFamily="2" charset="0"/>
              </a:rPr>
              <a:t>“It’s too cold,” shivered Sarah.</a:t>
            </a:r>
          </a:p>
          <a:p>
            <a:pPr algn="l"/>
            <a:r>
              <a:rPr lang="en-GB" sz="6500" dirty="0" smtClean="0">
                <a:latin typeface="My Happy Ending" pitchFamily="2" charset="0"/>
                <a:ea typeface="My Happy Ending" pitchFamily="2" charset="0"/>
              </a:rPr>
              <a:t>“Catch!” shouted Tom.</a:t>
            </a:r>
            <a:r>
              <a:rPr lang="en-GB" sz="6500" dirty="0" smtClean="0">
                <a:latin typeface="My Happy Ending" pitchFamily="2" charset="0"/>
                <a:ea typeface="My Happy Ending" pitchFamily="2" charset="0"/>
              </a:rPr>
              <a:t> </a:t>
            </a:r>
          </a:p>
          <a:p>
            <a:pPr algn="l"/>
            <a:r>
              <a:rPr lang="en-GB" sz="6500" dirty="0" smtClean="0">
                <a:latin typeface="My Happy Ending" pitchFamily="2" charset="0"/>
                <a:ea typeface="My Happy Ending" pitchFamily="2" charset="0"/>
              </a:rPr>
              <a:t>“This is delicious,” slurped Joe.</a:t>
            </a:r>
          </a:p>
          <a:p>
            <a:pPr algn="l"/>
            <a:r>
              <a:rPr lang="en-GB" sz="6500" dirty="0" smtClean="0">
                <a:latin typeface="My Happy Ending" pitchFamily="2" charset="0"/>
                <a:ea typeface="My Happy Ending" pitchFamily="2" charset="0"/>
              </a:rPr>
              <a:t>“Well done!” said Mrs Brown, “That’s brilliant!”</a:t>
            </a:r>
          </a:p>
          <a:p>
            <a:pPr algn="l"/>
            <a:r>
              <a:rPr lang="en-GB" sz="6500" dirty="0" smtClean="0">
                <a:latin typeface="My Happy Ending" pitchFamily="2" charset="0"/>
                <a:ea typeface="My Happy Ending" pitchFamily="2" charset="0"/>
              </a:rPr>
              <a:t>Lily shouted, “Help!”</a:t>
            </a:r>
          </a:p>
          <a:p>
            <a:pPr algn="l"/>
            <a:r>
              <a:rPr lang="en-GB" sz="6500" dirty="0" smtClean="0">
                <a:latin typeface="My Happy Ending" pitchFamily="2" charset="0"/>
                <a:ea typeface="My Happy Ending" pitchFamily="2" charset="0"/>
              </a:rPr>
              <a:t>“Hi,” called Louie, “How are you?”</a:t>
            </a:r>
            <a:endParaRPr lang="en-GB" sz="6500" dirty="0">
              <a:latin typeface="My Happy Ending" pitchFamily="2" charset="0"/>
              <a:ea typeface="My Happy Ending" pitchFamily="2" charset="0"/>
            </a:endParaRPr>
          </a:p>
          <a:p>
            <a:pPr algn="l"/>
            <a:endParaRPr lang="en-GB" dirty="0"/>
          </a:p>
        </p:txBody>
      </p:sp>
    </p:spTree>
    <p:extLst>
      <p:ext uri="{BB962C8B-B14F-4D97-AF65-F5344CB8AC3E}">
        <p14:creationId xmlns:p14="http://schemas.microsoft.com/office/powerpoint/2010/main" val="2504797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lnSpc>
                <a:spcPct val="107000"/>
              </a:lnSpc>
              <a:spcAft>
                <a:spcPts val="800"/>
              </a:spcAft>
            </a:pPr>
            <a:r>
              <a:rPr lang="en-GB" sz="6000" dirty="0" smtClean="0">
                <a:latin typeface="My Happy Ending" pitchFamily="2" charset="0"/>
                <a:ea typeface="My Happy Ending" pitchFamily="2" charset="0"/>
                <a:cs typeface="Times New Roman" panose="02020603050405020304" pitchFamily="18" charset="0"/>
              </a:rPr>
              <a:t>One of the features </a:t>
            </a:r>
            <a:r>
              <a:rPr lang="en-GB" sz="6000" dirty="0" smtClean="0">
                <a:latin typeface="My Happy Ending" pitchFamily="2" charset="0"/>
                <a:ea typeface="My Happy Ending" pitchFamily="2" charset="0"/>
                <a:cs typeface="Times New Roman" panose="02020603050405020304" pitchFamily="18" charset="0"/>
              </a:rPr>
              <a:t>in our toolkit is using speech to take the story from one place to another. </a:t>
            </a:r>
            <a:endParaRPr lang="en-GB" sz="6000" dirty="0">
              <a:latin typeface="My Happy Ending" pitchFamily="2" charset="0"/>
              <a:ea typeface="My Happy Ending" pitchFamily="2" charset="0"/>
              <a:cs typeface="Times New Roman" panose="02020603050405020304" pitchFamily="18" charset="0"/>
            </a:endParaRPr>
          </a:p>
          <a:p>
            <a:pPr algn="l">
              <a:lnSpc>
                <a:spcPct val="107000"/>
              </a:lnSpc>
              <a:spcAft>
                <a:spcPts val="800"/>
              </a:spcAft>
            </a:pPr>
            <a:r>
              <a:rPr lang="en-GB" sz="6000" dirty="0" smtClean="0">
                <a:latin typeface="My Happy Ending" pitchFamily="2" charset="0"/>
                <a:ea typeface="My Happy Ending" pitchFamily="2" charset="0"/>
                <a:cs typeface="Times New Roman" panose="02020603050405020304" pitchFamily="18" charset="0"/>
              </a:rPr>
              <a:t>Can you think of an example?</a:t>
            </a:r>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9049011" y="2621449"/>
            <a:ext cx="1487553" cy="1481456"/>
          </a:xfrm>
          <a:prstGeom prst="rect">
            <a:avLst/>
          </a:prstGeom>
        </p:spPr>
      </p:pic>
    </p:spTree>
    <p:extLst>
      <p:ext uri="{BB962C8B-B14F-4D97-AF65-F5344CB8AC3E}">
        <p14:creationId xmlns:p14="http://schemas.microsoft.com/office/powerpoint/2010/main" val="3083071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144000" cy="4610686"/>
          </a:xfrm>
        </p:spPr>
        <p:txBody>
          <a:bodyPr>
            <a:normAutofit fontScale="92500" lnSpcReduction="10000"/>
          </a:bodyPr>
          <a:lstStyle/>
          <a:p>
            <a:pPr algn="l"/>
            <a:r>
              <a:rPr lang="en-GB" sz="6000" dirty="0" smtClean="0">
                <a:latin typeface="My Happy Ending" pitchFamily="2" charset="0"/>
                <a:ea typeface="My Happy Ending" pitchFamily="2" charset="0"/>
              </a:rPr>
              <a:t>Today we are going to learn how to punctuate speech.</a:t>
            </a:r>
          </a:p>
          <a:p>
            <a:pPr algn="l"/>
            <a:r>
              <a:rPr lang="en-GB" sz="6000" dirty="0" smtClean="0">
                <a:latin typeface="My Happy Ending" pitchFamily="2" charset="0"/>
                <a:ea typeface="My Happy Ending" pitchFamily="2" charset="0"/>
              </a:rPr>
              <a:t>First</a:t>
            </a:r>
            <a:r>
              <a:rPr lang="en-GB" sz="6000" dirty="0" smtClean="0">
                <a:latin typeface="My Happy Ending" pitchFamily="2" charset="0"/>
                <a:ea typeface="My Happy Ending" pitchFamily="2" charset="0"/>
              </a:rPr>
              <a:t>, let’s say our story out loud with actions.</a:t>
            </a:r>
          </a:p>
          <a:p>
            <a:pPr algn="l"/>
            <a:endParaRPr lang="en-GB" sz="6000" dirty="0">
              <a:latin typeface="My Happy Ending" pitchFamily="2" charset="0"/>
              <a:ea typeface="My Happy Ending" pitchFamily="2" charset="0"/>
            </a:endParaRPr>
          </a:p>
          <a:p>
            <a:pPr algn="l"/>
            <a:r>
              <a:rPr lang="en-GB" sz="6000" dirty="0" smtClean="0">
                <a:latin typeface="My Happy Ending" pitchFamily="2" charset="0"/>
                <a:ea typeface="My Happy Ending" pitchFamily="2" charset="0"/>
              </a:rPr>
              <a:t>As you do this, notice which parts of the story </a:t>
            </a:r>
            <a:r>
              <a:rPr lang="en-GB" sz="6000" dirty="0" smtClean="0">
                <a:latin typeface="My Happy Ending" pitchFamily="2" charset="0"/>
                <a:ea typeface="My Happy Ending" pitchFamily="2" charset="0"/>
              </a:rPr>
              <a:t>have words that are spoken by the characters.</a:t>
            </a:r>
            <a:endParaRPr lang="en-GB" dirty="0"/>
          </a:p>
        </p:txBody>
      </p:sp>
    </p:spTree>
    <p:extLst>
      <p:ext uri="{BB962C8B-B14F-4D97-AF65-F5344CB8AC3E}">
        <p14:creationId xmlns:p14="http://schemas.microsoft.com/office/powerpoint/2010/main" val="3713655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nSpc>
                <a:spcPct val="107000"/>
              </a:lnSpc>
              <a:spcAft>
                <a:spcPts val="800"/>
              </a:spcAft>
            </a:pPr>
            <a:r>
              <a:rPr lang="en-GB" sz="9600" u="sng" dirty="0">
                <a:latin typeface="My Happy Ending" pitchFamily="2" charset="0"/>
                <a:ea typeface="My Happy Ending" pitchFamily="2" charset="0"/>
                <a:cs typeface="Times New Roman" panose="02020603050405020304" pitchFamily="18" charset="0"/>
              </a:rPr>
              <a:t>Adventure at Sandy Cove</a:t>
            </a:r>
            <a:endParaRPr lang="en-GB" sz="9600" dirty="0">
              <a:latin typeface="My Happy Ending" pitchFamily="2" charset="0"/>
              <a:ea typeface="My Happy Ending" pitchFamily="2" charset="0"/>
              <a:cs typeface="Times New Roman" panose="02020603050405020304" pitchFamily="18" charset="0"/>
            </a:endParaRPr>
          </a:p>
          <a:p>
            <a:pPr algn="l"/>
            <a:r>
              <a:rPr lang="en-GB" sz="6000" dirty="0" smtClean="0">
                <a:latin typeface="My Happy Ending" pitchFamily="2" charset="0"/>
                <a:ea typeface="My Happy Ending" pitchFamily="2" charset="0"/>
              </a:rPr>
              <a:t> </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2" name="Picture 1"/>
          <p:cNvPicPr>
            <a:picLocks noChangeAspect="1"/>
          </p:cNvPicPr>
          <p:nvPr/>
        </p:nvPicPr>
        <p:blipFill>
          <a:blip r:embed="rId2"/>
          <a:stretch>
            <a:fillRect/>
          </a:stretch>
        </p:blipFill>
        <p:spPr>
          <a:xfrm>
            <a:off x="3829186" y="2913833"/>
            <a:ext cx="4250599" cy="2550359"/>
          </a:xfrm>
          <a:prstGeom prst="rect">
            <a:avLst/>
          </a:prstGeom>
        </p:spPr>
      </p:pic>
    </p:spTree>
    <p:extLst>
      <p:ext uri="{BB962C8B-B14F-4D97-AF65-F5344CB8AC3E}">
        <p14:creationId xmlns:p14="http://schemas.microsoft.com/office/powerpoint/2010/main" val="1198148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7541622" cy="5430129"/>
          </a:xfrm>
        </p:spPr>
        <p:txBody>
          <a:bodyPr>
            <a:normAutofit fontScale="47500" lnSpcReduction="20000"/>
          </a:bodyPr>
          <a:lstStyle/>
          <a:p>
            <a:pPr algn="l">
              <a:lnSpc>
                <a:spcPct val="107000"/>
              </a:lnSpc>
              <a:spcAft>
                <a:spcPts val="800"/>
              </a:spcAft>
            </a:pPr>
            <a:r>
              <a:rPr lang="en-GB" sz="9300" dirty="0" smtClean="0">
                <a:latin typeface="My Happy Ending" pitchFamily="2" charset="0"/>
                <a:ea typeface="My Happy Ending" pitchFamily="2" charset="0"/>
                <a:cs typeface="Times New Roman" panose="02020603050405020304" pitchFamily="18" charset="0"/>
              </a:rPr>
              <a:t>“</a:t>
            </a:r>
            <a:r>
              <a:rPr lang="en-GB" sz="9300" dirty="0">
                <a:latin typeface="My Happy Ending" pitchFamily="2" charset="0"/>
                <a:ea typeface="My Happy Ending" pitchFamily="2" charset="0"/>
                <a:cs typeface="Times New Roman" panose="02020603050405020304" pitchFamily="18" charset="0"/>
              </a:rPr>
              <a:t>Hurry up,” shouted Joe as he climbed over the rocks. Carefully, Rahul followed. The two boys stopped at a rock pool and began to search for shells. “Hey, what’s this?” shouted Joe to Rahul. In the rock pool was a small, black box wrapped in plastic. The boys tugged it loose. What was inside? Joe pressed the silver catch and the lid popped open. It was full of jewels! </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686801" y="2290614"/>
            <a:ext cx="2687002" cy="2687002"/>
          </a:xfrm>
          <a:prstGeom prst="rect">
            <a:avLst/>
          </a:prstGeom>
        </p:spPr>
      </p:pic>
    </p:spTree>
    <p:extLst>
      <p:ext uri="{BB962C8B-B14F-4D97-AF65-F5344CB8AC3E}">
        <p14:creationId xmlns:p14="http://schemas.microsoft.com/office/powerpoint/2010/main" val="2203488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7397931" cy="5430129"/>
          </a:xfrm>
        </p:spPr>
        <p:txBody>
          <a:bodyPr>
            <a:normAutofit fontScale="92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At that moment, a scruffy old man shouted at the boys. His wolf-like dog barked menacingly. Joe snapped the lid down, picked up the box and the two boys began to scramble over the rocks. They slipped and struggled towards the cliffs. </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9243740" y="2488065"/>
            <a:ext cx="2143125" cy="2143125"/>
          </a:xfrm>
          <a:prstGeom prst="rect">
            <a:avLst/>
          </a:prstGeom>
        </p:spPr>
      </p:pic>
    </p:spTree>
    <p:extLst>
      <p:ext uri="{BB962C8B-B14F-4D97-AF65-F5344CB8AC3E}">
        <p14:creationId xmlns:p14="http://schemas.microsoft.com/office/powerpoint/2010/main" val="1415035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r>
              <a:rPr lang="en-GB" sz="4000" dirty="0">
                <a:latin typeface="My Happy Ending" pitchFamily="2" charset="0"/>
                <a:ea typeface="My Happy Ending" pitchFamily="2" charset="0"/>
              </a:rPr>
              <a:t>“Quick! Let’s hide in here,” said Joe, rushing into a cave. It was dark and damp inside and they could hear water dripping. They felt their way further in and crouched behind a rock. Rahul’s heart pounded. All at once, the scruffy man appeared at the cave mouth. He shone a torch around. The light cast shadows on the cave wall. The children ducked down and kept as still as stone, but the dog could sense them. It padded closer and closer, growling menacingly. Rahul gripped Joe’s arm. They could see its white teeth, smell its damp hair and feel its hot meaty breath. </a:t>
            </a:r>
          </a:p>
          <a:p>
            <a:pPr algn="l"/>
            <a:endParaRPr lang="en-GB" sz="4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206831" y="4623979"/>
            <a:ext cx="3517083" cy="1920512"/>
          </a:xfrm>
          <a:prstGeom prst="rect">
            <a:avLst/>
          </a:prstGeom>
        </p:spPr>
      </p:pic>
    </p:spTree>
    <p:extLst>
      <p:ext uri="{BB962C8B-B14F-4D97-AF65-F5344CB8AC3E}">
        <p14:creationId xmlns:p14="http://schemas.microsoft.com/office/powerpoint/2010/main" val="1800052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10" y="464233"/>
            <a:ext cx="8024948" cy="5430129"/>
          </a:xfrm>
        </p:spPr>
        <p:txBody>
          <a:bodyPr>
            <a:normAutofit fontScale="77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Suddenly there was a distant shout. ‘Here Dog!’ hissed the man, roughly grabbing its collar. “Those boys have got away. Quick. After them!” Joe and Rahul held their breath until they could hear the sound of the man and his dog stumbling back across the rocks. They waited for a long while before creeping out. Even though the beach was empty, the boys ran home as fast as they could. </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444798" y="2294696"/>
            <a:ext cx="3245508" cy="2159738"/>
          </a:xfrm>
          <a:prstGeom prst="rect">
            <a:avLst/>
          </a:prstGeom>
        </p:spPr>
      </p:pic>
    </p:spTree>
    <p:extLst>
      <p:ext uri="{BB962C8B-B14F-4D97-AF65-F5344CB8AC3E}">
        <p14:creationId xmlns:p14="http://schemas.microsoft.com/office/powerpoint/2010/main" val="899515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fontScale="77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At first Mum didn’t believe them. It was only when Joe opened the box that she decided to call the police. When the police arrived they told Mum that the big house up the road had been burgled only the night before. They had spent all day searching for a trace of the jewels. Their only clue had been the footprints of a large dog. Joe shut his eyes. He could imagine the headlines: ‘PRICELESS JEWELS FOUND BY SCHOOLBOY DETECTIVES. And there was a reward too!</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9345249" y="4830399"/>
            <a:ext cx="2619375" cy="1743075"/>
          </a:xfrm>
          <a:prstGeom prst="rect">
            <a:avLst/>
          </a:prstGeom>
        </p:spPr>
      </p:pic>
    </p:spTree>
    <p:extLst>
      <p:ext uri="{BB962C8B-B14F-4D97-AF65-F5344CB8AC3E}">
        <p14:creationId xmlns:p14="http://schemas.microsoft.com/office/powerpoint/2010/main" val="2693903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957</TotalTime>
  <Words>877</Words>
  <Application>Microsoft Office PowerPoint</Application>
  <PresentationFormat>Widescreen</PresentationFormat>
  <Paragraphs>65</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My Happy Ending</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Hamilton</dc:creator>
  <cp:lastModifiedBy>Deborah Hamilton</cp:lastModifiedBy>
  <cp:revision>136</cp:revision>
  <dcterms:created xsi:type="dcterms:W3CDTF">2021-09-04T12:09:25Z</dcterms:created>
  <dcterms:modified xsi:type="dcterms:W3CDTF">2022-01-09T10:52:18Z</dcterms:modified>
</cp:coreProperties>
</file>