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50" r:id="rId11"/>
    <p:sldMasterId id="2147483652" r:id="rId12"/>
    <p:sldMasterId id="2147483654" r:id="rId13"/>
    <p:sldMasterId id="2147483666" r:id="rId14"/>
  </p:sldMasterIdLst>
  <p:notesMasterIdLst>
    <p:notesMasterId r:id="rId28"/>
  </p:notesMasterIdLst>
  <p:sldIdLst>
    <p:sldId id="351" r:id="rId15"/>
    <p:sldId id="352" r:id="rId16"/>
    <p:sldId id="260" r:id="rId17"/>
    <p:sldId id="350" r:id="rId18"/>
    <p:sldId id="353" r:id="rId19"/>
    <p:sldId id="339" r:id="rId20"/>
    <p:sldId id="345" r:id="rId21"/>
    <p:sldId id="344" r:id="rId22"/>
    <p:sldId id="346" r:id="rId23"/>
    <p:sldId id="355" r:id="rId24"/>
    <p:sldId id="348" r:id="rId25"/>
    <p:sldId id="349" r:id="rId26"/>
    <p:sldId id="35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8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4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4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51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33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74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6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23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8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7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2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9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0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6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733" y="1737213"/>
            <a:ext cx="6041660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1 - 5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4879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110079"/>
              </p:ext>
            </p:extLst>
          </p:nvPr>
        </p:nvGraphicFramePr>
        <p:xfrm>
          <a:off x="2849244" y="267851"/>
          <a:ext cx="5186620" cy="5414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2799117640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66356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504289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706880">
                <a:tc>
                  <a:txBody>
                    <a:bodyPr/>
                    <a:lstStyle/>
                    <a:p>
                      <a:pPr algn="ctr"/>
                      <a:endParaRPr lang="en-GB" sz="4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1612848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313334"/>
              </p:ext>
            </p:extLst>
          </p:nvPr>
        </p:nvGraphicFramePr>
        <p:xfrm>
          <a:off x="628628" y="608003"/>
          <a:ext cx="2542545" cy="2693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09">
                  <a:extLst>
                    <a:ext uri="{9D8B030D-6E8A-4147-A177-3AD203B41FA5}">
                      <a16:colId xmlns:a16="http://schemas.microsoft.com/office/drawing/2014/main" val="709529808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1020755383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63281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6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dirty="0"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latin typeface="KG Primary Penmanship" panose="02000506000000020003" pitchFamily="2" charset="0"/>
                        </a:rPr>
                        <a:t>2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995211" y="937861"/>
            <a:ext cx="951515" cy="13807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92096" y="1352032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52141" y="2409602"/>
            <a:ext cx="903883" cy="157544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192572" y="2008878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80152" y="2008878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166209" y="1352032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95" y="2353257"/>
            <a:ext cx="484363" cy="472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31" y="2372482"/>
            <a:ext cx="484363" cy="4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18" y="2782740"/>
            <a:ext cx="484363" cy="472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56" y="3607396"/>
            <a:ext cx="484363" cy="47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18" y="3198429"/>
            <a:ext cx="484363" cy="472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39" y="3198429"/>
            <a:ext cx="484363" cy="472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31" y="2782740"/>
            <a:ext cx="484363" cy="472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56" y="4094725"/>
            <a:ext cx="484363" cy="4724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31" y="4094725"/>
            <a:ext cx="484363" cy="4724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56" y="4567158"/>
            <a:ext cx="484363" cy="47243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641395" y="2409602"/>
            <a:ext cx="903883" cy="157544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96" y="919355"/>
            <a:ext cx="484363" cy="472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96" y="1369352"/>
            <a:ext cx="484363" cy="472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56" y="919355"/>
            <a:ext cx="484363" cy="4724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56" y="1369352"/>
            <a:ext cx="484363" cy="4724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82" y="4094725"/>
            <a:ext cx="484363" cy="4724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42" y="4094725"/>
            <a:ext cx="484363" cy="4724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82" y="4567158"/>
            <a:ext cx="484363" cy="4724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42" y="4567158"/>
            <a:ext cx="484363" cy="4724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82" y="5052412"/>
            <a:ext cx="484363" cy="4724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42" y="5052412"/>
            <a:ext cx="484363" cy="472433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483966" y="937860"/>
            <a:ext cx="903883" cy="132520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664" y="2378408"/>
            <a:ext cx="513801" cy="503627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329" y="4094725"/>
            <a:ext cx="513801" cy="50362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668" y="4094725"/>
            <a:ext cx="513801" cy="50362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384931" y="4008203"/>
            <a:ext cx="14382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000" dirty="0">
                <a:latin typeface="KG Primary Penmanship" panose="02000506000000020003" pitchFamily="2" charset="0"/>
              </a:rPr>
              <a:t> </a:t>
            </a:r>
            <a:r>
              <a:rPr lang="en-GB" sz="3000" dirty="0"/>
              <a:t>7</a:t>
            </a:r>
            <a:r>
              <a:rPr lang="en-GB" sz="3000" dirty="0">
                <a:latin typeface="KG Primary Penmanship" panose="02000506000000020003" pitchFamily="2" charset="0"/>
              </a:rPr>
              <a:t> </a:t>
            </a:r>
            <a:r>
              <a:rPr lang="en-GB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000" dirty="0">
                <a:latin typeface="KG Primary Penmanship" panose="02000506000000020003" pitchFamily="2" charset="0"/>
              </a:rPr>
              <a:t> </a:t>
            </a:r>
            <a:r>
              <a:rPr lang="en-GB" sz="3000" dirty="0"/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55906" y="4079145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1380874" y="4752966"/>
            <a:ext cx="16337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000" dirty="0">
                <a:latin typeface="KG Primary Penmanship" panose="02000506000000020003" pitchFamily="2" charset="0"/>
              </a:rPr>
              <a:t> </a:t>
            </a:r>
            <a:r>
              <a:rPr lang="en-GB" sz="3000" dirty="0"/>
              <a:t>7</a:t>
            </a:r>
            <a:r>
              <a:rPr lang="en-GB" sz="3000" dirty="0">
                <a:latin typeface="KG Primary Penmanship" panose="02000506000000020003" pitchFamily="2" charset="0"/>
              </a:rPr>
              <a:t> </a:t>
            </a:r>
            <a:r>
              <a:rPr lang="en-GB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000" dirty="0">
                <a:latin typeface="KG Primary Penmanship" panose="02000506000000020003" pitchFamily="2" charset="0"/>
              </a:rPr>
              <a:t> </a:t>
            </a:r>
            <a:r>
              <a:rPr lang="en-GB" sz="3000" dirty="0"/>
              <a:t>13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51849" y="4823908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05734" y="4776515"/>
            <a:ext cx="929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/>
              <a:t>6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7" y="928623"/>
            <a:ext cx="484363" cy="4724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28" y="928623"/>
            <a:ext cx="484363" cy="4724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82" y="1378620"/>
            <a:ext cx="484363" cy="4724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28" y="1378620"/>
            <a:ext cx="484363" cy="4724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17" y="1837957"/>
            <a:ext cx="484363" cy="4724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28" y="1837957"/>
            <a:ext cx="484363" cy="472433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5316" y="973542"/>
            <a:ext cx="1029336" cy="223314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2454648" y="1327256"/>
            <a:ext cx="929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256799" y="3227593"/>
            <a:ext cx="2931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/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949441" y="1984102"/>
            <a:ext cx="929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77" y="2409602"/>
            <a:ext cx="484363" cy="4724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17" y="2409602"/>
            <a:ext cx="484363" cy="472433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1445900" y="1991281"/>
            <a:ext cx="929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609" y="937860"/>
            <a:ext cx="513801" cy="50362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927239" y="1337837"/>
            <a:ext cx="929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45" y="908814"/>
            <a:ext cx="484363" cy="47243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20" y="908814"/>
            <a:ext cx="484363" cy="47243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16" y="5681928"/>
            <a:ext cx="484363" cy="47243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72" y="4125919"/>
            <a:ext cx="484363" cy="47243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79" y="4125919"/>
            <a:ext cx="484363" cy="47243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72" y="4597273"/>
            <a:ext cx="484363" cy="47243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79" y="4597273"/>
            <a:ext cx="484363" cy="47243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72" y="5079312"/>
            <a:ext cx="484363" cy="472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03" y="2409602"/>
            <a:ext cx="484363" cy="47243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33" y="1352032"/>
            <a:ext cx="484363" cy="472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754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8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00"/>
                            </p:stCondLst>
                            <p:childTnLst>
                              <p:par>
                                <p:cTn id="3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  <p:bldP spid="29" grpId="0" animBg="1"/>
      <p:bldP spid="40" grpId="0" animBg="1"/>
      <p:bldP spid="44" grpId="0"/>
      <p:bldP spid="44" grpId="1"/>
      <p:bldP spid="45" grpId="0" animBg="1"/>
      <p:bldP spid="45" grpId="1" animBg="1"/>
      <p:bldP spid="46" grpId="0"/>
      <p:bldP spid="46" grpId="1"/>
      <p:bldP spid="47" grpId="0" animBg="1"/>
      <p:bldP spid="47" grpId="1" animBg="1"/>
      <p:bldP spid="48" grpId="0" build="allAtOnce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908715"/>
              </p:ext>
            </p:extLst>
          </p:nvPr>
        </p:nvGraphicFramePr>
        <p:xfrm>
          <a:off x="2975666" y="2089143"/>
          <a:ext cx="2542545" cy="265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71">
                  <a:extLst>
                    <a:ext uri="{9D8B030D-6E8A-4147-A177-3AD203B41FA5}">
                      <a16:colId xmlns:a16="http://schemas.microsoft.com/office/drawing/2014/main" val="709529808"/>
                    </a:ext>
                  </a:extLst>
                </a:gridCol>
                <a:gridCol w="597347">
                  <a:extLst>
                    <a:ext uri="{9D8B030D-6E8A-4147-A177-3AD203B41FA5}">
                      <a16:colId xmlns:a16="http://schemas.microsoft.com/office/drawing/2014/main" val="1020755383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63281">
                <a:tc>
                  <a:txBody>
                    <a:bodyPr/>
                    <a:lstStyle/>
                    <a:p>
                      <a:pPr algn="ctr"/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algn="ctr"/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dirty="0">
                          <a:latin typeface="+mn-lt"/>
                        </a:rPr>
                        <a:t>2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dirty="0"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089564" y="2847536"/>
            <a:ext cx="350105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37122" y="4709180"/>
            <a:ext cx="929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/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5592" y="2845596"/>
            <a:ext cx="350105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071885" y="3474883"/>
            <a:ext cx="350105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526906" y="3484354"/>
            <a:ext cx="350105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799780" y="2811935"/>
            <a:ext cx="929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808" y="2807835"/>
            <a:ext cx="929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82101" y="3450107"/>
            <a:ext cx="929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47808" y="3459578"/>
            <a:ext cx="929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47808" y="3461409"/>
            <a:ext cx="929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accent1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7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51420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9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3" y="553075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1)		4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____</a:t>
                </a:r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553075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511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9575" y="2796592"/>
                <a:ext cx="7405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		10 hundreds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 thousand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75" y="2796592"/>
                <a:ext cx="7405335" cy="523220"/>
              </a:xfrm>
              <a:prstGeom prst="rect">
                <a:avLst/>
              </a:prstGeom>
              <a:blipFill>
                <a:blip r:embed="rId6"/>
                <a:stretch>
                  <a:fillRect l="-1646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7513" y="1725610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2)		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______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400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1,000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1725610"/>
                <a:ext cx="7065698" cy="523220"/>
              </a:xfrm>
              <a:prstGeom prst="rect">
                <a:avLst/>
              </a:prstGeom>
              <a:blipFill>
                <a:blip r:embed="rId7"/>
                <a:stretch>
                  <a:fillRect l="-1812" t="-139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3" y="553075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1)		4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____</a:t>
                </a:r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553075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511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9575" y="2796592"/>
                <a:ext cx="7405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		10 hundreds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 thousand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75" y="2796592"/>
                <a:ext cx="7405335" cy="523220"/>
              </a:xfrm>
              <a:prstGeom prst="rect">
                <a:avLst/>
              </a:prstGeom>
              <a:blipFill>
                <a:blip r:embed="rId6"/>
                <a:stretch>
                  <a:fillRect l="-1646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358594" y="5579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9405" y="1722982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2945" y="27806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7513" y="1725610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2)		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______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400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1,000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1725610"/>
                <a:ext cx="7065698" cy="523220"/>
              </a:xfrm>
              <a:prstGeom prst="rect">
                <a:avLst/>
              </a:prstGeom>
              <a:blipFill>
                <a:blip r:embed="rId7"/>
                <a:stretch>
                  <a:fillRect l="-1812" t="-139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597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8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542036" y="444443"/>
            <a:ext cx="7290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Dexter scores 1,351 points in a game.</a:t>
            </a:r>
          </a:p>
          <a:p>
            <a:r>
              <a:rPr lang="en-GB" sz="3000" dirty="0"/>
              <a:t>Rosie scores 2,263 points.</a:t>
            </a:r>
          </a:p>
          <a:p>
            <a:r>
              <a:rPr lang="en-GB" sz="3000" dirty="0"/>
              <a:t>How many points do they score altogether?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48" y="463292"/>
            <a:ext cx="1099062" cy="758993"/>
          </a:xfrm>
          <a:prstGeom prst="rect">
            <a:avLst/>
          </a:prstGeom>
        </p:spPr>
      </p:pic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21739"/>
              </p:ext>
            </p:extLst>
          </p:nvPr>
        </p:nvGraphicFramePr>
        <p:xfrm>
          <a:off x="2887554" y="1854732"/>
          <a:ext cx="5186620" cy="3770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2799117640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353684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84" y="2744661"/>
            <a:ext cx="484363" cy="47243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78" y="4135622"/>
            <a:ext cx="484363" cy="47243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59" y="2318203"/>
            <a:ext cx="484363" cy="47243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99" y="2318203"/>
            <a:ext cx="484363" cy="4724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59" y="3707914"/>
            <a:ext cx="484363" cy="47243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59" y="4135622"/>
            <a:ext cx="484363" cy="47243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99" y="3707914"/>
            <a:ext cx="484363" cy="47243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85" y="3707914"/>
            <a:ext cx="484363" cy="47243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78" y="3707914"/>
            <a:ext cx="484363" cy="47243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85" y="3171120"/>
            <a:ext cx="484363" cy="47243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85" y="2318203"/>
            <a:ext cx="484363" cy="47243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78" y="2318203"/>
            <a:ext cx="484363" cy="47243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85" y="4582946"/>
            <a:ext cx="484363" cy="4724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85" y="2744661"/>
            <a:ext cx="484363" cy="472433"/>
          </a:xfrm>
          <a:prstGeom prst="rect">
            <a:avLst/>
          </a:prstGeom>
        </p:spPr>
      </p:pic>
      <p:graphicFrame>
        <p:nvGraphicFramePr>
          <p:cNvPr id="95" name="Tab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46090"/>
              </p:ext>
            </p:extLst>
          </p:nvPr>
        </p:nvGraphicFramePr>
        <p:xfrm>
          <a:off x="1053781" y="2199473"/>
          <a:ext cx="2148460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dirty="0"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dirty="0"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96" name="Rectangle 95"/>
          <p:cNvSpPr/>
          <p:nvPr/>
        </p:nvSpPr>
        <p:spPr>
          <a:xfrm>
            <a:off x="1854942" y="4346749"/>
            <a:ext cx="1056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/>
              <a:t>1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613844" y="501906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6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993547" y="501906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4</a:t>
            </a:r>
          </a:p>
        </p:txBody>
      </p:sp>
      <p:sp>
        <p:nvSpPr>
          <p:cNvPr id="99" name="Rectangle 98"/>
          <p:cNvSpPr/>
          <p:nvPr/>
        </p:nvSpPr>
        <p:spPr>
          <a:xfrm>
            <a:off x="5822836" y="501906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374033" y="4346749"/>
            <a:ext cx="1056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/>
              <a:t>6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2370907" y="4346749"/>
            <a:ext cx="1056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/>
              <a:t>4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84" y="3707914"/>
            <a:ext cx="484363" cy="47243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78" y="2744661"/>
            <a:ext cx="484363" cy="47243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85" y="4135622"/>
            <a:ext cx="484363" cy="47243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84" y="2318203"/>
            <a:ext cx="484363" cy="47243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47" y="2318203"/>
            <a:ext cx="484363" cy="472433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78" y="3171120"/>
            <a:ext cx="484363" cy="47243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28" y="5654377"/>
            <a:ext cx="484363" cy="472433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1356690" y="4917950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082264" y="931537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3,614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55529" y="3578031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5524" y="288746"/>
            <a:ext cx="1000920" cy="821383"/>
          </a:xfrm>
          <a:prstGeom prst="rect">
            <a:avLst/>
          </a:prstGeom>
        </p:spPr>
      </p:pic>
      <p:pic>
        <p:nvPicPr>
          <p:cNvPr id="113" name="Picture 112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903" y="2318203"/>
            <a:ext cx="513801" cy="503627"/>
          </a:xfrm>
          <a:prstGeom prst="rect">
            <a:avLst/>
          </a:prstGeom>
        </p:spPr>
      </p:pic>
      <p:pic>
        <p:nvPicPr>
          <p:cNvPr id="114" name="Picture 11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826" y="2318203"/>
            <a:ext cx="513801" cy="503627"/>
          </a:xfrm>
          <a:prstGeom prst="rect">
            <a:avLst/>
          </a:prstGeom>
        </p:spPr>
      </p:pic>
      <p:pic>
        <p:nvPicPr>
          <p:cNvPr id="115" name="Picture 114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3915" y="3707914"/>
            <a:ext cx="513801" cy="503627"/>
          </a:xfrm>
          <a:prstGeom prst="rect">
            <a:avLst/>
          </a:prstGeom>
        </p:spPr>
      </p:pic>
      <p:sp>
        <p:nvSpPr>
          <p:cNvPr id="116" name="L-Shape 115"/>
          <p:cNvSpPr/>
          <p:nvPr/>
        </p:nvSpPr>
        <p:spPr>
          <a:xfrm>
            <a:off x="5801678" y="2364962"/>
            <a:ext cx="1023992" cy="2243094"/>
          </a:xfrm>
          <a:prstGeom prst="corner">
            <a:avLst>
              <a:gd name="adj1" fmla="val 50000"/>
              <a:gd name="adj2" fmla="val 100000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/>
          <p:cNvSpPr/>
          <p:nvPr/>
        </p:nvSpPr>
        <p:spPr>
          <a:xfrm>
            <a:off x="3509901" y="501906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3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807820" y="4346749"/>
            <a:ext cx="1056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/>
      <p:bldP spid="100" grpId="0"/>
      <p:bldP spid="101" grpId="0"/>
      <p:bldP spid="109" grpId="0"/>
      <p:bldP spid="110" grpId="0"/>
      <p:bldP spid="111" grpId="0"/>
      <p:bldP spid="116" grpId="0" animBg="1"/>
      <p:bldP spid="117" grpId="0"/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12449"/>
              </p:ext>
            </p:extLst>
          </p:nvPr>
        </p:nvGraphicFramePr>
        <p:xfrm>
          <a:off x="2762286" y="2010305"/>
          <a:ext cx="5186620" cy="3918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2799117640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0107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70848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05" y="2998396"/>
            <a:ext cx="484363" cy="472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16" y="2583407"/>
            <a:ext cx="484363" cy="472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83" y="2583407"/>
            <a:ext cx="484363" cy="472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16" y="3411218"/>
            <a:ext cx="484363" cy="472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16" y="4291884"/>
            <a:ext cx="484363" cy="472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83" y="3411218"/>
            <a:ext cx="484363" cy="472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23" y="4291884"/>
            <a:ext cx="484363" cy="472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60" y="4291884"/>
            <a:ext cx="484363" cy="472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23" y="2583407"/>
            <a:ext cx="484363" cy="4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60" y="2583407"/>
            <a:ext cx="484363" cy="472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23" y="2998396"/>
            <a:ext cx="484363" cy="472433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31839"/>
              </p:ext>
            </p:extLst>
          </p:nvPr>
        </p:nvGraphicFramePr>
        <p:xfrm>
          <a:off x="1049550" y="1996534"/>
          <a:ext cx="2148460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dirty="0"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dirty="0"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850711" y="40726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41210" y="5296005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2338" y="5296005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77776" y="5296005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42908" y="40726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66676" y="40726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9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05" y="4291884"/>
            <a:ext cx="484363" cy="47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60" y="2998396"/>
            <a:ext cx="484363" cy="472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23" y="4725234"/>
            <a:ext cx="484363" cy="4724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05" y="2583407"/>
            <a:ext cx="484363" cy="4724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15" y="2583407"/>
            <a:ext cx="484363" cy="47243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65568" y="4718980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1298" y="3375092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8269" y="2583407"/>
            <a:ext cx="513801" cy="503627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893" y="2583407"/>
            <a:ext cx="513801" cy="503627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8269" y="4291884"/>
            <a:ext cx="513801" cy="503627"/>
          </a:xfrm>
          <a:prstGeom prst="rect">
            <a:avLst/>
          </a:prstGeom>
        </p:spPr>
      </p:pic>
      <p:sp>
        <p:nvSpPr>
          <p:cNvPr id="32" name="L-Shape 31"/>
          <p:cNvSpPr/>
          <p:nvPr/>
        </p:nvSpPr>
        <p:spPr>
          <a:xfrm>
            <a:off x="4528053" y="2626312"/>
            <a:ext cx="1016580" cy="2332415"/>
          </a:xfrm>
          <a:prstGeom prst="corner">
            <a:avLst>
              <a:gd name="adj1" fmla="val 50000"/>
              <a:gd name="adj2" fmla="val 100000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3370032" y="5296005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3589" y="40726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8852" y="427880"/>
            <a:ext cx="7290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Miss Rose has £ 4,846 in one bank account and £ 1,233 more in another account.  How much money is in her second account? </a:t>
            </a:r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8269" y="3025290"/>
            <a:ext cx="513801" cy="503627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893" y="3025290"/>
            <a:ext cx="513801" cy="50362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15" y="2998396"/>
            <a:ext cx="484363" cy="4724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05" y="3424665"/>
            <a:ext cx="484363" cy="4724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15" y="3424665"/>
            <a:ext cx="484363" cy="4724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15" y="4291884"/>
            <a:ext cx="484363" cy="4724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05" y="4725234"/>
            <a:ext cx="484363" cy="4724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16" y="2998396"/>
            <a:ext cx="484363" cy="4724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83" y="2998396"/>
            <a:ext cx="484363" cy="4724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16" y="3840452"/>
            <a:ext cx="484363" cy="4724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83" y="3840452"/>
            <a:ext cx="484363" cy="4724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83" y="4291884"/>
            <a:ext cx="484363" cy="472433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5169" y="5897976"/>
            <a:ext cx="513801" cy="50362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878205" y="1340055"/>
            <a:ext cx="13452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£ 6,079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5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7" grpId="0"/>
      <p:bldP spid="28" grpId="0"/>
      <p:bldP spid="32" grpId="0" animBg="1"/>
      <p:bldP spid="33" grpId="0"/>
      <p:bldP spid="34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9105" y="2536113"/>
            <a:ext cx="4055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4)	3,657 </a:t>
            </a:r>
            <a:r>
              <a:rPr lang="en-GB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000" dirty="0">
                <a:latin typeface="KG Primary Penmanship" panose="02000506000000020003" pitchFamily="2" charset="0"/>
              </a:rPr>
              <a:t> </a:t>
            </a:r>
            <a:r>
              <a:rPr lang="en-GB" sz="3000" dirty="0"/>
              <a:t>5,227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158641"/>
              </p:ext>
            </p:extLst>
          </p:nvPr>
        </p:nvGraphicFramePr>
        <p:xfrm>
          <a:off x="667512" y="3444018"/>
          <a:ext cx="7529033" cy="24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942">
                  <a:extLst>
                    <a:ext uri="{9D8B030D-6E8A-4147-A177-3AD203B41FA5}">
                      <a16:colId xmlns:a16="http://schemas.microsoft.com/office/drawing/2014/main" val="913062551"/>
                    </a:ext>
                  </a:extLst>
                </a:gridCol>
                <a:gridCol w="1931697">
                  <a:extLst>
                    <a:ext uri="{9D8B030D-6E8A-4147-A177-3AD203B41FA5}">
                      <a16:colId xmlns:a16="http://schemas.microsoft.com/office/drawing/2014/main" val="3148032616"/>
                    </a:ext>
                  </a:extLst>
                </a:gridCol>
                <a:gridCol w="1931697">
                  <a:extLst>
                    <a:ext uri="{9D8B030D-6E8A-4147-A177-3AD203B41FA5}">
                      <a16:colId xmlns:a16="http://schemas.microsoft.com/office/drawing/2014/main" val="2902848662"/>
                    </a:ext>
                  </a:extLst>
                </a:gridCol>
                <a:gridCol w="1931697">
                  <a:extLst>
                    <a:ext uri="{9D8B030D-6E8A-4147-A177-3AD203B41FA5}">
                      <a16:colId xmlns:a16="http://schemas.microsoft.com/office/drawing/2014/main" val="2497468167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exchange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Exchange 100s fo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r 1,000s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Exchange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10s for 100s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Exchange 1s </a:t>
                      </a:r>
                    </a:p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for 10s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319379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endParaRPr lang="en-GB" sz="36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9023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9105" y="1870956"/>
            <a:ext cx="3219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3)	8,610</a:t>
            </a:r>
            <a:r>
              <a:rPr lang="en-GB" sz="3000" dirty="0">
                <a:latin typeface="KG Primary Penmanship" panose="02000506000000020003" pitchFamily="2" charset="0"/>
              </a:rPr>
              <a:t> </a:t>
            </a:r>
            <a:r>
              <a:rPr lang="en-GB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000" dirty="0">
                <a:latin typeface="KG Primary Penmanship" panose="02000506000000020003" pitchFamily="2" charset="0"/>
              </a:rPr>
              <a:t> </a:t>
            </a:r>
            <a:r>
              <a:rPr lang="en-GB" sz="3000" dirty="0"/>
              <a:t>1,283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105" y="540644"/>
            <a:ext cx="4055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1)	2,022 </a:t>
            </a:r>
            <a:r>
              <a:rPr lang="en-GB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000" dirty="0"/>
              <a:t> 7,085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9105" y="1205800"/>
            <a:ext cx="4055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2)	813 </a:t>
            </a:r>
            <a:r>
              <a:rPr lang="en-GB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000" dirty="0">
                <a:latin typeface="KG Primary Penmanship" panose="02000506000000020003" pitchFamily="2" charset="0"/>
              </a:rPr>
              <a:t> </a:t>
            </a:r>
            <a:r>
              <a:rPr lang="en-GB" sz="3000" dirty="0"/>
              <a:t>2,471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9637" y="4859396"/>
            <a:ext cx="558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1455" y="4859396"/>
            <a:ext cx="558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7965" y="4859396"/>
            <a:ext cx="558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3)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20728" y="4859396"/>
            <a:ext cx="558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4)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488" y="627204"/>
            <a:ext cx="747045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15999" y="769894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1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8556" y="472352"/>
            <a:ext cx="7008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pilot flies 3,641 km on Wednesday. On Thursday she flies 1,275 km further than she flew on Wednesday. </a:t>
            </a:r>
          </a:p>
          <a:p>
            <a:r>
              <a:rPr lang="en-GB" sz="2800" dirty="0"/>
              <a:t>How far does she fly on both days in total? </a:t>
            </a:r>
          </a:p>
        </p:txBody>
      </p:sp>
      <p:pic>
        <p:nvPicPr>
          <p:cNvPr id="6" name="Picture 2" descr="Airplane,travel,journey,flight,plane - free image from needpix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1139" y="1302712"/>
            <a:ext cx="1437201" cy="7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0239"/>
              </p:ext>
            </p:extLst>
          </p:nvPr>
        </p:nvGraphicFramePr>
        <p:xfrm>
          <a:off x="5759989" y="3049015"/>
          <a:ext cx="2148460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dirty="0"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dirty="0"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61737" y="4427573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50844"/>
              </p:ext>
            </p:extLst>
          </p:nvPr>
        </p:nvGraphicFramePr>
        <p:xfrm>
          <a:off x="5746909" y="3068705"/>
          <a:ext cx="2148460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dirty="0"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dirty="0"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548102" y="5758482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8657" y="4447263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5104" y="2327074"/>
            <a:ext cx="16321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8,557 km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06672" y="5194620"/>
            <a:ext cx="10565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/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8388" y="5194620"/>
            <a:ext cx="10565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50104" y="5748618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50104" y="5198633"/>
            <a:ext cx="10565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/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40521" y="5194620"/>
            <a:ext cx="10565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/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84563" y="5200471"/>
            <a:ext cx="10565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/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9622" y="5198715"/>
            <a:ext cx="10565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/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05930" y="5205967"/>
            <a:ext cx="10565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/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31977" y="5215860"/>
            <a:ext cx="10565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/>
              <a:t>8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461380"/>
              </p:ext>
            </p:extLst>
          </p:nvPr>
        </p:nvGraphicFramePr>
        <p:xfrm>
          <a:off x="1542060" y="3356308"/>
          <a:ext cx="1655893" cy="652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5893">
                  <a:extLst>
                    <a:ext uri="{9D8B030D-6E8A-4147-A177-3AD203B41FA5}">
                      <a16:colId xmlns:a16="http://schemas.microsoft.com/office/drawing/2014/main" val="1477353686"/>
                    </a:ext>
                  </a:extLst>
                </a:gridCol>
              </a:tblGrid>
              <a:tr h="65243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3,641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551004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625875"/>
              </p:ext>
            </p:extLst>
          </p:nvPr>
        </p:nvGraphicFramePr>
        <p:xfrm>
          <a:off x="1542060" y="4587700"/>
          <a:ext cx="1655893" cy="652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5893">
                  <a:extLst>
                    <a:ext uri="{9D8B030D-6E8A-4147-A177-3AD203B41FA5}">
                      <a16:colId xmlns:a16="http://schemas.microsoft.com/office/drawing/2014/main" val="1477353686"/>
                    </a:ext>
                  </a:extLst>
                </a:gridCol>
              </a:tblGrid>
              <a:tr h="65243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551004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38545"/>
              </p:ext>
            </p:extLst>
          </p:nvPr>
        </p:nvGraphicFramePr>
        <p:xfrm>
          <a:off x="3204410" y="4587700"/>
          <a:ext cx="1028185" cy="652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185">
                  <a:extLst>
                    <a:ext uri="{9D8B030D-6E8A-4147-A177-3AD203B41FA5}">
                      <a16:colId xmlns:a16="http://schemas.microsoft.com/office/drawing/2014/main" val="1477353686"/>
                    </a:ext>
                  </a:extLst>
                </a:gridCol>
              </a:tblGrid>
              <a:tr h="65243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551004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03597"/>
              </p:ext>
            </p:extLst>
          </p:nvPr>
        </p:nvGraphicFramePr>
        <p:xfrm>
          <a:off x="1542060" y="4587700"/>
          <a:ext cx="1662350" cy="652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2350">
                  <a:extLst>
                    <a:ext uri="{9D8B030D-6E8A-4147-A177-3AD203B41FA5}">
                      <a16:colId xmlns:a16="http://schemas.microsoft.com/office/drawing/2014/main" val="1477353686"/>
                    </a:ext>
                  </a:extLst>
                </a:gridCol>
              </a:tblGrid>
              <a:tr h="65243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3,641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551004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77438"/>
              </p:ext>
            </p:extLst>
          </p:nvPr>
        </p:nvGraphicFramePr>
        <p:xfrm>
          <a:off x="3204410" y="4587700"/>
          <a:ext cx="1028185" cy="652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185">
                  <a:extLst>
                    <a:ext uri="{9D8B030D-6E8A-4147-A177-3AD203B41FA5}">
                      <a16:colId xmlns:a16="http://schemas.microsoft.com/office/drawing/2014/main" val="1477353686"/>
                    </a:ext>
                  </a:extLst>
                </a:gridCol>
              </a:tblGrid>
              <a:tr h="65243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1,275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551004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315350"/>
              </p:ext>
            </p:extLst>
          </p:nvPr>
        </p:nvGraphicFramePr>
        <p:xfrm>
          <a:off x="1541495" y="4587700"/>
          <a:ext cx="2691100" cy="652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1100">
                  <a:extLst>
                    <a:ext uri="{9D8B030D-6E8A-4147-A177-3AD203B41FA5}">
                      <a16:colId xmlns:a16="http://schemas.microsoft.com/office/drawing/2014/main" val="1477353686"/>
                    </a:ext>
                  </a:extLst>
                </a:gridCol>
              </a:tblGrid>
              <a:tr h="65243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4,916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51004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23769" y="3430030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398" y="4683085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Thurs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4347377" y="3233976"/>
            <a:ext cx="370390" cy="2011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796654" y="4008744"/>
            <a:ext cx="58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36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1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1" grpId="0"/>
      <p:bldP spid="28" grpId="0"/>
      <p:bldP spid="29" grpId="0"/>
      <p:bldP spid="30" grpId="0" animBg="1"/>
      <p:bldP spid="30" grpId="1" animBg="1"/>
      <p:bldP spid="31" grpId="0"/>
      <p:bldP spid="3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7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3|1.1|16.6|3.6|1.8|2.4|5.6|1|18.9|0.9|5|3.7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2.8|3.4|1|0.8|12.8|2.6|0.5|2|0.8|10.1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6.9|7.2|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0.7|3.4|0.8|2.1|1.7|3.9|7.1|4.4|5.8|2.3|3.7|4|3.6|5.1|0.9|1.6|1.8|7.9|2.5|6.6|1|5.1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5.8|1.7|1|2.3|17.6|13|11.1|1.7|1.3|3.5|4.4|2.5|5.8|10.4|1.5|1.5|2.3|2.1|2.7|15|1.5|1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6|12.1|4|13.7|7.2|14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C7071C-E728-437D-82E8-F30AC7B86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3752</TotalTime>
  <Words>365</Words>
  <Application>Microsoft Office PowerPoint</Application>
  <PresentationFormat>On-screen Show (4:3)</PresentationFormat>
  <Paragraphs>184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1 - 5 on the worksheet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Barry Elliott</cp:lastModifiedBy>
  <cp:revision>434</cp:revision>
  <dcterms:created xsi:type="dcterms:W3CDTF">2019-07-05T11:02:13Z</dcterms:created>
  <dcterms:modified xsi:type="dcterms:W3CDTF">2021-09-27T05:51:12Z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