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0.xml" ContentType="application/vnd.openxmlformats-officedocument.theme+xml"/>
  <Override PartName="/ppt/slideLayouts/slideLayout23.xml" ContentType="application/vnd.openxmlformats-officedocument.presentationml.slideLayout+xml"/>
  <Override PartName="/ppt/theme/theme1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12.xml" ContentType="application/vnd.openxmlformats-officedocument.theme+xml"/>
  <Override PartName="/ppt/slideLayouts/slideLayout26.xml" ContentType="application/vnd.openxmlformats-officedocument.presentationml.slideLayout+xml"/>
  <Override PartName="/ppt/theme/theme13.xml" ContentType="application/vnd.openxmlformats-officedocument.theme+xml"/>
  <Override PartName="/ppt/slideLayouts/slideLayout27.xml" ContentType="application/vnd.openxmlformats-officedocument.presentationml.slideLayout+xml"/>
  <Override PartName="/ppt/theme/theme1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  <p:sldMasterId id="2147483681" r:id="rId5"/>
    <p:sldMasterId id="2147483683" r:id="rId6"/>
    <p:sldMasterId id="2147483685" r:id="rId7"/>
    <p:sldMasterId id="2147483687" r:id="rId8"/>
    <p:sldMasterId id="2147483689" r:id="rId9"/>
    <p:sldMasterId id="2147483692" r:id="rId10"/>
    <p:sldMasterId id="2147483650" r:id="rId11"/>
    <p:sldMasterId id="2147483652" r:id="rId12"/>
    <p:sldMasterId id="2147483654" r:id="rId13"/>
    <p:sldMasterId id="2147483666" r:id="rId14"/>
    <p:sldMasterId id="2147483668" r:id="rId15"/>
    <p:sldMasterId id="2147483671" r:id="rId16"/>
    <p:sldMasterId id="2147483673" r:id="rId17"/>
    <p:sldMasterId id="2147483675" r:id="rId18"/>
  </p:sldMasterIdLst>
  <p:notesMasterIdLst>
    <p:notesMasterId r:id="rId30"/>
  </p:notesMasterIdLst>
  <p:sldIdLst>
    <p:sldId id="352" r:id="rId19"/>
    <p:sldId id="351" r:id="rId20"/>
    <p:sldId id="372" r:id="rId21"/>
    <p:sldId id="369" r:id="rId22"/>
    <p:sldId id="339" r:id="rId23"/>
    <p:sldId id="375" r:id="rId24"/>
    <p:sldId id="376" r:id="rId25"/>
    <p:sldId id="371" r:id="rId26"/>
    <p:sldId id="373" r:id="rId27"/>
    <p:sldId id="377" r:id="rId28"/>
    <p:sldId id="37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94"/>
  </p:normalViewPr>
  <p:slideViewPr>
    <p:cSldViewPr snapToGrid="0" snapToObjects="1">
      <p:cViewPr>
        <p:scale>
          <a:sx n="66" d="100"/>
          <a:sy n="66" d="100"/>
        </p:scale>
        <p:origin x="1530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slide" Target="slides/slide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7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1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E4B4D-D867-492E-97B2-A4C94167F287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3A521-224D-4C95-824A-3CEFF92EB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793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403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945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628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334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152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773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464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73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60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35E50-1930-44E5-9B14-893AFBD95C69}" type="datetimeFigureOut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04/11/2021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BBDC2-4ED5-4A8D-A28C-1B3F6D2413F0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31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926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296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334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246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71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04/11/2021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718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06370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91543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81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05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572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342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682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374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448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6147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91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jp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6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7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5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79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25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2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2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9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7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8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9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6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6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2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77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10" Type="http://schemas.openxmlformats.org/officeDocument/2006/relationships/image" Target="../media/image19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1.png"/><Relationship Id="rId11" Type="http://schemas.openxmlformats.org/officeDocument/2006/relationships/image" Target="../media/image13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6.png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7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9" Type="http://schemas.openxmlformats.org/officeDocument/2006/relationships/image" Target="../media/image32.pn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9C3799-3E95-4460-9911-071CDD4918C6}"/>
              </a:ext>
            </a:extLst>
          </p:cNvPr>
          <p:cNvSpPr txBox="1"/>
          <p:nvPr/>
        </p:nvSpPr>
        <p:spPr>
          <a:xfrm>
            <a:off x="538922" y="696686"/>
            <a:ext cx="56296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latin typeface="Comic Sans MS" panose="030F0702030302020204" pitchFamily="66" charset="0"/>
              </a:rPr>
              <a:t>12.11.21</a:t>
            </a:r>
          </a:p>
          <a:p>
            <a:endParaRPr lang="en-GB" sz="3200" u="sng" dirty="0">
              <a:latin typeface="Comic Sans MS" panose="030F0702030302020204" pitchFamily="66" charset="0"/>
            </a:endParaRPr>
          </a:p>
          <a:p>
            <a:r>
              <a:rPr lang="en-GB" sz="3200" u="sng" dirty="0">
                <a:latin typeface="Comic Sans MS" panose="030F0702030302020204" pitchFamily="66" charset="0"/>
              </a:rPr>
              <a:t>L.O. – I can use addition and subtraction to check my strategies.</a:t>
            </a:r>
          </a:p>
        </p:txBody>
      </p:sp>
    </p:spTree>
    <p:extLst>
      <p:ext uri="{BB962C8B-B14F-4D97-AF65-F5344CB8AC3E}">
        <p14:creationId xmlns:p14="http://schemas.microsoft.com/office/powerpoint/2010/main" val="2832788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20A205-E9DE-49E7-BF64-97A66BA61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31" y="3167839"/>
            <a:ext cx="7624032" cy="27685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3ADE02-FA64-4E2C-96D5-259D552CB166}"/>
              </a:ext>
            </a:extLst>
          </p:cNvPr>
          <p:cNvSpPr txBox="1"/>
          <p:nvPr/>
        </p:nvSpPr>
        <p:spPr>
          <a:xfrm>
            <a:off x="464457" y="1088571"/>
            <a:ext cx="52396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Match the calculations that can be used to check the strategies .</a:t>
            </a:r>
          </a:p>
        </p:txBody>
      </p:sp>
    </p:spTree>
    <p:extLst>
      <p:ext uri="{BB962C8B-B14F-4D97-AF65-F5344CB8AC3E}">
        <p14:creationId xmlns:p14="http://schemas.microsoft.com/office/powerpoint/2010/main" val="1771983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4E89B7-F771-4D75-B8E7-F37854303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391" y="2748448"/>
            <a:ext cx="4902929" cy="37462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E17BCA-9324-4722-9183-A7C0DD839CE0}"/>
              </a:ext>
            </a:extLst>
          </p:cNvPr>
          <p:cNvSpPr txBox="1"/>
          <p:nvPr/>
        </p:nvSpPr>
        <p:spPr>
          <a:xfrm>
            <a:off x="682696" y="363346"/>
            <a:ext cx="68911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Comic Sans MS" panose="030F0702030302020204" pitchFamily="66" charset="0"/>
              </a:rPr>
              <a:t>Plenary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Talk to your partner about the fact family for this bar model.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Use your inverse operation knowledge to help.</a:t>
            </a:r>
          </a:p>
        </p:txBody>
      </p:sp>
    </p:spTree>
    <p:extLst>
      <p:ext uri="{BB962C8B-B14F-4D97-AF65-F5344CB8AC3E}">
        <p14:creationId xmlns:p14="http://schemas.microsoft.com/office/powerpoint/2010/main" val="2697934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67513" y="553076"/>
            <a:ext cx="7065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1)	</a:t>
            </a:r>
            <a:r>
              <a:rPr lang="en-US" sz="2800" dirty="0">
                <a:latin typeface="Calibri" panose="020F0502020204030204" pitchFamily="34" charset="0"/>
              </a:rPr>
              <a:t>Complete the part-whole model.</a:t>
            </a:r>
            <a:endParaRPr lang="en-GB" sz="28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7513" y="3366066"/>
                <a:ext cx="70656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2)	</a:t>
                </a:r>
                <a:r>
                  <a:rPr lang="en-US" sz="2800" dirty="0">
                    <a:latin typeface="Calibri" panose="020F0502020204030204" pitchFamily="34" charset="0"/>
                  </a:rPr>
                  <a:t>832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_____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1,000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3" y="3366066"/>
                <a:ext cx="7065698" cy="523220"/>
              </a:xfrm>
              <a:prstGeom prst="rect">
                <a:avLst/>
              </a:prstGeom>
              <a:blipFill>
                <a:blip r:embed="rId5"/>
                <a:stretch>
                  <a:fillRect l="-1812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7513" y="4609396"/>
                <a:ext cx="70656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3)	5,728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2,942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2,942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______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3" y="4609396"/>
                <a:ext cx="7065698" cy="523220"/>
              </a:xfrm>
              <a:prstGeom prst="rect">
                <a:avLst/>
              </a:prstGeom>
              <a:blipFill>
                <a:blip r:embed="rId6"/>
                <a:stretch>
                  <a:fillRect l="-1812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75726" y="1075114"/>
            <a:ext cx="2186087" cy="21884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02543" y="1273186"/>
            <a:ext cx="1306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1,453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54709" y="1894851"/>
            <a:ext cx="1306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5,000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6C8238-B3B9-4C43-852E-D6515F38CA48}"/>
              </a:ext>
            </a:extLst>
          </p:cNvPr>
          <p:cNvSpPr txBox="1"/>
          <p:nvPr/>
        </p:nvSpPr>
        <p:spPr>
          <a:xfrm>
            <a:off x="667513" y="5781707"/>
            <a:ext cx="7170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Practise your 9x tables using the times tables grid in the front of  your maths book.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8084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67513" y="553076"/>
            <a:ext cx="7065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1)	</a:t>
            </a:r>
            <a:r>
              <a:rPr lang="en-US" sz="2800" dirty="0">
                <a:latin typeface="Calibri" panose="020F0502020204030204" pitchFamily="34" charset="0"/>
              </a:rPr>
              <a:t>Complete the part-whole model.</a:t>
            </a:r>
            <a:endParaRPr lang="en-GB" sz="28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7513" y="3366066"/>
                <a:ext cx="70656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2)	</a:t>
                </a:r>
                <a:r>
                  <a:rPr lang="en-US" sz="2800" dirty="0">
                    <a:latin typeface="Calibri" panose="020F0502020204030204" pitchFamily="34" charset="0"/>
                  </a:rPr>
                  <a:t>832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_____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1,000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3" y="3366066"/>
                <a:ext cx="7065698" cy="523220"/>
              </a:xfrm>
              <a:prstGeom prst="rect">
                <a:avLst/>
              </a:prstGeom>
              <a:blipFill>
                <a:blip r:embed="rId5"/>
                <a:stretch>
                  <a:fillRect l="-1812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7513" y="4609396"/>
                <a:ext cx="70656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3)	5,728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2,942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2,942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______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3" y="4609396"/>
                <a:ext cx="7065698" cy="523220"/>
              </a:xfrm>
              <a:prstGeom prst="rect">
                <a:avLst/>
              </a:prstGeom>
              <a:blipFill>
                <a:blip r:embed="rId6"/>
                <a:stretch>
                  <a:fillRect l="-1812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75726" y="1075114"/>
            <a:ext cx="2186087" cy="21884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02543" y="1273186"/>
            <a:ext cx="1306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1,453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54709" y="1894851"/>
            <a:ext cx="1306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5,000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00396" y="1873304"/>
                <a:ext cx="37683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tx1"/>
                    </a:solidFill>
                  </a:rPr>
                  <a:t>4,999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1,452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3,547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396" y="1873304"/>
                <a:ext cx="3768393" cy="523220"/>
              </a:xfrm>
              <a:prstGeom prst="rect">
                <a:avLst/>
              </a:prstGeom>
              <a:blipFill>
                <a:blip r:embed="rId8"/>
                <a:stretch>
                  <a:fillRect l="-3236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402543" y="2557069"/>
            <a:ext cx="1384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3,547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72275" y="3360826"/>
            <a:ext cx="1384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168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08489" y="4609396"/>
            <a:ext cx="1384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5,728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776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70" y="657630"/>
            <a:ext cx="3278932" cy="32824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26440" y="1006204"/>
            <a:ext cx="1306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3,562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07935" y="2883133"/>
            <a:ext cx="1306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2,747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89494" y="2883132"/>
            <a:ext cx="1306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815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041677" y="4102627"/>
                <a:ext cx="35680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>
                    <a:latin typeface="Calibri" panose="020F0502020204030204" pitchFamily="34" charset="0"/>
                  </a:rPr>
                  <a:t>3,562 </a:t>
                </a:r>
                <a14:m>
                  <m:oMath xmlns:m="http://schemas.openxmlformats.org/officeDocument/2006/math">
                    <m:r>
                      <a:rPr lang="en-GB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2,747 </a:t>
                </a:r>
                <a:r>
                  <a:rPr lang="en-GB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677" y="4102627"/>
                <a:ext cx="3568021" cy="646331"/>
              </a:xfrm>
              <a:prstGeom prst="rect">
                <a:avLst/>
              </a:prstGeom>
              <a:blipFill>
                <a:blip r:embed="rId6"/>
                <a:stretch>
                  <a:fillRect l="-5299" t="-16038" b="-358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5348315" y="4102627"/>
            <a:ext cx="1100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Calibri" panose="020F0502020204030204" pitchFamily="34" charset="0"/>
              </a:rPr>
              <a:t>815</a:t>
            </a:r>
            <a:endParaRPr lang="en-GB" sz="3600" dirty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42128" y="2912173"/>
            <a:ext cx="992712" cy="646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?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208990"/>
              </p:ext>
            </p:extLst>
          </p:nvPr>
        </p:nvGraphicFramePr>
        <p:xfrm>
          <a:off x="4925856" y="905190"/>
          <a:ext cx="2685140" cy="2679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Th</a:t>
                      </a:r>
                      <a:endParaRPr lang="en-GB" sz="3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52948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759581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 flipV="1">
            <a:off x="6416130" y="1758546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206778" y="139088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16606" y="139449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103632" y="289874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14049" y="289418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5064425" y="1754932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855073" y="137314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64065" y="139449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752940" y="289418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87216" y="289418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256390" y="2110533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390" y="2110533"/>
                <a:ext cx="678391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041677" y="4675791"/>
                <a:ext cx="35680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>
                    <a:latin typeface="Calibri" panose="020F0502020204030204" pitchFamily="34" charset="0"/>
                  </a:rPr>
                  <a:t>2,747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815 </a:t>
                </a:r>
                <a:r>
                  <a:rPr lang="en-GB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677" y="4675791"/>
                <a:ext cx="3568021" cy="646331"/>
              </a:xfrm>
              <a:prstGeom prst="rect">
                <a:avLst/>
              </a:prstGeom>
              <a:blipFill>
                <a:blip r:embed="rId8"/>
                <a:stretch>
                  <a:fillRect l="-5299" t="-16038" b="-358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/>
          <p:cNvSpPr/>
          <p:nvPr/>
        </p:nvSpPr>
        <p:spPr>
          <a:xfrm>
            <a:off x="4996113" y="4646751"/>
            <a:ext cx="1483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3,562</a:t>
            </a:r>
            <a:endParaRPr lang="en-GB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041677" y="5311157"/>
                <a:ext cx="35680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>
                    <a:latin typeface="Calibri" panose="020F0502020204030204" pitchFamily="34" charset="0"/>
                  </a:rPr>
                  <a:t>815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2,747 </a:t>
                </a:r>
                <a:r>
                  <a:rPr lang="en-GB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677" y="5311157"/>
                <a:ext cx="3568021" cy="646331"/>
              </a:xfrm>
              <a:prstGeom prst="rect">
                <a:avLst/>
              </a:prstGeom>
              <a:blipFill>
                <a:blip r:embed="rId9"/>
                <a:stretch>
                  <a:fillRect l="-5299" t="-16038" b="-358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57"/>
          <p:cNvSpPr/>
          <p:nvPr/>
        </p:nvSpPr>
        <p:spPr>
          <a:xfrm>
            <a:off x="4996113" y="5282117"/>
            <a:ext cx="1483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3,562</a:t>
            </a:r>
            <a:endParaRPr lang="en-GB" sz="3600" dirty="0"/>
          </a:p>
        </p:txBody>
      </p: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916951"/>
              </p:ext>
            </p:extLst>
          </p:nvPr>
        </p:nvGraphicFramePr>
        <p:xfrm>
          <a:off x="4934781" y="905189"/>
          <a:ext cx="2685140" cy="2679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Th</a:t>
                      </a:r>
                      <a:endParaRPr lang="en-GB" sz="3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529488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759581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265315" y="2105771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315" y="2105771"/>
                <a:ext cx="678391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098877" y="2858815"/>
            <a:ext cx="633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423419" y="3520653"/>
            <a:ext cx="633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399447" y="2868965"/>
            <a:ext cx="633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6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738203" y="2854478"/>
            <a:ext cx="633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5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095434" y="3542412"/>
            <a:ext cx="633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080909" y="2863680"/>
            <a:ext cx="633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389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1" grpId="1"/>
      <p:bldP spid="22" grpId="0"/>
      <p:bldP spid="23" grpId="0"/>
      <p:bldP spid="24" grpId="0"/>
      <p:bldP spid="25" grpId="0" animBg="1"/>
      <p:bldP spid="29" grpId="0"/>
      <p:bldP spid="29" grpId="1"/>
      <p:bldP spid="30" grpId="0"/>
      <p:bldP spid="30" grpId="1"/>
      <p:bldP spid="31" grpId="0"/>
      <p:bldP spid="31" grpId="1"/>
      <p:bldP spid="34" grpId="0"/>
      <p:bldP spid="34" grpId="1"/>
      <p:bldP spid="36" grpId="0"/>
      <p:bldP spid="36" grpId="1"/>
      <p:bldP spid="37" grpId="0"/>
      <p:bldP spid="37" grpId="1"/>
      <p:bldP spid="50" grpId="0"/>
      <p:bldP spid="50" grpId="1"/>
      <p:bldP spid="51" grpId="0"/>
      <p:bldP spid="51" grpId="1"/>
      <p:bldP spid="52" grpId="0"/>
      <p:bldP spid="52" grpId="1"/>
      <p:bldP spid="55" grpId="0"/>
      <p:bldP spid="56" grpId="0"/>
      <p:bldP spid="57" grpId="0"/>
      <p:bldP spid="58" grpId="0"/>
      <p:bldP spid="60" grpId="0"/>
      <p:bldP spid="4" grpId="0"/>
      <p:bldP spid="61" grpId="0"/>
      <p:bldP spid="62" grpId="0"/>
      <p:bldP spid="63" grpId="0"/>
      <p:bldP spid="64" grpId="0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684506" y="830050"/>
            <a:ext cx="4127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1,319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600" dirty="0">
                <a:latin typeface="Calibri" panose="020F0502020204030204" pitchFamily="34" charset="0"/>
              </a:rPr>
              <a:t> 4,484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589130"/>
              </p:ext>
            </p:extLst>
          </p:nvPr>
        </p:nvGraphicFramePr>
        <p:xfrm>
          <a:off x="935968" y="2013844"/>
          <a:ext cx="343116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290">
                  <a:extLst>
                    <a:ext uri="{9D8B030D-6E8A-4147-A177-3AD203B41FA5}">
                      <a16:colId xmlns:a16="http://schemas.microsoft.com/office/drawing/2014/main" val="2032489297"/>
                    </a:ext>
                  </a:extLst>
                </a:gridCol>
                <a:gridCol w="2259874">
                  <a:extLst>
                    <a:ext uri="{9D8B030D-6E8A-4147-A177-3AD203B41FA5}">
                      <a16:colId xmlns:a16="http://schemas.microsoft.com/office/drawing/2014/main" val="2152675445"/>
                    </a:ext>
                  </a:extLst>
                </a:gridCol>
              </a:tblGrid>
              <a:tr h="525462">
                <a:tc gridSpan="2">
                  <a:txBody>
                    <a:bodyPr/>
                    <a:lstStyle/>
                    <a:p>
                      <a:pPr algn="ctr"/>
                      <a:endParaRPr lang="en-GB" sz="3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5669639"/>
                  </a:ext>
                </a:extLst>
              </a:tr>
              <a:tr h="525462">
                <a:tc>
                  <a:txBody>
                    <a:bodyPr/>
                    <a:lstStyle/>
                    <a:p>
                      <a:pPr algn="ctr"/>
                      <a:endParaRPr lang="en-GB" sz="3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680477"/>
                  </a:ext>
                </a:extLst>
              </a:tr>
            </a:tbl>
          </a:graphicData>
        </a:graphic>
      </p:graphicFrame>
      <p:sp>
        <p:nvSpPr>
          <p:cNvPr id="33" name="Rectangle 32"/>
          <p:cNvSpPr/>
          <p:nvPr/>
        </p:nvSpPr>
        <p:spPr>
          <a:xfrm>
            <a:off x="2001093" y="1997792"/>
            <a:ext cx="1236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5,803</a:t>
            </a:r>
            <a:endParaRPr lang="en-GB" sz="3600" dirty="0"/>
          </a:p>
        </p:txBody>
      </p:sp>
      <p:sp>
        <p:nvSpPr>
          <p:cNvPr id="38" name="Rectangle 37"/>
          <p:cNvSpPr/>
          <p:nvPr/>
        </p:nvSpPr>
        <p:spPr>
          <a:xfrm>
            <a:off x="935968" y="2657049"/>
            <a:ext cx="1236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1,319</a:t>
            </a:r>
            <a:endParaRPr lang="en-GB" sz="3600" dirty="0"/>
          </a:p>
        </p:txBody>
      </p:sp>
      <p:sp>
        <p:nvSpPr>
          <p:cNvPr id="39" name="Rectangle 38"/>
          <p:cNvSpPr/>
          <p:nvPr/>
        </p:nvSpPr>
        <p:spPr>
          <a:xfrm>
            <a:off x="2565995" y="2644123"/>
            <a:ext cx="1236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4,484</a:t>
            </a:r>
            <a:endParaRPr lang="en-GB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002364" y="4460746"/>
                <a:ext cx="34966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>
                    <a:latin typeface="Calibri" panose="020F0502020204030204" pitchFamily="34" charset="0"/>
                  </a:rPr>
                  <a:t>5,803 </a:t>
                </a:r>
                <a14:m>
                  <m:oMath xmlns:m="http://schemas.openxmlformats.org/officeDocument/2006/math">
                    <m:r>
                      <a:rPr lang="en-GB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4,484 </a:t>
                </a:r>
                <a:r>
                  <a:rPr lang="en-GB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364" y="4460746"/>
                <a:ext cx="3496617" cy="646331"/>
              </a:xfrm>
              <a:prstGeom prst="rect">
                <a:avLst/>
              </a:prstGeom>
              <a:blipFill>
                <a:blip r:embed="rId5"/>
                <a:stretch>
                  <a:fillRect l="-5226" t="-16981" b="-358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5239464" y="4458808"/>
            <a:ext cx="1236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1,319</a:t>
            </a:r>
            <a:endParaRPr lang="en-GB" sz="3600" dirty="0"/>
          </a:p>
        </p:txBody>
      </p:sp>
      <p:sp>
        <p:nvSpPr>
          <p:cNvPr id="50" name="Rectangle 49"/>
          <p:cNvSpPr/>
          <p:nvPr/>
        </p:nvSpPr>
        <p:spPr>
          <a:xfrm>
            <a:off x="3861092" y="815452"/>
            <a:ext cx="1236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Calibri" panose="020F0502020204030204" pitchFamily="34" charset="0"/>
              </a:rPr>
              <a:t>5,803</a:t>
            </a:r>
            <a:endParaRPr lang="en-GB" sz="3600" dirty="0">
              <a:solidFill>
                <a:schemeClr val="accent1"/>
              </a:solidFill>
            </a:endParaRPr>
          </a:p>
        </p:txBody>
      </p:sp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615567"/>
              </p:ext>
            </p:extLst>
          </p:nvPr>
        </p:nvGraphicFramePr>
        <p:xfrm>
          <a:off x="5230539" y="1432579"/>
          <a:ext cx="2685140" cy="2679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Th</a:t>
                      </a:r>
                      <a:endParaRPr lang="en-GB" sz="3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52948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759581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561073" y="2633161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073" y="2633161"/>
                <a:ext cx="678391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7360646" y="3365222"/>
            <a:ext cx="633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685188" y="4027060"/>
            <a:ext cx="633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684687" y="3370886"/>
            <a:ext cx="633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46044" y="4056013"/>
            <a:ext cx="633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45288" y="3379079"/>
            <a:ext cx="633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8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359055" y="3379079"/>
            <a:ext cx="633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001093" y="5144744"/>
                <a:ext cx="34966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>
                    <a:latin typeface="Calibri" panose="020F0502020204030204" pitchFamily="34" charset="0"/>
                  </a:rPr>
                  <a:t>4,484 </a:t>
                </a:r>
                <a14:m>
                  <m:oMath xmlns:m="http://schemas.openxmlformats.org/officeDocument/2006/math">
                    <m:r>
                      <a:rPr lang="en-GB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5,803 </a:t>
                </a:r>
                <a:r>
                  <a:rPr lang="en-GB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093" y="5144744"/>
                <a:ext cx="3496617" cy="646331"/>
              </a:xfrm>
              <a:prstGeom prst="rect">
                <a:avLst/>
              </a:prstGeom>
              <a:blipFill>
                <a:blip r:embed="rId7"/>
                <a:stretch>
                  <a:fillRect l="-5226" t="-16981" b="-358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5238193" y="5142806"/>
            <a:ext cx="1236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1,319</a:t>
            </a:r>
            <a:endParaRPr lang="en-GB" sz="3600" dirty="0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6241" y="5184047"/>
            <a:ext cx="1209375" cy="848250"/>
          </a:xfrm>
          <a:prstGeom prst="rect">
            <a:avLst/>
          </a:prstGeom>
        </p:spPr>
      </p:pic>
      <p:cxnSp>
        <p:nvCxnSpPr>
          <p:cNvPr id="4" name="Straight Connector 3"/>
          <p:cNvCxnSpPr>
            <a:cxnSpLocks/>
          </p:cNvCxnSpPr>
          <p:nvPr/>
        </p:nvCxnSpPr>
        <p:spPr>
          <a:xfrm flipV="1">
            <a:off x="935968" y="2657049"/>
            <a:ext cx="1162096" cy="63340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013983"/>
              </p:ext>
            </p:extLst>
          </p:nvPr>
        </p:nvGraphicFramePr>
        <p:xfrm>
          <a:off x="5239464" y="1442422"/>
          <a:ext cx="2685140" cy="2679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Th</a:t>
                      </a:r>
                      <a:endParaRPr lang="en-GB" sz="3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52948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759581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569998" y="2643004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998" y="2643004"/>
                <a:ext cx="678391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237367" y="2023917"/>
            <a:ext cx="64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559055" y="2007386"/>
            <a:ext cx="64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H="1" flipV="1">
            <a:off x="6621574" y="2285820"/>
            <a:ext cx="555805" cy="29131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729355" y="1789606"/>
            <a:ext cx="64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9</a:t>
            </a:r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5963588" y="2292561"/>
            <a:ext cx="555805" cy="29131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6067519" y="1806948"/>
            <a:ext cx="64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7</a:t>
            </a:r>
          </a:p>
        </p:txBody>
      </p:sp>
      <p:cxnSp>
        <p:nvCxnSpPr>
          <p:cNvPr id="68" name="Straight Connector 67"/>
          <p:cNvCxnSpPr>
            <a:endCxn id="32" idx="3"/>
          </p:cNvCxnSpPr>
          <p:nvPr/>
        </p:nvCxnSpPr>
        <p:spPr>
          <a:xfrm flipV="1">
            <a:off x="2098064" y="2653924"/>
            <a:ext cx="2269068" cy="62005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994772" y="5136113"/>
                <a:ext cx="34966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>
                    <a:latin typeface="Calibri" panose="020F0502020204030204" pitchFamily="34" charset="0"/>
                  </a:rPr>
                  <a:t>5,803 </a:t>
                </a:r>
                <a14:m>
                  <m:oMath xmlns:m="http://schemas.openxmlformats.org/officeDocument/2006/math">
                    <m:r>
                      <a:rPr lang="en-GB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1,319 </a:t>
                </a:r>
                <a:r>
                  <a:rPr lang="en-GB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772" y="5136113"/>
                <a:ext cx="3496617" cy="646331"/>
              </a:xfrm>
              <a:prstGeom prst="rect">
                <a:avLst/>
              </a:prstGeom>
              <a:blipFill>
                <a:blip r:embed="rId10"/>
                <a:stretch>
                  <a:fillRect l="-5226" t="-16981" b="-358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69"/>
          <p:cNvSpPr/>
          <p:nvPr/>
        </p:nvSpPr>
        <p:spPr>
          <a:xfrm>
            <a:off x="5220733" y="5145484"/>
            <a:ext cx="1236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4,484</a:t>
            </a:r>
            <a:endParaRPr lang="en-GB" sz="3600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20957" y="458575"/>
            <a:ext cx="742950" cy="74295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5382573" y="573994"/>
            <a:ext cx="2110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004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8" grpId="0"/>
      <p:bldP spid="39" grpId="0"/>
      <p:bldP spid="40" grpId="0"/>
      <p:bldP spid="43" grpId="0"/>
      <p:bldP spid="50" grpId="0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3" grpId="0"/>
      <p:bldP spid="5" grpId="0"/>
      <p:bldP spid="64" grpId="0"/>
      <p:bldP spid="65" grpId="0"/>
      <p:bldP spid="67" grpId="0"/>
      <p:bldP spid="69" grpId="0"/>
      <p:bldP spid="70" grpId="0"/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CC2942-3E1A-4EBE-B69B-C5BAE2F2C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6" y="3120572"/>
            <a:ext cx="7617031" cy="30084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47D539-AFAE-4BB2-AB95-24FD713643B5}"/>
              </a:ext>
            </a:extLst>
          </p:cNvPr>
          <p:cNvSpPr txBox="1"/>
          <p:nvPr/>
        </p:nvSpPr>
        <p:spPr>
          <a:xfrm>
            <a:off x="537029" y="870857"/>
            <a:ext cx="7199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Complete question 1 in your books.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Can you explain how you know this?</a:t>
            </a:r>
          </a:p>
        </p:txBody>
      </p:sp>
    </p:spTree>
    <p:extLst>
      <p:ext uri="{BB962C8B-B14F-4D97-AF65-F5344CB8AC3E}">
        <p14:creationId xmlns:p14="http://schemas.microsoft.com/office/powerpoint/2010/main" val="2392843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9F05AE-7FF3-43EA-8D13-13F23D7D9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7" y="2333471"/>
            <a:ext cx="4912378" cy="37661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BF37BD-9EE0-4A00-BA65-3C93EFF18BEA}"/>
              </a:ext>
            </a:extLst>
          </p:cNvPr>
          <p:cNvSpPr txBox="1"/>
          <p:nvPr/>
        </p:nvSpPr>
        <p:spPr>
          <a:xfrm>
            <a:off x="725714" y="798286"/>
            <a:ext cx="6545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Here is question 2, complete this in your book.</a:t>
            </a:r>
          </a:p>
        </p:txBody>
      </p:sp>
    </p:spTree>
    <p:extLst>
      <p:ext uri="{BB962C8B-B14F-4D97-AF65-F5344CB8AC3E}">
        <p14:creationId xmlns:p14="http://schemas.microsoft.com/office/powerpoint/2010/main" val="3800779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73024" y="587828"/>
                <a:ext cx="42650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2,615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/>
                  <a:t> 1,387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4,002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024" y="587828"/>
                <a:ext cx="4265024" cy="584775"/>
              </a:xfrm>
              <a:prstGeom prst="rect">
                <a:avLst/>
              </a:prstGeom>
              <a:blipFill>
                <a:blip r:embed="rId5"/>
                <a:stretch>
                  <a:fillRect l="-3571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24" y="1303232"/>
            <a:ext cx="1086404" cy="14827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ular Callout 3"/>
              <p:cNvSpPr/>
              <p:nvPr/>
            </p:nvSpPr>
            <p:spPr>
              <a:xfrm>
                <a:off x="2574689" y="1686301"/>
                <a:ext cx="3711158" cy="716653"/>
              </a:xfrm>
              <a:prstGeom prst="wedgeRoundRectCallout">
                <a:avLst>
                  <a:gd name="adj1" fmla="val -68414"/>
                  <a:gd name="adj2" fmla="val 35190"/>
                  <a:gd name="adj3" fmla="val 16667"/>
                </a:avLst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1,387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2,615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4,002</a:t>
                </a:r>
              </a:p>
            </p:txBody>
          </p:sp>
        </mc:Choice>
        <mc:Fallback xmlns="">
          <p:sp>
            <p:nvSpPr>
              <p:cNvPr id="4" name="Rounded 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689" y="1686301"/>
                <a:ext cx="3711158" cy="716653"/>
              </a:xfrm>
              <a:prstGeom prst="wedgeRoundRectCallout">
                <a:avLst>
                  <a:gd name="adj1" fmla="val -68414"/>
                  <a:gd name="adj2" fmla="val 35190"/>
                  <a:gd name="adj3" fmla="val 16667"/>
                </a:avLst>
              </a:prstGeom>
              <a:blipFill>
                <a:blip r:embed="rId7"/>
                <a:stretch>
                  <a:fillRect b="-8130"/>
                </a:stretch>
              </a:blipFill>
              <a:ln w="38100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611" y="2548847"/>
            <a:ext cx="929293" cy="13417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ular Callout 7"/>
              <p:cNvSpPr/>
              <p:nvPr/>
            </p:nvSpPr>
            <p:spPr>
              <a:xfrm>
                <a:off x="2593548" y="2756737"/>
                <a:ext cx="3711158" cy="716653"/>
              </a:xfrm>
              <a:prstGeom prst="wedgeRoundRectCallout">
                <a:avLst>
                  <a:gd name="adj1" fmla="val 66398"/>
                  <a:gd name="adj2" fmla="val 24254"/>
                  <a:gd name="adj3" fmla="val 16667"/>
                </a:avLst>
              </a:prstGeom>
              <a:solidFill>
                <a:schemeClr val="bg1"/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4,002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2,615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1,387</a:t>
                </a:r>
              </a:p>
            </p:txBody>
          </p:sp>
        </mc:Choice>
        <mc:Fallback xmlns="">
          <p:sp>
            <p:nvSpPr>
              <p:cNvPr id="8" name="Rounded 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548" y="2756737"/>
                <a:ext cx="3711158" cy="716653"/>
              </a:xfrm>
              <a:prstGeom prst="wedgeRoundRectCallout">
                <a:avLst>
                  <a:gd name="adj1" fmla="val 66398"/>
                  <a:gd name="adj2" fmla="val 24254"/>
                  <a:gd name="adj3" fmla="val 16667"/>
                </a:avLst>
              </a:prstGeom>
              <a:blipFill>
                <a:blip r:embed="rId9"/>
                <a:stretch>
                  <a:fillRect b="-6349"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09" y="3754481"/>
            <a:ext cx="816216" cy="12094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ular Callout 9"/>
              <p:cNvSpPr/>
              <p:nvPr/>
            </p:nvSpPr>
            <p:spPr>
              <a:xfrm>
                <a:off x="2574689" y="3824011"/>
                <a:ext cx="3711158" cy="716653"/>
              </a:xfrm>
              <a:prstGeom prst="wedgeRoundRectCallout">
                <a:avLst>
                  <a:gd name="adj1" fmla="val -68414"/>
                  <a:gd name="adj2" fmla="val 35190"/>
                  <a:gd name="adj3" fmla="val 16667"/>
                </a:avLst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4,002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1,387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2,615</a:t>
                </a:r>
              </a:p>
            </p:txBody>
          </p:sp>
        </mc:Choice>
        <mc:Fallback xmlns="">
          <p:sp>
            <p:nvSpPr>
              <p:cNvPr id="10" name="Rounded Rectangular Callou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689" y="3824011"/>
                <a:ext cx="3711158" cy="716653"/>
              </a:xfrm>
              <a:prstGeom prst="wedgeRoundRectCallout">
                <a:avLst>
                  <a:gd name="adj1" fmla="val -68414"/>
                  <a:gd name="adj2" fmla="val 35190"/>
                  <a:gd name="adj3" fmla="val 16667"/>
                </a:avLst>
              </a:prstGeom>
              <a:blipFill>
                <a:blip r:embed="rId11"/>
                <a:stretch>
                  <a:fillRect b="-6349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05610" y="4812519"/>
            <a:ext cx="929293" cy="12921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ular Callout 11"/>
              <p:cNvSpPr/>
              <p:nvPr/>
            </p:nvSpPr>
            <p:spPr>
              <a:xfrm>
                <a:off x="2659691" y="4891285"/>
                <a:ext cx="3711158" cy="716653"/>
              </a:xfrm>
              <a:prstGeom prst="wedgeRoundRectCallout">
                <a:avLst>
                  <a:gd name="adj1" fmla="val 64990"/>
                  <a:gd name="adj2" fmla="val 38836"/>
                  <a:gd name="adj3" fmla="val 16667"/>
                </a:avLst>
              </a:prstGeom>
              <a:solidFill>
                <a:schemeClr val="bg1"/>
              </a:solidFill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3,999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1,384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2,615</a:t>
                </a:r>
              </a:p>
            </p:txBody>
          </p:sp>
        </mc:Choice>
        <mc:Fallback xmlns="">
          <p:sp>
            <p:nvSpPr>
              <p:cNvPr id="12" name="Rounded Rectangular Callou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691" y="4891285"/>
                <a:ext cx="3711158" cy="716653"/>
              </a:xfrm>
              <a:prstGeom prst="wedgeRoundRectCallout">
                <a:avLst>
                  <a:gd name="adj1" fmla="val 64990"/>
                  <a:gd name="adj2" fmla="val 38836"/>
                  <a:gd name="adj3" fmla="val 16667"/>
                </a:avLst>
              </a:prstGeom>
              <a:blipFill>
                <a:blip r:embed="rId13"/>
                <a:stretch>
                  <a:fillRect b="-6349"/>
                </a:stretch>
              </a:blipFill>
              <a:ln w="381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20957" y="458575"/>
            <a:ext cx="742950" cy="7429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82573" y="573994"/>
            <a:ext cx="2110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Have a think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370849" y="1686301"/>
            <a:ext cx="1778060" cy="71665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Commutative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41500" y="2750897"/>
            <a:ext cx="1778060" cy="7166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Inverse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363468" y="3824011"/>
            <a:ext cx="1778060" cy="71665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Inverse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40074" y="4907455"/>
            <a:ext cx="1820928" cy="10753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Inverse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efficient method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236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2" grpId="0" animBg="1"/>
      <p:bldP spid="14" grpId="0"/>
      <p:bldP spid="6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FBEE15-1213-4981-96DA-CEF113643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40" y="3429000"/>
            <a:ext cx="8297720" cy="20109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5FA0A8-FDC8-4187-950F-6C874BCDCAFE}"/>
              </a:ext>
            </a:extLst>
          </p:cNvPr>
          <p:cNvSpPr txBox="1"/>
          <p:nvPr/>
        </p:nvSpPr>
        <p:spPr>
          <a:xfrm>
            <a:off x="899886" y="1364343"/>
            <a:ext cx="609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Once you have completed these calculations, use the inverse operation to check your working.</a:t>
            </a:r>
          </a:p>
        </p:txBody>
      </p:sp>
    </p:spTree>
    <p:extLst>
      <p:ext uri="{BB962C8B-B14F-4D97-AF65-F5344CB8AC3E}">
        <p14:creationId xmlns:p14="http://schemas.microsoft.com/office/powerpoint/2010/main" val="13923533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|7.5|21|16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4.4|6.2|11.6|1.5|0.6|4.6|3.8|8.1|0.6|1.5|4.5|5.4|9.6|14.8|12.4|5.8|4.9|12.4|6.2|9.7|8.5|8.1|5.1|1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7.3|9.8|10.8|8.8|5.4|3.1|3.9|14.7|13.3|5.4|10|1.6|18.7|5.9|22|6.1|4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12.5|7.4|8.2|8.9|10.9|11.1|1.5|15.5"/>
</p:tagLst>
</file>

<file path=ppt/theme/theme1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7D550A-DAA5-482C-941F-748CCCC4BF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522d4c35-b548-4432-90ae-af4376e1c4b4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4257</TotalTime>
  <Words>332</Words>
  <Application>Microsoft Office PowerPoint</Application>
  <PresentationFormat>On-screen Show (4:3)</PresentationFormat>
  <Paragraphs>141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11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Comic Sans MS</vt:lpstr>
      <vt:lpstr>1_Title slide</vt:lpstr>
      <vt:lpstr>1_Get ready title</vt:lpstr>
      <vt:lpstr>Get ready questions</vt:lpstr>
      <vt:lpstr>1_Let's learn title</vt:lpstr>
      <vt:lpstr>Let's learn slides</vt:lpstr>
      <vt:lpstr>1_Your turn</vt:lpstr>
      <vt:lpstr>Your turn activity lesson</vt:lpstr>
      <vt:lpstr>Custom Design</vt:lpstr>
      <vt:lpstr>1_Custom Design</vt:lpstr>
      <vt:lpstr>2_Custom Design</vt:lpstr>
      <vt:lpstr>3_Custom Design</vt:lpstr>
      <vt:lpstr>Title slide</vt:lpstr>
      <vt:lpstr>Get ready title</vt:lpstr>
      <vt:lpstr>Let's learn title</vt:lpstr>
      <vt:lpstr>Your turn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Kat Lamb</cp:lastModifiedBy>
  <cp:revision>493</cp:revision>
  <dcterms:created xsi:type="dcterms:W3CDTF">2019-07-05T11:02:13Z</dcterms:created>
  <dcterms:modified xsi:type="dcterms:W3CDTF">2021-11-04T16:35:27Z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