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2"/>
  </p:notesMasterIdLst>
  <p:handoutMasterIdLst>
    <p:handoutMasterId r:id="rId33"/>
  </p:handoutMasterIdLst>
  <p:sldIdLst>
    <p:sldId id="258" r:id="rId2"/>
    <p:sldId id="264" r:id="rId3"/>
    <p:sldId id="278" r:id="rId4"/>
    <p:sldId id="280" r:id="rId5"/>
    <p:sldId id="281" r:id="rId6"/>
    <p:sldId id="283" r:id="rId7"/>
    <p:sldId id="291" r:id="rId8"/>
    <p:sldId id="293" r:id="rId9"/>
    <p:sldId id="295" r:id="rId10"/>
    <p:sldId id="304" r:id="rId11"/>
    <p:sldId id="296" r:id="rId12"/>
    <p:sldId id="297" r:id="rId13"/>
    <p:sldId id="298" r:id="rId14"/>
    <p:sldId id="299" r:id="rId15"/>
    <p:sldId id="300" r:id="rId16"/>
    <p:sldId id="301" r:id="rId17"/>
    <p:sldId id="303" r:id="rId18"/>
    <p:sldId id="302" r:id="rId19"/>
    <p:sldId id="305" r:id="rId20"/>
    <p:sldId id="306" r:id="rId21"/>
    <p:sldId id="307" r:id="rId22"/>
    <p:sldId id="308" r:id="rId23"/>
    <p:sldId id="309" r:id="rId24"/>
    <p:sldId id="310" r:id="rId25"/>
    <p:sldId id="311" r:id="rId26"/>
    <p:sldId id="312" r:id="rId27"/>
    <p:sldId id="313" r:id="rId28"/>
    <p:sldId id="314" r:id="rId29"/>
    <p:sldId id="315" r:id="rId30"/>
    <p:sldId id="267" r:id="rId31"/>
  </p:sldIdLst>
  <p:sldSz cx="9144000" cy="6858000" type="screen4x3"/>
  <p:notesSz cx="6858000" cy="9144000"/>
  <p:embeddedFontLst>
    <p:embeddedFont>
      <p:font typeface="Calibri" panose="020F0502020204030204" pitchFamily="34" charset="0"/>
      <p:regular r:id="rId34"/>
      <p:bold r:id="rId35"/>
      <p:italic r:id="rId36"/>
      <p:boldItalic r:id="rId37"/>
    </p:embeddedFont>
    <p:embeddedFont>
      <p:font typeface="Cooper Black" panose="0208090404030B020404" pitchFamily="18" charset="0"/>
      <p:regular r:id="rId38"/>
    </p:embeddedFont>
    <p:embeddedFont>
      <p:font typeface="Twinkl" panose="020B0604020202020204" charset="0"/>
      <p:regular r:id="rId39"/>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527"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3C90"/>
    <a:srgbClr val="00649C"/>
    <a:srgbClr val="F08215"/>
    <a:srgbClr val="70BE85"/>
    <a:srgbClr val="009640"/>
    <a:srgbClr val="A873B0"/>
    <a:srgbClr val="00A8E7"/>
    <a:srgbClr val="E8C500"/>
    <a:srgbClr val="E5C800"/>
    <a:srgbClr val="F9B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showGuides="1">
      <p:cViewPr>
        <p:scale>
          <a:sx n="72" d="100"/>
          <a:sy n="72" d="100"/>
        </p:scale>
        <p:origin x="798" y="54"/>
      </p:cViewPr>
      <p:guideLst>
        <p:guide orient="horz" pos="2115"/>
        <p:guide pos="2880"/>
        <p:guide pos="340"/>
        <p:guide orient="horz" pos="3974"/>
        <p:guide pos="5420"/>
        <p:guide orient="horz" pos="346"/>
        <p:guide pos="476"/>
        <p:guide orient="horz" pos="527"/>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15/01/2022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15/01/2022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resources/events-and-festivals-key-stage-2-year-3-4-5-6/ks2-topics-organised-events-and-awareness-days-weeks/ks2-topics-organised-events-and-awareness-days-weeks-world-religion-day"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resources/events-and-festivals-key-stage-2-year-3-4-5-6/ks2-topics-organised-events-and-awareness-days-weeks/ks2-topics-organised-events-and-awareness-days-weeks-world-religion-day"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extLst>
              <a:ext uri="{FF2B5EF4-FFF2-40B4-BE49-F238E27FC236}">
                <a16:creationId xmlns:a16="http://schemas.microsoft.com/office/drawing/2014/main" id="{AED1F022-9AE2-4E20-BF88-D4160C88D504}"/>
              </a:ext>
            </a:extLst>
          </p:cNvPr>
          <p:cNvSpPr/>
          <p:nvPr userDrawn="1"/>
        </p:nvSpPr>
        <p:spPr>
          <a:xfrm>
            <a:off x="92132" y="6006524"/>
            <a:ext cx="1136303" cy="8514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92132" y="6006524"/>
            <a:ext cx="1136303" cy="8514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youtube.com/watch?app=desktop&amp;v=pLqbVQxiFY0"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hyperlink" Target="https://www.bbc.co.uk/bitesize/topics/zh4mrj6/articles/zdbvjh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1FBFCB-BE41-4798-9C02-93AB203DA7D0}"/>
              </a:ext>
            </a:extLst>
          </p:cNvPr>
          <p:cNvPicPr/>
          <p:nvPr/>
        </p:nvPicPr>
        <p:blipFill>
          <a:blip r:embed="rId2"/>
          <a:stretch>
            <a:fillRect/>
          </a:stretch>
        </p:blipFill>
        <p:spPr>
          <a:xfrm rot="21028337">
            <a:off x="3302829" y="2393307"/>
            <a:ext cx="2538340" cy="3389198"/>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7C9EB757-49B0-45F1-95C8-B1CE0F6E2A33}"/>
              </a:ext>
            </a:extLst>
          </p:cNvPr>
          <p:cNvSpPr txBox="1"/>
          <p:nvPr/>
        </p:nvSpPr>
        <p:spPr>
          <a:xfrm>
            <a:off x="1106555" y="1097746"/>
            <a:ext cx="6645966" cy="923330"/>
          </a:xfrm>
          <a:prstGeom prst="rect">
            <a:avLst/>
          </a:prstGeom>
          <a:noFill/>
        </p:spPr>
        <p:txBody>
          <a:bodyPr wrap="square">
            <a:spAutoFit/>
          </a:bodyPr>
          <a:lstStyle/>
          <a:p>
            <a:pPr marL="0" indent="0">
              <a:buNone/>
            </a:pPr>
            <a:r>
              <a:rPr lang="en-GB" b="1" dirty="0"/>
              <a:t>Make notes </a:t>
            </a:r>
            <a:r>
              <a:rPr lang="en-GB" dirty="0"/>
              <a:t>in your Buddhism Fact-finder worksheet as we find out more about this religion.  You will then use this to create an information poster for other classes to read.</a:t>
            </a:r>
            <a:endParaRPr lang="en-GB" sz="1800" dirty="0"/>
          </a:p>
        </p:txBody>
      </p:sp>
    </p:spTree>
    <p:extLst>
      <p:ext uri="{BB962C8B-B14F-4D97-AF65-F5344CB8AC3E}">
        <p14:creationId xmlns:p14="http://schemas.microsoft.com/office/powerpoint/2010/main" val="272719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E6B85C-983E-4F17-95DD-C73DF71B5DFD}"/>
              </a:ext>
            </a:extLst>
          </p:cNvPr>
          <p:cNvSpPr/>
          <p:nvPr/>
        </p:nvSpPr>
        <p:spPr>
          <a:xfrm>
            <a:off x="1212574" y="1067594"/>
            <a:ext cx="7335078" cy="2031325"/>
          </a:xfrm>
          <a:prstGeom prst="rect">
            <a:avLst/>
          </a:prstGeom>
        </p:spPr>
        <p:txBody>
          <a:bodyPr wrap="square">
            <a:spAutoFit/>
          </a:bodyPr>
          <a:lstStyle/>
          <a:p>
            <a:r>
              <a:rPr lang="en-GB" dirty="0">
                <a:latin typeface="Calibri" pitchFamily="34" charset="0"/>
              </a:rPr>
              <a:t>In Buddhism there is one person whose life and teaching helps people to understand more about life. Buddhists believe he was the wisest teacher of all. His name was </a:t>
            </a:r>
            <a:r>
              <a:rPr lang="en-GB" b="1" dirty="0" err="1">
                <a:latin typeface="Calibri" pitchFamily="34" charset="0"/>
              </a:rPr>
              <a:t>Siddharta</a:t>
            </a:r>
            <a:r>
              <a:rPr lang="en-GB" b="1" dirty="0">
                <a:latin typeface="Calibri" pitchFamily="34" charset="0"/>
              </a:rPr>
              <a:t> Gautama </a:t>
            </a:r>
            <a:r>
              <a:rPr lang="en-GB" dirty="0">
                <a:latin typeface="Calibri" pitchFamily="34" charset="0"/>
              </a:rPr>
              <a:t>but he is known by his special title; the Buddha.</a:t>
            </a:r>
          </a:p>
          <a:p>
            <a:r>
              <a:rPr lang="en-GB" dirty="0"/>
              <a:t>He was born in a town called Lumbini, in India, near Nepal about 2500 years ago.  He was the son of a king and a queen.</a:t>
            </a:r>
          </a:p>
          <a:p>
            <a:endParaRPr lang="en-US" dirty="0">
              <a:latin typeface="Calibri" pitchFamily="34" charset="0"/>
            </a:endParaRPr>
          </a:p>
        </p:txBody>
      </p:sp>
      <p:pic>
        <p:nvPicPr>
          <p:cNvPr id="3" name="Content Placeholder 4" descr="scan0001.jpg">
            <a:extLst>
              <a:ext uri="{FF2B5EF4-FFF2-40B4-BE49-F238E27FC236}">
                <a16:creationId xmlns:a16="http://schemas.microsoft.com/office/drawing/2014/main" id="{58559DBF-3FE9-41AA-A524-C8447C04544D}"/>
              </a:ext>
            </a:extLst>
          </p:cNvPr>
          <p:cNvPicPr>
            <a:picLocks noGrp="1" noChangeAspect="1"/>
          </p:cNvPicPr>
          <p:nvPr/>
        </p:nvPicPr>
        <p:blipFill rotWithShape="1">
          <a:blip r:embed="rId2" cstate="print"/>
          <a:srcRect l="1403" t="3637" r="1628"/>
          <a:stretch/>
        </p:blipFill>
        <p:spPr>
          <a:xfrm>
            <a:off x="1582129" y="2940279"/>
            <a:ext cx="6165272" cy="3097790"/>
          </a:xfrm>
          <a:prstGeom prst="rect">
            <a:avLst/>
          </a:prstGeom>
        </p:spPr>
      </p:pic>
    </p:spTree>
    <p:extLst>
      <p:ext uri="{BB962C8B-B14F-4D97-AF65-F5344CB8AC3E}">
        <p14:creationId xmlns:p14="http://schemas.microsoft.com/office/powerpoint/2010/main" val="88026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219E3B-A60C-45C4-97EC-B868EB56B4D5}"/>
              </a:ext>
            </a:extLst>
          </p:cNvPr>
          <p:cNvSpPr/>
          <p:nvPr/>
        </p:nvSpPr>
        <p:spPr>
          <a:xfrm>
            <a:off x="801757" y="698865"/>
            <a:ext cx="5029200" cy="923330"/>
          </a:xfrm>
          <a:prstGeom prst="rect">
            <a:avLst/>
          </a:prstGeom>
        </p:spPr>
        <p:txBody>
          <a:bodyPr wrap="square">
            <a:spAutoFit/>
          </a:bodyPr>
          <a:lstStyle/>
          <a:p>
            <a:r>
              <a:rPr lang="en-GB" dirty="0"/>
              <a:t>The King did not want his son to see suffering so he decided </a:t>
            </a:r>
            <a:r>
              <a:rPr lang="en-GB" dirty="0" err="1"/>
              <a:t>Siddartha</a:t>
            </a:r>
            <a:r>
              <a:rPr lang="en-GB" dirty="0"/>
              <a:t> should live a life of luxury sheltered from the realities of the world.</a:t>
            </a:r>
          </a:p>
        </p:txBody>
      </p:sp>
      <p:pic>
        <p:nvPicPr>
          <p:cNvPr id="3" name="Picture 2" descr="Plate2a.jpg (42099 bytes)">
            <a:extLst>
              <a:ext uri="{FF2B5EF4-FFF2-40B4-BE49-F238E27FC236}">
                <a16:creationId xmlns:a16="http://schemas.microsoft.com/office/drawing/2014/main" id="{2607F7F7-6A15-4C5D-9C6C-367B6917957D}"/>
              </a:ext>
            </a:extLst>
          </p:cNvPr>
          <p:cNvPicPr>
            <a:picLocks noChangeAspect="1" noChangeArrowheads="1"/>
          </p:cNvPicPr>
          <p:nvPr/>
        </p:nvPicPr>
        <p:blipFill>
          <a:blip r:embed="rId2" cstate="print"/>
          <a:srcRect/>
          <a:stretch>
            <a:fillRect/>
          </a:stretch>
        </p:blipFill>
        <p:spPr bwMode="auto">
          <a:xfrm>
            <a:off x="5830957" y="546485"/>
            <a:ext cx="2739991" cy="1815551"/>
          </a:xfrm>
          <a:prstGeom prst="rect">
            <a:avLst/>
          </a:prstGeom>
          <a:noFill/>
          <a:ln w="9525">
            <a:noFill/>
            <a:miter lim="800000"/>
            <a:headEnd/>
            <a:tailEnd/>
          </a:ln>
        </p:spPr>
      </p:pic>
      <p:sp>
        <p:nvSpPr>
          <p:cNvPr id="4" name="Rectangle 3">
            <a:extLst>
              <a:ext uri="{FF2B5EF4-FFF2-40B4-BE49-F238E27FC236}">
                <a16:creationId xmlns:a16="http://schemas.microsoft.com/office/drawing/2014/main" id="{E1B01AF4-2F29-4553-93F7-35FF5F873FBD}"/>
              </a:ext>
            </a:extLst>
          </p:cNvPr>
          <p:cNvSpPr/>
          <p:nvPr/>
        </p:nvSpPr>
        <p:spPr>
          <a:xfrm>
            <a:off x="801757" y="1706012"/>
            <a:ext cx="4896678" cy="1477328"/>
          </a:xfrm>
          <a:prstGeom prst="rect">
            <a:avLst/>
          </a:prstGeom>
        </p:spPr>
        <p:txBody>
          <a:bodyPr wrap="square">
            <a:spAutoFit/>
          </a:bodyPr>
          <a:lstStyle/>
          <a:p>
            <a:pPr>
              <a:defRPr/>
            </a:pPr>
            <a:r>
              <a:rPr lang="en-GB" dirty="0"/>
              <a:t>The King tried to protect </a:t>
            </a:r>
            <a:r>
              <a:rPr lang="en-GB" dirty="0" err="1"/>
              <a:t>Siddartha</a:t>
            </a:r>
            <a:r>
              <a:rPr lang="en-GB" dirty="0"/>
              <a:t> from the realities of the world but </a:t>
            </a:r>
            <a:r>
              <a:rPr lang="en-GB" dirty="0" err="1"/>
              <a:t>Siddartha</a:t>
            </a:r>
            <a:r>
              <a:rPr lang="en-GB" dirty="0"/>
              <a:t> was not happy living like a prisoner. One day he went out hunting and he saw four sights: </a:t>
            </a:r>
          </a:p>
          <a:p>
            <a:pPr>
              <a:defRPr/>
            </a:pPr>
            <a:endParaRPr lang="en-GB" dirty="0"/>
          </a:p>
        </p:txBody>
      </p:sp>
      <p:sp>
        <p:nvSpPr>
          <p:cNvPr id="6" name="Rectangle 5">
            <a:extLst>
              <a:ext uri="{FF2B5EF4-FFF2-40B4-BE49-F238E27FC236}">
                <a16:creationId xmlns:a16="http://schemas.microsoft.com/office/drawing/2014/main" id="{1C0C8938-8AE4-4561-887E-542B527052E0}"/>
              </a:ext>
            </a:extLst>
          </p:cNvPr>
          <p:cNvSpPr/>
          <p:nvPr/>
        </p:nvSpPr>
        <p:spPr>
          <a:xfrm>
            <a:off x="2365513" y="2925191"/>
            <a:ext cx="2392018" cy="1200329"/>
          </a:xfrm>
          <a:prstGeom prst="rect">
            <a:avLst/>
          </a:prstGeom>
        </p:spPr>
        <p:txBody>
          <a:bodyPr wrap="square">
            <a:spAutoFit/>
          </a:bodyPr>
          <a:lstStyle/>
          <a:p>
            <a:pPr marL="578358" lvl="1" indent="-342900">
              <a:buClr>
                <a:schemeClr val="accent4"/>
              </a:buClr>
              <a:defRPr/>
            </a:pPr>
            <a:r>
              <a:rPr lang="en-GB" dirty="0"/>
              <a:t>Old age</a:t>
            </a:r>
          </a:p>
          <a:p>
            <a:pPr marL="578358" lvl="1" indent="-342900">
              <a:buClr>
                <a:schemeClr val="accent4"/>
              </a:buClr>
              <a:defRPr/>
            </a:pPr>
            <a:r>
              <a:rPr lang="en-GB" dirty="0"/>
              <a:t>Sickness</a:t>
            </a:r>
          </a:p>
          <a:p>
            <a:pPr marL="578358" lvl="1" indent="-342900">
              <a:buClr>
                <a:schemeClr val="accent4"/>
              </a:buClr>
              <a:defRPr/>
            </a:pPr>
            <a:r>
              <a:rPr lang="en-GB" dirty="0"/>
              <a:t>Death</a:t>
            </a:r>
          </a:p>
          <a:p>
            <a:pPr marL="578358" lvl="1" indent="-342900">
              <a:buClr>
                <a:schemeClr val="accent4"/>
              </a:buClr>
              <a:defRPr/>
            </a:pPr>
            <a:r>
              <a:rPr lang="en-GB" dirty="0"/>
              <a:t>A holy man</a:t>
            </a:r>
          </a:p>
        </p:txBody>
      </p:sp>
      <p:pic>
        <p:nvPicPr>
          <p:cNvPr id="7" name="Content Placeholder 4" descr="four sights.jpg">
            <a:extLst>
              <a:ext uri="{FF2B5EF4-FFF2-40B4-BE49-F238E27FC236}">
                <a16:creationId xmlns:a16="http://schemas.microsoft.com/office/drawing/2014/main" id="{2321B06D-BFF7-4A2B-867A-90B4FCC8BCB1}"/>
              </a:ext>
            </a:extLst>
          </p:cNvPr>
          <p:cNvPicPr>
            <a:picLocks noChangeAspect="1"/>
          </p:cNvPicPr>
          <p:nvPr/>
        </p:nvPicPr>
        <p:blipFill>
          <a:blip r:embed="rId3" cstate="print"/>
          <a:srcRect/>
          <a:stretch>
            <a:fillRect/>
          </a:stretch>
        </p:blipFill>
        <p:spPr>
          <a:xfrm>
            <a:off x="5295452" y="2628572"/>
            <a:ext cx="3275496" cy="1600856"/>
          </a:xfrm>
          <a:prstGeom prst="rect">
            <a:avLst/>
          </a:prstGeom>
        </p:spPr>
      </p:pic>
      <p:sp>
        <p:nvSpPr>
          <p:cNvPr id="8" name="Rectangle 7">
            <a:extLst>
              <a:ext uri="{FF2B5EF4-FFF2-40B4-BE49-F238E27FC236}">
                <a16:creationId xmlns:a16="http://schemas.microsoft.com/office/drawing/2014/main" id="{6EAA8298-4B97-4568-A8BB-CF84ADDF82FA}"/>
              </a:ext>
            </a:extLst>
          </p:cNvPr>
          <p:cNvSpPr/>
          <p:nvPr/>
        </p:nvSpPr>
        <p:spPr>
          <a:xfrm>
            <a:off x="763207" y="4277738"/>
            <a:ext cx="5279784" cy="2031325"/>
          </a:xfrm>
          <a:prstGeom prst="rect">
            <a:avLst/>
          </a:prstGeom>
        </p:spPr>
        <p:txBody>
          <a:bodyPr wrap="square">
            <a:spAutoFit/>
          </a:bodyPr>
          <a:lstStyle/>
          <a:p>
            <a:pPr>
              <a:defRPr/>
            </a:pPr>
            <a:r>
              <a:rPr lang="en-GB" dirty="0"/>
              <a:t>Each of the four sights made </a:t>
            </a:r>
            <a:r>
              <a:rPr lang="en-GB" dirty="0" err="1"/>
              <a:t>Siddartha</a:t>
            </a:r>
            <a:r>
              <a:rPr lang="en-GB" dirty="0"/>
              <a:t> sad and this made him think about life. He decided that he must leave home in a quest for enlightenment. He spent six years travelling around India and then sat under the BODHI tree (meaning tree of wisdom); it was there he gained enlightenment. </a:t>
            </a:r>
          </a:p>
          <a:p>
            <a:pPr>
              <a:defRPr/>
            </a:pPr>
            <a:endParaRPr lang="en-GB" dirty="0"/>
          </a:p>
        </p:txBody>
      </p:sp>
      <p:pic>
        <p:nvPicPr>
          <p:cNvPr id="9" name="Picture 7" descr="Plate5a.jpg (40664 bytes)">
            <a:extLst>
              <a:ext uri="{FF2B5EF4-FFF2-40B4-BE49-F238E27FC236}">
                <a16:creationId xmlns:a16="http://schemas.microsoft.com/office/drawing/2014/main" id="{30FCBECC-C61F-4690-A237-32FE986826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0808" y="4562253"/>
            <a:ext cx="2640140" cy="17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100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late7a.jpg (43186 bytes)">
            <a:extLst>
              <a:ext uri="{FF2B5EF4-FFF2-40B4-BE49-F238E27FC236}">
                <a16:creationId xmlns:a16="http://schemas.microsoft.com/office/drawing/2014/main" id="{8C803CC9-AD41-4FD7-A4F0-64E9FC38332D}"/>
              </a:ext>
            </a:extLst>
          </p:cNvPr>
          <p:cNvPicPr>
            <a:picLocks noChangeAspect="1" noChangeArrowheads="1"/>
          </p:cNvPicPr>
          <p:nvPr/>
        </p:nvPicPr>
        <p:blipFill>
          <a:blip r:embed="rId2" cstate="print"/>
          <a:srcRect/>
          <a:stretch>
            <a:fillRect/>
          </a:stretch>
        </p:blipFill>
        <p:spPr bwMode="auto">
          <a:xfrm>
            <a:off x="4773032" y="623821"/>
            <a:ext cx="3699456" cy="2450684"/>
          </a:xfrm>
          <a:prstGeom prst="rect">
            <a:avLst/>
          </a:prstGeom>
          <a:noFill/>
          <a:ln w="9525">
            <a:noFill/>
            <a:miter lim="800000"/>
            <a:headEnd/>
            <a:tailEnd/>
          </a:ln>
        </p:spPr>
      </p:pic>
      <p:sp>
        <p:nvSpPr>
          <p:cNvPr id="3" name="Rectangle 2">
            <a:extLst>
              <a:ext uri="{FF2B5EF4-FFF2-40B4-BE49-F238E27FC236}">
                <a16:creationId xmlns:a16="http://schemas.microsoft.com/office/drawing/2014/main" id="{994194E2-9CB0-44B1-81CE-C5992D229D3E}"/>
              </a:ext>
            </a:extLst>
          </p:cNvPr>
          <p:cNvSpPr/>
          <p:nvPr/>
        </p:nvSpPr>
        <p:spPr>
          <a:xfrm>
            <a:off x="537920" y="623821"/>
            <a:ext cx="4235112" cy="2677656"/>
          </a:xfrm>
          <a:prstGeom prst="rect">
            <a:avLst/>
          </a:prstGeom>
        </p:spPr>
        <p:txBody>
          <a:bodyPr wrap="square">
            <a:spAutoFit/>
          </a:bodyPr>
          <a:lstStyle/>
          <a:p>
            <a:pPr>
              <a:defRPr/>
            </a:pPr>
            <a:r>
              <a:rPr lang="en-GB" dirty="0"/>
              <a:t>Being enlightened meant that he understood how life should be lived, and he decided to share his understanding with others. </a:t>
            </a:r>
          </a:p>
          <a:p>
            <a:pPr>
              <a:defRPr/>
            </a:pPr>
            <a:endParaRPr lang="en-GB" dirty="0"/>
          </a:p>
          <a:p>
            <a:pPr>
              <a:defRPr/>
            </a:pPr>
            <a:r>
              <a:rPr lang="en-GB" sz="2000" dirty="0"/>
              <a:t>Buddha realised that there was suffering in the world because of </a:t>
            </a:r>
            <a:r>
              <a:rPr lang="en-GB" sz="2000" b="1" dirty="0"/>
              <a:t>four noble truths</a:t>
            </a:r>
            <a:r>
              <a:rPr lang="en-GB" sz="2000" dirty="0"/>
              <a:t>:</a:t>
            </a:r>
          </a:p>
          <a:p>
            <a:pPr>
              <a:defRPr/>
            </a:pPr>
            <a:endParaRPr lang="en-GB" dirty="0"/>
          </a:p>
        </p:txBody>
      </p:sp>
      <p:sp>
        <p:nvSpPr>
          <p:cNvPr id="4" name="Rectangle 3">
            <a:extLst>
              <a:ext uri="{FF2B5EF4-FFF2-40B4-BE49-F238E27FC236}">
                <a16:creationId xmlns:a16="http://schemas.microsoft.com/office/drawing/2014/main" id="{A37876F0-65CD-46E0-8787-BEB2EAC2441C}"/>
              </a:ext>
            </a:extLst>
          </p:cNvPr>
          <p:cNvSpPr/>
          <p:nvPr/>
        </p:nvSpPr>
        <p:spPr>
          <a:xfrm>
            <a:off x="537920" y="3624471"/>
            <a:ext cx="7934567" cy="2169825"/>
          </a:xfrm>
          <a:prstGeom prst="rect">
            <a:avLst/>
          </a:prstGeom>
        </p:spPr>
        <p:txBody>
          <a:bodyPr wrap="square">
            <a:spAutoFit/>
          </a:bodyPr>
          <a:lstStyle/>
          <a:p>
            <a:pPr marL="609600" indent="-609600">
              <a:spcAft>
                <a:spcPts val="600"/>
              </a:spcAft>
              <a:buFontTx/>
              <a:buAutoNum type="arabicPeriod"/>
            </a:pPr>
            <a:r>
              <a:rPr lang="en-GB" sz="2000" dirty="0"/>
              <a:t>Suffering happens all the time because people always </a:t>
            </a:r>
            <a:r>
              <a:rPr lang="en-GB" sz="2000" dirty="0">
                <a:solidFill>
                  <a:schemeClr val="accent1"/>
                </a:solidFill>
              </a:rPr>
              <a:t>want more </a:t>
            </a:r>
            <a:r>
              <a:rPr lang="en-GB" sz="2000" dirty="0"/>
              <a:t>or </a:t>
            </a:r>
            <a:r>
              <a:rPr lang="en-GB" sz="2000" dirty="0">
                <a:solidFill>
                  <a:schemeClr val="accent1"/>
                </a:solidFill>
              </a:rPr>
              <a:t>something better </a:t>
            </a:r>
            <a:r>
              <a:rPr lang="en-GB" sz="2000" dirty="0"/>
              <a:t>than what we have.</a:t>
            </a:r>
          </a:p>
          <a:p>
            <a:pPr marL="609600" indent="-609600">
              <a:spcAft>
                <a:spcPts val="600"/>
              </a:spcAft>
              <a:buFontTx/>
              <a:buAutoNum type="arabicPeriod"/>
            </a:pPr>
            <a:r>
              <a:rPr lang="en-GB" sz="2000" dirty="0"/>
              <a:t>Because </a:t>
            </a:r>
            <a:r>
              <a:rPr lang="en-GB" sz="2000" dirty="0">
                <a:solidFill>
                  <a:schemeClr val="accent1"/>
                </a:solidFill>
              </a:rPr>
              <a:t>we don’t have what we want </a:t>
            </a:r>
            <a:r>
              <a:rPr lang="en-GB" sz="2000" dirty="0"/>
              <a:t>we suffer and feel upset.</a:t>
            </a:r>
          </a:p>
          <a:p>
            <a:pPr marL="609600" indent="-609600">
              <a:spcAft>
                <a:spcPts val="600"/>
              </a:spcAft>
              <a:buFontTx/>
              <a:buAutoNum type="arabicPeriod"/>
            </a:pPr>
            <a:r>
              <a:rPr lang="en-GB" sz="2000" dirty="0"/>
              <a:t>If we </a:t>
            </a:r>
            <a:r>
              <a:rPr lang="en-GB" sz="2000" dirty="0">
                <a:solidFill>
                  <a:schemeClr val="accent1"/>
                </a:solidFill>
              </a:rPr>
              <a:t>accept what we have </a:t>
            </a:r>
            <a:r>
              <a:rPr lang="en-GB" sz="2000" dirty="0"/>
              <a:t>and stop wanting more we will become happy.</a:t>
            </a:r>
          </a:p>
          <a:p>
            <a:pPr marL="609600" indent="-609600">
              <a:spcAft>
                <a:spcPts val="600"/>
              </a:spcAft>
              <a:buFontTx/>
              <a:buAutoNum type="arabicPeriod"/>
            </a:pPr>
            <a:r>
              <a:rPr lang="en-GB" sz="2000" dirty="0"/>
              <a:t>This will </a:t>
            </a:r>
            <a:r>
              <a:rPr lang="en-GB" sz="2000" dirty="0">
                <a:solidFill>
                  <a:schemeClr val="accent1"/>
                </a:solidFill>
              </a:rPr>
              <a:t>stop suffering</a:t>
            </a:r>
            <a:r>
              <a:rPr lang="en-GB" sz="2000" dirty="0">
                <a:solidFill>
                  <a:schemeClr val="accent4">
                    <a:lumMod val="60000"/>
                    <a:lumOff val="40000"/>
                  </a:schemeClr>
                </a:solidFill>
              </a:rPr>
              <a:t>.</a:t>
            </a:r>
          </a:p>
        </p:txBody>
      </p:sp>
    </p:spTree>
    <p:extLst>
      <p:ext uri="{BB962C8B-B14F-4D97-AF65-F5344CB8AC3E}">
        <p14:creationId xmlns:p14="http://schemas.microsoft.com/office/powerpoint/2010/main" val="335274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EB1DF3-D59E-4CD4-BFC9-AA365807E862}"/>
              </a:ext>
            </a:extLst>
          </p:cNvPr>
          <p:cNvSpPr/>
          <p:nvPr/>
        </p:nvSpPr>
        <p:spPr>
          <a:xfrm>
            <a:off x="816214" y="849108"/>
            <a:ext cx="7837454" cy="5539978"/>
          </a:xfrm>
          <a:prstGeom prst="rect">
            <a:avLst/>
          </a:prstGeom>
        </p:spPr>
        <p:txBody>
          <a:bodyPr wrap="square">
            <a:spAutoFit/>
          </a:bodyPr>
          <a:lstStyle/>
          <a:p>
            <a:pPr>
              <a:defRPr/>
            </a:pPr>
            <a:r>
              <a:rPr lang="en-GB" sz="2400" dirty="0"/>
              <a:t>Can you think of any situations in life when you wanted more or something better than what you had?</a:t>
            </a:r>
          </a:p>
          <a:p>
            <a:pPr>
              <a:defRPr/>
            </a:pPr>
            <a:endParaRPr lang="en-GB" sz="2400" dirty="0"/>
          </a:p>
          <a:p>
            <a:pPr>
              <a:defRPr/>
            </a:pPr>
            <a:r>
              <a:rPr lang="en-GB" sz="2400" dirty="0"/>
              <a:t>How did it make you feel?</a:t>
            </a:r>
          </a:p>
          <a:p>
            <a:pPr>
              <a:defRPr/>
            </a:pPr>
            <a:endParaRPr lang="en-GB" sz="2400" dirty="0"/>
          </a:p>
          <a:p>
            <a:pPr>
              <a:defRPr/>
            </a:pPr>
            <a:r>
              <a:rPr lang="en-GB" sz="2400" dirty="0"/>
              <a:t>What would Buddha have said to you?</a:t>
            </a:r>
          </a:p>
          <a:p>
            <a:pPr>
              <a:defRPr/>
            </a:pPr>
            <a:endParaRPr lang="en-GB" sz="2400" dirty="0"/>
          </a:p>
          <a:p>
            <a:pPr>
              <a:defRPr/>
            </a:pPr>
            <a:r>
              <a:rPr lang="en-GB" sz="2400" dirty="0"/>
              <a:t>People who follow the teachings of Buddha, known as Buddhists, always try to think about situations in their life with the four noble truths in mind.  This is easier said than done, however, and they need the help of some extra guidelines.  </a:t>
            </a:r>
          </a:p>
          <a:p>
            <a:pPr>
              <a:defRPr/>
            </a:pPr>
            <a:endParaRPr lang="en-GB" sz="2400" dirty="0"/>
          </a:p>
          <a:p>
            <a:pPr>
              <a:defRPr/>
            </a:pPr>
            <a:r>
              <a:rPr lang="en-GB" sz="2400" dirty="0"/>
              <a:t>This is called the </a:t>
            </a:r>
            <a:r>
              <a:rPr lang="en-GB" sz="2400" b="1" dirty="0">
                <a:solidFill>
                  <a:schemeClr val="accent1"/>
                </a:solidFill>
              </a:rPr>
              <a:t>Noble Eightfold Path</a:t>
            </a:r>
            <a:r>
              <a:rPr lang="en-GB" sz="2400" dirty="0"/>
              <a:t>. </a:t>
            </a:r>
          </a:p>
          <a:p>
            <a:pPr>
              <a:defRPr/>
            </a:pPr>
            <a:endParaRPr lang="en-GB" dirty="0"/>
          </a:p>
        </p:txBody>
      </p:sp>
    </p:spTree>
    <p:extLst>
      <p:ext uri="{BB962C8B-B14F-4D97-AF65-F5344CB8AC3E}">
        <p14:creationId xmlns:p14="http://schemas.microsoft.com/office/powerpoint/2010/main" val="104651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Fold path - Authentic Essays | Custom Research Paper, College Term &amp;amp;  Essay Writing Services">
            <a:extLst>
              <a:ext uri="{FF2B5EF4-FFF2-40B4-BE49-F238E27FC236}">
                <a16:creationId xmlns:a16="http://schemas.microsoft.com/office/drawing/2014/main" id="{F38D5357-38C8-41B9-BE63-7FA880F8047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84245"/>
            <a:ext cx="7951304" cy="4704521"/>
          </a:xfrm>
          <a:prstGeom prst="rect">
            <a:avLst/>
          </a:prstGeom>
          <a:noFill/>
          <a:ln>
            <a:noFill/>
          </a:ln>
        </p:spPr>
      </p:pic>
      <p:sp>
        <p:nvSpPr>
          <p:cNvPr id="3" name="Rectangle 2">
            <a:extLst>
              <a:ext uri="{FF2B5EF4-FFF2-40B4-BE49-F238E27FC236}">
                <a16:creationId xmlns:a16="http://schemas.microsoft.com/office/drawing/2014/main" id="{E1B2D3C3-9328-4287-9E7F-67C5FCBEF81D}"/>
              </a:ext>
            </a:extLst>
          </p:cNvPr>
          <p:cNvSpPr/>
          <p:nvPr/>
        </p:nvSpPr>
        <p:spPr>
          <a:xfrm>
            <a:off x="2037492" y="673413"/>
            <a:ext cx="5069016" cy="584775"/>
          </a:xfrm>
          <a:prstGeom prst="rect">
            <a:avLst/>
          </a:prstGeom>
        </p:spPr>
        <p:txBody>
          <a:bodyPr wrap="none">
            <a:spAutoFit/>
          </a:bodyPr>
          <a:lstStyle/>
          <a:p>
            <a:r>
              <a:rPr lang="en-GB" sz="3200" dirty="0"/>
              <a:t>The </a:t>
            </a:r>
            <a:r>
              <a:rPr lang="en-GB" sz="3200" b="1" dirty="0">
                <a:solidFill>
                  <a:schemeClr val="accent1"/>
                </a:solidFill>
              </a:rPr>
              <a:t>Noble Eightfold Path</a:t>
            </a:r>
            <a:r>
              <a:rPr lang="en-GB" sz="3200" dirty="0"/>
              <a:t>. </a:t>
            </a:r>
          </a:p>
        </p:txBody>
      </p:sp>
      <p:sp>
        <p:nvSpPr>
          <p:cNvPr id="4" name="Rectangle 3">
            <a:extLst>
              <a:ext uri="{FF2B5EF4-FFF2-40B4-BE49-F238E27FC236}">
                <a16:creationId xmlns:a16="http://schemas.microsoft.com/office/drawing/2014/main" id="{F3D86910-F453-4A0F-83AE-ED0ABFF60AC0}"/>
              </a:ext>
            </a:extLst>
          </p:cNvPr>
          <p:cNvSpPr/>
          <p:nvPr/>
        </p:nvSpPr>
        <p:spPr>
          <a:xfrm>
            <a:off x="3750366" y="1510749"/>
            <a:ext cx="1722782" cy="808381"/>
          </a:xfrm>
          <a:prstGeom prst="rect">
            <a:avLst/>
          </a:prstGeom>
          <a:noFill/>
          <a:ln w="76200">
            <a:solidFill>
              <a:schemeClr val="accent1"/>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895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CEED71-1673-4ACC-A00F-A32E2F507B94}"/>
              </a:ext>
            </a:extLst>
          </p:cNvPr>
          <p:cNvSpPr/>
          <p:nvPr/>
        </p:nvSpPr>
        <p:spPr>
          <a:xfrm>
            <a:off x="887893" y="774749"/>
            <a:ext cx="7706139" cy="3693319"/>
          </a:xfrm>
          <a:prstGeom prst="rect">
            <a:avLst/>
          </a:prstGeom>
        </p:spPr>
        <p:txBody>
          <a:bodyPr wrap="square">
            <a:spAutoFit/>
          </a:bodyPr>
          <a:lstStyle/>
          <a:p>
            <a:pPr>
              <a:defRPr/>
            </a:pPr>
            <a:r>
              <a:rPr lang="en-GB" sz="2400" dirty="0"/>
              <a:t>The first part of the Noble Eightfold Path is simply to </a:t>
            </a:r>
            <a:r>
              <a:rPr lang="en-GB" sz="2400" b="1" dirty="0"/>
              <a:t>know the truth</a:t>
            </a:r>
            <a:r>
              <a:rPr lang="en-GB" sz="2400" dirty="0"/>
              <a:t>.  A follower of Buddhism will always seek to find out the truth, rather than accept anything they see, read or hear without questioning it first.</a:t>
            </a:r>
          </a:p>
          <a:p>
            <a:pPr>
              <a:defRPr/>
            </a:pPr>
            <a:endParaRPr lang="en-GB" sz="2400" dirty="0"/>
          </a:p>
          <a:p>
            <a:pPr>
              <a:defRPr/>
            </a:pPr>
            <a:r>
              <a:rPr lang="en-GB" sz="2400" dirty="0"/>
              <a:t>In what modern-day situations would this be very good advice?</a:t>
            </a:r>
          </a:p>
          <a:p>
            <a:pPr>
              <a:defRPr/>
            </a:pPr>
            <a:endParaRPr lang="en-GB" sz="2400" dirty="0"/>
          </a:p>
          <a:p>
            <a:pPr>
              <a:defRPr/>
            </a:pPr>
            <a:endParaRPr lang="en-GB" sz="2400" dirty="0"/>
          </a:p>
          <a:p>
            <a:pPr>
              <a:defRPr/>
            </a:pPr>
            <a:endParaRPr lang="en-GB" dirty="0"/>
          </a:p>
        </p:txBody>
      </p:sp>
      <p:pic>
        <p:nvPicPr>
          <p:cNvPr id="2052" name="Picture 4" descr="Collection of Social Media Icons and Logos Editorial Photography -  Illustration of smartphone, icons: 201707997">
            <a:extLst>
              <a:ext uri="{FF2B5EF4-FFF2-40B4-BE49-F238E27FC236}">
                <a16:creationId xmlns:a16="http://schemas.microsoft.com/office/drawing/2014/main" id="{73DC022D-AC00-477D-8152-469A058A16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277" y="4078357"/>
            <a:ext cx="7275443" cy="1455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77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wipe(down)">
                                      <p:cBhvr>
                                        <p:cTn id="11"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Fold path - Authentic Essays | Custom Research Paper, College Term &amp;amp;  Essay Writing Services">
            <a:extLst>
              <a:ext uri="{FF2B5EF4-FFF2-40B4-BE49-F238E27FC236}">
                <a16:creationId xmlns:a16="http://schemas.microsoft.com/office/drawing/2014/main" id="{F38D5357-38C8-41B9-BE63-7FA880F8047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84245"/>
            <a:ext cx="7951304" cy="4704521"/>
          </a:xfrm>
          <a:prstGeom prst="rect">
            <a:avLst/>
          </a:prstGeom>
          <a:noFill/>
          <a:ln>
            <a:noFill/>
          </a:ln>
        </p:spPr>
      </p:pic>
      <p:sp>
        <p:nvSpPr>
          <p:cNvPr id="3" name="Rectangle 2">
            <a:extLst>
              <a:ext uri="{FF2B5EF4-FFF2-40B4-BE49-F238E27FC236}">
                <a16:creationId xmlns:a16="http://schemas.microsoft.com/office/drawing/2014/main" id="{E1B2D3C3-9328-4287-9E7F-67C5FCBEF81D}"/>
              </a:ext>
            </a:extLst>
          </p:cNvPr>
          <p:cNvSpPr/>
          <p:nvPr/>
        </p:nvSpPr>
        <p:spPr>
          <a:xfrm>
            <a:off x="2037492" y="673413"/>
            <a:ext cx="5069016" cy="584775"/>
          </a:xfrm>
          <a:prstGeom prst="rect">
            <a:avLst/>
          </a:prstGeom>
        </p:spPr>
        <p:txBody>
          <a:bodyPr wrap="none">
            <a:spAutoFit/>
          </a:bodyPr>
          <a:lstStyle/>
          <a:p>
            <a:r>
              <a:rPr lang="en-GB" sz="3200" dirty="0"/>
              <a:t>The </a:t>
            </a:r>
            <a:r>
              <a:rPr lang="en-GB" sz="3200" b="1" dirty="0">
                <a:solidFill>
                  <a:schemeClr val="accent1"/>
                </a:solidFill>
              </a:rPr>
              <a:t>Noble Eightfold Path</a:t>
            </a:r>
            <a:r>
              <a:rPr lang="en-GB" sz="3200" dirty="0"/>
              <a:t>. </a:t>
            </a:r>
          </a:p>
        </p:txBody>
      </p:sp>
      <p:sp>
        <p:nvSpPr>
          <p:cNvPr id="4" name="Rectangle 3">
            <a:extLst>
              <a:ext uri="{FF2B5EF4-FFF2-40B4-BE49-F238E27FC236}">
                <a16:creationId xmlns:a16="http://schemas.microsoft.com/office/drawing/2014/main" id="{F3D86910-F453-4A0F-83AE-ED0ABFF60AC0}"/>
              </a:ext>
            </a:extLst>
          </p:cNvPr>
          <p:cNvSpPr/>
          <p:nvPr/>
        </p:nvSpPr>
        <p:spPr>
          <a:xfrm>
            <a:off x="5711687" y="2411897"/>
            <a:ext cx="2120347" cy="808381"/>
          </a:xfrm>
          <a:prstGeom prst="rect">
            <a:avLst/>
          </a:prstGeom>
          <a:noFill/>
          <a:ln w="76200">
            <a:solidFill>
              <a:schemeClr val="accent1"/>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8CF529B-7AC6-4DC6-900A-65E3AD9FB846}"/>
              </a:ext>
            </a:extLst>
          </p:cNvPr>
          <p:cNvSpPr/>
          <p:nvPr/>
        </p:nvSpPr>
        <p:spPr>
          <a:xfrm>
            <a:off x="1865214" y="4737653"/>
            <a:ext cx="1772507" cy="808381"/>
          </a:xfrm>
          <a:prstGeom prst="rect">
            <a:avLst/>
          </a:prstGeom>
          <a:noFill/>
          <a:ln w="76200">
            <a:solidFill>
              <a:schemeClr val="accent1"/>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5037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984EF6-3239-4B74-991C-0ABF8B6B3575}"/>
              </a:ext>
            </a:extLst>
          </p:cNvPr>
          <p:cNvSpPr/>
          <p:nvPr/>
        </p:nvSpPr>
        <p:spPr>
          <a:xfrm>
            <a:off x="636105" y="416945"/>
            <a:ext cx="8083825" cy="6278642"/>
          </a:xfrm>
          <a:prstGeom prst="rect">
            <a:avLst/>
          </a:prstGeom>
        </p:spPr>
        <p:txBody>
          <a:bodyPr wrap="square">
            <a:spAutoFit/>
          </a:bodyPr>
          <a:lstStyle/>
          <a:p>
            <a:pPr>
              <a:defRPr/>
            </a:pPr>
            <a:r>
              <a:rPr lang="en-GB" sz="2400" dirty="0"/>
              <a:t>The second and third parts of the Eightfold Path are having the right intentions and carrying those thoughts through – these are very important to Buddhists in their daily lives. </a:t>
            </a:r>
          </a:p>
          <a:p>
            <a:pPr>
              <a:defRPr/>
            </a:pPr>
            <a:endParaRPr lang="en-GB" sz="2400" dirty="0"/>
          </a:p>
          <a:p>
            <a:pPr>
              <a:defRPr/>
            </a:pPr>
            <a:r>
              <a:rPr lang="en-GB" sz="2400" dirty="0"/>
              <a:t>How many of you are the sort of people who would pick up someone else’s coat and hang it up if you saw it lying in the corridor?</a:t>
            </a:r>
          </a:p>
          <a:p>
            <a:pPr>
              <a:defRPr/>
            </a:pPr>
            <a:endParaRPr lang="en-GB" sz="2400" dirty="0"/>
          </a:p>
          <a:p>
            <a:pPr>
              <a:defRPr/>
            </a:pPr>
            <a:r>
              <a:rPr lang="en-GB" sz="2400" dirty="0"/>
              <a:t>Have you ever said ‘no’ when a friend has suggested doing something that you know your parents wouldn’t want you to do, even though there would have been no way of them finding out?</a:t>
            </a:r>
          </a:p>
          <a:p>
            <a:pPr>
              <a:defRPr/>
            </a:pPr>
            <a:endParaRPr lang="en-GB" sz="2400" dirty="0"/>
          </a:p>
          <a:p>
            <a:pPr>
              <a:defRPr/>
            </a:pPr>
            <a:r>
              <a:rPr lang="en-GB" sz="2400" dirty="0"/>
              <a:t>Did any of you pick up the tokens on the floor without being asked?  Did you put them </a:t>
            </a:r>
            <a:r>
              <a:rPr lang="en-GB" sz="2400" b="1" dirty="0"/>
              <a:t>all</a:t>
            </a:r>
            <a:r>
              <a:rPr lang="en-GB" sz="2400" dirty="0"/>
              <a:t> back?!</a:t>
            </a:r>
          </a:p>
          <a:p>
            <a:pPr>
              <a:defRPr/>
            </a:pPr>
            <a:endParaRPr lang="en-GB" dirty="0"/>
          </a:p>
        </p:txBody>
      </p:sp>
    </p:spTree>
    <p:extLst>
      <p:ext uri="{BB962C8B-B14F-4D97-AF65-F5344CB8AC3E}">
        <p14:creationId xmlns:p14="http://schemas.microsoft.com/office/powerpoint/2010/main" val="104198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Fold path - Authentic Essays | Custom Research Paper, College Term &amp;amp;  Essay Writing Services">
            <a:extLst>
              <a:ext uri="{FF2B5EF4-FFF2-40B4-BE49-F238E27FC236}">
                <a16:creationId xmlns:a16="http://schemas.microsoft.com/office/drawing/2014/main" id="{F38D5357-38C8-41B9-BE63-7FA880F8047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84245"/>
            <a:ext cx="7951304" cy="4704521"/>
          </a:xfrm>
          <a:prstGeom prst="rect">
            <a:avLst/>
          </a:prstGeom>
          <a:noFill/>
          <a:ln>
            <a:noFill/>
          </a:ln>
        </p:spPr>
      </p:pic>
      <p:sp>
        <p:nvSpPr>
          <p:cNvPr id="3" name="Rectangle 2">
            <a:extLst>
              <a:ext uri="{FF2B5EF4-FFF2-40B4-BE49-F238E27FC236}">
                <a16:creationId xmlns:a16="http://schemas.microsoft.com/office/drawing/2014/main" id="{E1B2D3C3-9328-4287-9E7F-67C5FCBEF81D}"/>
              </a:ext>
            </a:extLst>
          </p:cNvPr>
          <p:cNvSpPr/>
          <p:nvPr/>
        </p:nvSpPr>
        <p:spPr>
          <a:xfrm>
            <a:off x="2037492" y="673413"/>
            <a:ext cx="5069016" cy="584775"/>
          </a:xfrm>
          <a:prstGeom prst="rect">
            <a:avLst/>
          </a:prstGeom>
        </p:spPr>
        <p:txBody>
          <a:bodyPr wrap="none">
            <a:spAutoFit/>
          </a:bodyPr>
          <a:lstStyle/>
          <a:p>
            <a:r>
              <a:rPr lang="en-GB" sz="3200" dirty="0"/>
              <a:t>The </a:t>
            </a:r>
            <a:r>
              <a:rPr lang="en-GB" sz="3200" b="1" dirty="0">
                <a:solidFill>
                  <a:schemeClr val="accent1"/>
                </a:solidFill>
              </a:rPr>
              <a:t>Noble Eightfold Path</a:t>
            </a:r>
            <a:r>
              <a:rPr lang="en-GB" sz="3200" dirty="0"/>
              <a:t>. </a:t>
            </a:r>
          </a:p>
        </p:txBody>
      </p:sp>
      <p:sp>
        <p:nvSpPr>
          <p:cNvPr id="4" name="Rectangle 3">
            <a:extLst>
              <a:ext uri="{FF2B5EF4-FFF2-40B4-BE49-F238E27FC236}">
                <a16:creationId xmlns:a16="http://schemas.microsoft.com/office/drawing/2014/main" id="{F3D86910-F453-4A0F-83AE-ED0ABFF60AC0}"/>
              </a:ext>
            </a:extLst>
          </p:cNvPr>
          <p:cNvSpPr/>
          <p:nvPr/>
        </p:nvSpPr>
        <p:spPr>
          <a:xfrm>
            <a:off x="5844209" y="3538331"/>
            <a:ext cx="2570921" cy="808381"/>
          </a:xfrm>
          <a:prstGeom prst="rect">
            <a:avLst/>
          </a:prstGeom>
          <a:noFill/>
          <a:ln w="76200">
            <a:solidFill>
              <a:schemeClr val="accent1"/>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6080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650" y="5059297"/>
            <a:ext cx="3345295" cy="772107"/>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It was initially started by followers of the </a:t>
            </a:r>
            <a:r>
              <a:rPr lang="en-GB" dirty="0" err="1"/>
              <a:t>Bahá’í</a:t>
            </a:r>
            <a:r>
              <a:rPr lang="en-GB" dirty="0"/>
              <a:t> faith. </a:t>
            </a:r>
          </a:p>
        </p:txBody>
      </p:sp>
      <p:sp>
        <p:nvSpPr>
          <p:cNvPr id="21" name="Title 20"/>
          <p:cNvSpPr>
            <a:spLocks noGrp="1"/>
          </p:cNvSpPr>
          <p:nvPr>
            <p:ph type="title"/>
          </p:nvPr>
        </p:nvSpPr>
        <p:spPr/>
        <p:txBody>
          <a:bodyPr/>
          <a:lstStyle/>
          <a:p>
            <a:r>
              <a:rPr lang="en-GB" sz="3600" dirty="0">
                <a:solidFill>
                  <a:srgbClr val="643C90"/>
                </a:solidFill>
                <a:latin typeface="+mn-lt"/>
              </a:rPr>
              <a:t>What Is World Religion Day?</a:t>
            </a:r>
          </a:p>
        </p:txBody>
      </p:sp>
      <p:sp>
        <p:nvSpPr>
          <p:cNvPr id="5" name="Rectangle 4"/>
          <p:cNvSpPr/>
          <p:nvPr/>
        </p:nvSpPr>
        <p:spPr>
          <a:xfrm>
            <a:off x="755650" y="1607756"/>
            <a:ext cx="3539259" cy="830997"/>
          </a:xfrm>
          <a:prstGeom prst="rect">
            <a:avLst/>
          </a:prstGeom>
        </p:spPr>
        <p:txBody>
          <a:bodyPr wrap="square" lIns="0" tIns="0" rIns="0" bIns="0">
            <a:spAutoFit/>
          </a:bodyPr>
          <a:lstStyle/>
          <a:p>
            <a:r>
              <a:rPr lang="en-GB" dirty="0"/>
              <a:t>World Religion Day is celebrated annually on the third Sunday of January. </a:t>
            </a:r>
          </a:p>
        </p:txBody>
      </p:sp>
      <p:sp>
        <p:nvSpPr>
          <p:cNvPr id="8" name="TextBox 7">
            <a:extLst>
              <a:ext uri="{FF2B5EF4-FFF2-40B4-BE49-F238E27FC236}">
                <a16:creationId xmlns:a16="http://schemas.microsoft.com/office/drawing/2014/main" id="{B3307C72-7232-44D4-90F3-2349F0F7119D}"/>
              </a:ext>
            </a:extLst>
          </p:cNvPr>
          <p:cNvSpPr txBox="1"/>
          <p:nvPr/>
        </p:nvSpPr>
        <p:spPr>
          <a:xfrm>
            <a:off x="681761" y="2722691"/>
            <a:ext cx="2880587" cy="2308324"/>
          </a:xfrm>
          <a:prstGeom prst="rect">
            <a:avLst/>
          </a:prstGeom>
          <a:noFill/>
        </p:spPr>
        <p:txBody>
          <a:bodyPr wrap="square">
            <a:spAutoFit/>
          </a:bodyPr>
          <a:lstStyle/>
          <a:p>
            <a:r>
              <a:rPr lang="en-GB" dirty="0"/>
              <a:t>The aim of World Religion Day is to promote understanding and peace between all religions and to encourage people to learn about other faiths and their followers. </a:t>
            </a:r>
          </a:p>
          <a:p>
            <a:endParaRPr lang="en-GB" dirty="0"/>
          </a:p>
        </p:txBody>
      </p:sp>
      <p:pic>
        <p:nvPicPr>
          <p:cNvPr id="12" name="Picture 11">
            <a:extLst>
              <a:ext uri="{FF2B5EF4-FFF2-40B4-BE49-F238E27FC236}">
                <a16:creationId xmlns:a16="http://schemas.microsoft.com/office/drawing/2014/main" id="{AD179379-2EEC-44B4-BB85-4F35E1EDAE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2349" y="1359518"/>
            <a:ext cx="4826001" cy="4733307"/>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2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419CC2-FDEB-4FB2-BD95-C432B258997A}"/>
              </a:ext>
            </a:extLst>
          </p:cNvPr>
          <p:cNvSpPr/>
          <p:nvPr/>
        </p:nvSpPr>
        <p:spPr>
          <a:xfrm>
            <a:off x="788503" y="821780"/>
            <a:ext cx="7507357" cy="4801314"/>
          </a:xfrm>
          <a:prstGeom prst="rect">
            <a:avLst/>
          </a:prstGeom>
        </p:spPr>
        <p:txBody>
          <a:bodyPr wrap="square">
            <a:spAutoFit/>
          </a:bodyPr>
          <a:lstStyle/>
          <a:p>
            <a:pPr>
              <a:defRPr/>
            </a:pPr>
            <a:r>
              <a:rPr lang="en-GB" dirty="0"/>
              <a:t>The fourth part of the Eightfold Path is central to the teachings of Buddha.  It can be very easy to say something that hurts someone else, even if it’s not done on purpose.  </a:t>
            </a:r>
            <a:r>
              <a:rPr lang="en-GB" b="1" dirty="0"/>
              <a:t>Choosing the right speech </a:t>
            </a:r>
            <a:r>
              <a:rPr lang="en-GB" dirty="0"/>
              <a:t>requires a lot of self-control and consideration of others’ feelings and circumstances.</a:t>
            </a:r>
          </a:p>
          <a:p>
            <a:pPr>
              <a:defRPr/>
            </a:pPr>
            <a:endParaRPr lang="en-GB" dirty="0"/>
          </a:p>
          <a:p>
            <a:pPr>
              <a:defRPr/>
            </a:pPr>
            <a:r>
              <a:rPr lang="en-GB" dirty="0"/>
              <a:t>How easy is it to react to someone’s seemingly hurtful actions or speech by retaliating with something equally hurtful?</a:t>
            </a:r>
          </a:p>
          <a:p>
            <a:pPr>
              <a:defRPr/>
            </a:pPr>
            <a:endParaRPr lang="en-GB" dirty="0"/>
          </a:p>
          <a:p>
            <a:pPr>
              <a:defRPr/>
            </a:pPr>
            <a:r>
              <a:rPr lang="en-GB" dirty="0"/>
              <a:t>Buddha would say that we need to stop and think first: why did the person do that?  What might they be going through that has resulted in them saying something hurtful?  What could we say to help them feel better?</a:t>
            </a:r>
          </a:p>
          <a:p>
            <a:pPr>
              <a:defRPr/>
            </a:pPr>
            <a:endParaRPr lang="en-GB" dirty="0"/>
          </a:p>
          <a:p>
            <a:pPr>
              <a:defRPr/>
            </a:pPr>
            <a:r>
              <a:rPr lang="en-GB" dirty="0"/>
              <a:t>Each time the sponge ball is thrown to a person, pass them a compliment too!</a:t>
            </a:r>
          </a:p>
          <a:p>
            <a:pPr>
              <a:defRPr/>
            </a:pPr>
            <a:r>
              <a:rPr lang="en-GB" dirty="0"/>
              <a:t> </a:t>
            </a:r>
          </a:p>
        </p:txBody>
      </p:sp>
      <p:pic>
        <p:nvPicPr>
          <p:cNvPr id="3074" name="Picture 2" descr="Amazon.com : US Games Uncoated High Density Foam Ball (6-Inch) : Foam Balls  For Dodgeball : Sports &amp;amp; Outdoors">
            <a:extLst>
              <a:ext uri="{FF2B5EF4-FFF2-40B4-BE49-F238E27FC236}">
                <a16:creationId xmlns:a16="http://schemas.microsoft.com/office/drawing/2014/main" id="{1E0D6029-43D3-41EE-A671-AF56C9D101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2666" y="4559162"/>
            <a:ext cx="874229" cy="874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61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 calcmode="lin" valueType="num">
                                      <p:cBhvr additive="base">
                                        <p:cTn id="1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6" end="6"/>
                                            </p:txEl>
                                          </p:spTgt>
                                        </p:tgtEl>
                                        <p:attrNameLst>
                                          <p:attrName>ppt_y</p:attrName>
                                        </p:attrNameLst>
                                      </p:cBhvr>
                                      <p:tavLst>
                                        <p:tav tm="0">
                                          <p:val>
                                            <p:strVal val="1+#ppt_h/2"/>
                                          </p:val>
                                        </p:tav>
                                        <p:tav tm="100000">
                                          <p:val>
                                            <p:strVal val="#ppt_y"/>
                                          </p:val>
                                        </p:tav>
                                      </p:tavLst>
                                    </p:anim>
                                  </p:childTnLst>
                                </p:cTn>
                              </p:par>
                              <p:par>
                                <p:cTn id="17" presetID="6" presetClass="entr" presetSubtype="16" fill="hold" nodeType="with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circle(in)">
                                      <p:cBhvr>
                                        <p:cTn id="19"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Fold path - Authentic Essays | Custom Research Paper, College Term &amp;amp;  Essay Writing Services">
            <a:extLst>
              <a:ext uri="{FF2B5EF4-FFF2-40B4-BE49-F238E27FC236}">
                <a16:creationId xmlns:a16="http://schemas.microsoft.com/office/drawing/2014/main" id="{F38D5357-38C8-41B9-BE63-7FA880F8047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84245"/>
            <a:ext cx="7951304" cy="4704521"/>
          </a:xfrm>
          <a:prstGeom prst="rect">
            <a:avLst/>
          </a:prstGeom>
          <a:noFill/>
          <a:ln>
            <a:noFill/>
          </a:ln>
        </p:spPr>
      </p:pic>
      <p:sp>
        <p:nvSpPr>
          <p:cNvPr id="3" name="Rectangle 2">
            <a:extLst>
              <a:ext uri="{FF2B5EF4-FFF2-40B4-BE49-F238E27FC236}">
                <a16:creationId xmlns:a16="http://schemas.microsoft.com/office/drawing/2014/main" id="{E1B2D3C3-9328-4287-9E7F-67C5FCBEF81D}"/>
              </a:ext>
            </a:extLst>
          </p:cNvPr>
          <p:cNvSpPr/>
          <p:nvPr/>
        </p:nvSpPr>
        <p:spPr>
          <a:xfrm>
            <a:off x="2037492" y="673413"/>
            <a:ext cx="5069016" cy="584775"/>
          </a:xfrm>
          <a:prstGeom prst="rect">
            <a:avLst/>
          </a:prstGeom>
        </p:spPr>
        <p:txBody>
          <a:bodyPr wrap="none">
            <a:spAutoFit/>
          </a:bodyPr>
          <a:lstStyle/>
          <a:p>
            <a:r>
              <a:rPr lang="en-GB" sz="3200" dirty="0"/>
              <a:t>The </a:t>
            </a:r>
            <a:r>
              <a:rPr lang="en-GB" sz="3200" b="1" dirty="0">
                <a:solidFill>
                  <a:schemeClr val="accent1"/>
                </a:solidFill>
              </a:rPr>
              <a:t>Noble Eightfold Path</a:t>
            </a:r>
            <a:r>
              <a:rPr lang="en-GB" sz="3200" dirty="0"/>
              <a:t>. </a:t>
            </a:r>
          </a:p>
        </p:txBody>
      </p:sp>
      <p:sp>
        <p:nvSpPr>
          <p:cNvPr id="4" name="Rectangle 3">
            <a:extLst>
              <a:ext uri="{FF2B5EF4-FFF2-40B4-BE49-F238E27FC236}">
                <a16:creationId xmlns:a16="http://schemas.microsoft.com/office/drawing/2014/main" id="{F3D86910-F453-4A0F-83AE-ED0ABFF60AC0}"/>
              </a:ext>
            </a:extLst>
          </p:cNvPr>
          <p:cNvSpPr/>
          <p:nvPr/>
        </p:nvSpPr>
        <p:spPr>
          <a:xfrm>
            <a:off x="5208104" y="4753354"/>
            <a:ext cx="2570921" cy="808381"/>
          </a:xfrm>
          <a:prstGeom prst="rect">
            <a:avLst/>
          </a:prstGeom>
          <a:noFill/>
          <a:ln w="76200">
            <a:solidFill>
              <a:schemeClr val="accent1"/>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76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38DB0F-3B54-4AFD-9DFA-A7FC0292E065}"/>
              </a:ext>
            </a:extLst>
          </p:cNvPr>
          <p:cNvSpPr/>
          <p:nvPr/>
        </p:nvSpPr>
        <p:spPr>
          <a:xfrm>
            <a:off x="841512" y="817099"/>
            <a:ext cx="7229061" cy="3170099"/>
          </a:xfrm>
          <a:prstGeom prst="rect">
            <a:avLst/>
          </a:prstGeom>
        </p:spPr>
        <p:txBody>
          <a:bodyPr wrap="square">
            <a:spAutoFit/>
          </a:bodyPr>
          <a:lstStyle/>
          <a:p>
            <a:pPr>
              <a:defRPr/>
            </a:pPr>
            <a:r>
              <a:rPr lang="en-GB" sz="2000" dirty="0"/>
              <a:t>The fifth part of the Eightfold Path is to choose the </a:t>
            </a:r>
            <a:r>
              <a:rPr lang="en-GB" sz="2000" b="1" dirty="0"/>
              <a:t>right actions</a:t>
            </a:r>
            <a:r>
              <a:rPr lang="en-GB" sz="2000" dirty="0"/>
              <a:t>, so that what you do will be for the good of others.   </a:t>
            </a:r>
          </a:p>
          <a:p>
            <a:pPr>
              <a:defRPr/>
            </a:pPr>
            <a:endParaRPr lang="en-GB" sz="2000" dirty="0"/>
          </a:p>
          <a:p>
            <a:pPr>
              <a:defRPr/>
            </a:pPr>
            <a:r>
              <a:rPr lang="en-GB" sz="2000" dirty="0"/>
              <a:t>This is something that you could do in those small, everyday actions; for example, holding the door open for someone or helping your parents with the vacuuming.</a:t>
            </a:r>
          </a:p>
          <a:p>
            <a:pPr>
              <a:defRPr/>
            </a:pPr>
            <a:endParaRPr lang="en-GB" sz="2000" dirty="0"/>
          </a:p>
          <a:p>
            <a:pPr>
              <a:defRPr/>
            </a:pPr>
            <a:r>
              <a:rPr lang="en-GB" sz="2000" dirty="0"/>
              <a:t>We have been thinking about our dreams and goals for adult life in PSHE lessons.  Can you think of any careers that would fulfil this part of the Eightfold Path?</a:t>
            </a:r>
          </a:p>
        </p:txBody>
      </p:sp>
    </p:spTree>
    <p:extLst>
      <p:ext uri="{BB962C8B-B14F-4D97-AF65-F5344CB8AC3E}">
        <p14:creationId xmlns:p14="http://schemas.microsoft.com/office/powerpoint/2010/main" val="269815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animEffect transition="in" filter="fade">
                                      <p:cBhvr>
                                        <p:cTn id="1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Fold path - Authentic Essays | Custom Research Paper, College Term &amp;amp;  Essay Writing Services">
            <a:extLst>
              <a:ext uri="{FF2B5EF4-FFF2-40B4-BE49-F238E27FC236}">
                <a16:creationId xmlns:a16="http://schemas.microsoft.com/office/drawing/2014/main" id="{F38D5357-38C8-41B9-BE63-7FA880F8047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84245"/>
            <a:ext cx="7951304" cy="4704521"/>
          </a:xfrm>
          <a:prstGeom prst="rect">
            <a:avLst/>
          </a:prstGeom>
          <a:noFill/>
          <a:ln>
            <a:noFill/>
          </a:ln>
        </p:spPr>
      </p:pic>
      <p:sp>
        <p:nvSpPr>
          <p:cNvPr id="3" name="Rectangle 2">
            <a:extLst>
              <a:ext uri="{FF2B5EF4-FFF2-40B4-BE49-F238E27FC236}">
                <a16:creationId xmlns:a16="http://schemas.microsoft.com/office/drawing/2014/main" id="{E1B2D3C3-9328-4287-9E7F-67C5FCBEF81D}"/>
              </a:ext>
            </a:extLst>
          </p:cNvPr>
          <p:cNvSpPr/>
          <p:nvPr/>
        </p:nvSpPr>
        <p:spPr>
          <a:xfrm>
            <a:off x="2037492" y="673413"/>
            <a:ext cx="5069016" cy="584775"/>
          </a:xfrm>
          <a:prstGeom prst="rect">
            <a:avLst/>
          </a:prstGeom>
        </p:spPr>
        <p:txBody>
          <a:bodyPr wrap="none">
            <a:spAutoFit/>
          </a:bodyPr>
          <a:lstStyle/>
          <a:p>
            <a:r>
              <a:rPr lang="en-GB" sz="3200" dirty="0"/>
              <a:t>The </a:t>
            </a:r>
            <a:r>
              <a:rPr lang="en-GB" sz="3200" b="1" dirty="0">
                <a:solidFill>
                  <a:schemeClr val="accent1"/>
                </a:solidFill>
              </a:rPr>
              <a:t>Noble Eightfold Path</a:t>
            </a:r>
            <a:r>
              <a:rPr lang="en-GB" sz="3200" dirty="0"/>
              <a:t>. </a:t>
            </a:r>
          </a:p>
        </p:txBody>
      </p:sp>
      <p:sp>
        <p:nvSpPr>
          <p:cNvPr id="4" name="Rectangle 3">
            <a:extLst>
              <a:ext uri="{FF2B5EF4-FFF2-40B4-BE49-F238E27FC236}">
                <a16:creationId xmlns:a16="http://schemas.microsoft.com/office/drawing/2014/main" id="{F3D86910-F453-4A0F-83AE-ED0ABFF60AC0}"/>
              </a:ext>
            </a:extLst>
          </p:cNvPr>
          <p:cNvSpPr/>
          <p:nvPr/>
        </p:nvSpPr>
        <p:spPr>
          <a:xfrm>
            <a:off x="3299791" y="5373755"/>
            <a:ext cx="2570921" cy="808381"/>
          </a:xfrm>
          <a:prstGeom prst="rect">
            <a:avLst/>
          </a:prstGeom>
          <a:noFill/>
          <a:ln w="76200">
            <a:solidFill>
              <a:schemeClr val="accent1"/>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1140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AE3A5D-3247-4125-A266-AAFBE5C74FE8}"/>
              </a:ext>
            </a:extLst>
          </p:cNvPr>
          <p:cNvSpPr/>
          <p:nvPr/>
        </p:nvSpPr>
        <p:spPr>
          <a:xfrm>
            <a:off x="1431235" y="1960171"/>
            <a:ext cx="6281529" cy="3477875"/>
          </a:xfrm>
          <a:prstGeom prst="rect">
            <a:avLst/>
          </a:prstGeom>
        </p:spPr>
        <p:txBody>
          <a:bodyPr wrap="square">
            <a:spAutoFit/>
          </a:bodyPr>
          <a:lstStyle/>
          <a:p>
            <a:r>
              <a:rPr lang="en-GB" sz="2000" dirty="0"/>
              <a:t>The sixth part of the Eightfold Path is to </a:t>
            </a:r>
            <a:r>
              <a:rPr lang="en-GB" sz="2000" b="1" dirty="0"/>
              <a:t>respect life, property and morality</a:t>
            </a:r>
            <a:r>
              <a:rPr lang="en-GB" sz="2000" dirty="0"/>
              <a:t>.  This pulls together the other parts of the Path that we have looked at so far, in that you should respect everyone and everything around you, and choose to make the right decisions and say the right things.</a:t>
            </a:r>
          </a:p>
          <a:p>
            <a:endParaRPr lang="en-GB" sz="2000" dirty="0"/>
          </a:p>
          <a:p>
            <a:r>
              <a:rPr lang="en-GB" sz="2000" dirty="0"/>
              <a:t>Easier said than done!  In order to help Buddhist do these things, they need to follow the final two parts of the Eightfold Path.</a:t>
            </a:r>
          </a:p>
          <a:p>
            <a:endParaRPr lang="en-GB" sz="2000" dirty="0"/>
          </a:p>
        </p:txBody>
      </p:sp>
    </p:spTree>
    <p:extLst>
      <p:ext uri="{BB962C8B-B14F-4D97-AF65-F5344CB8AC3E}">
        <p14:creationId xmlns:p14="http://schemas.microsoft.com/office/powerpoint/2010/main" val="304360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Fold path - Authentic Essays | Custom Research Paper, College Term &amp;amp;  Essay Writing Services">
            <a:extLst>
              <a:ext uri="{FF2B5EF4-FFF2-40B4-BE49-F238E27FC236}">
                <a16:creationId xmlns:a16="http://schemas.microsoft.com/office/drawing/2014/main" id="{F38D5357-38C8-41B9-BE63-7FA880F8047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84245"/>
            <a:ext cx="7951304" cy="4704521"/>
          </a:xfrm>
          <a:prstGeom prst="rect">
            <a:avLst/>
          </a:prstGeom>
          <a:noFill/>
          <a:ln>
            <a:noFill/>
          </a:ln>
        </p:spPr>
      </p:pic>
      <p:sp>
        <p:nvSpPr>
          <p:cNvPr id="3" name="Rectangle 2">
            <a:extLst>
              <a:ext uri="{FF2B5EF4-FFF2-40B4-BE49-F238E27FC236}">
                <a16:creationId xmlns:a16="http://schemas.microsoft.com/office/drawing/2014/main" id="{E1B2D3C3-9328-4287-9E7F-67C5FCBEF81D}"/>
              </a:ext>
            </a:extLst>
          </p:cNvPr>
          <p:cNvSpPr/>
          <p:nvPr/>
        </p:nvSpPr>
        <p:spPr>
          <a:xfrm>
            <a:off x="2037492" y="673413"/>
            <a:ext cx="5069016" cy="584775"/>
          </a:xfrm>
          <a:prstGeom prst="rect">
            <a:avLst/>
          </a:prstGeom>
        </p:spPr>
        <p:txBody>
          <a:bodyPr wrap="none">
            <a:spAutoFit/>
          </a:bodyPr>
          <a:lstStyle/>
          <a:p>
            <a:r>
              <a:rPr lang="en-GB" sz="3200" dirty="0"/>
              <a:t>The </a:t>
            </a:r>
            <a:r>
              <a:rPr lang="en-GB" sz="3200" b="1" dirty="0">
                <a:solidFill>
                  <a:schemeClr val="accent1"/>
                </a:solidFill>
              </a:rPr>
              <a:t>Noble Eightfold Path</a:t>
            </a:r>
            <a:r>
              <a:rPr lang="en-GB" sz="3200" dirty="0"/>
              <a:t>. </a:t>
            </a:r>
          </a:p>
        </p:txBody>
      </p:sp>
      <p:sp>
        <p:nvSpPr>
          <p:cNvPr id="4" name="Rectangle 3">
            <a:extLst>
              <a:ext uri="{FF2B5EF4-FFF2-40B4-BE49-F238E27FC236}">
                <a16:creationId xmlns:a16="http://schemas.microsoft.com/office/drawing/2014/main" id="{F3D86910-F453-4A0F-83AE-ED0ABFF60AC0}"/>
              </a:ext>
            </a:extLst>
          </p:cNvPr>
          <p:cNvSpPr/>
          <p:nvPr/>
        </p:nvSpPr>
        <p:spPr>
          <a:xfrm>
            <a:off x="490330" y="3584712"/>
            <a:ext cx="2570921" cy="808381"/>
          </a:xfrm>
          <a:prstGeom prst="rect">
            <a:avLst/>
          </a:prstGeom>
          <a:noFill/>
          <a:ln w="76200">
            <a:solidFill>
              <a:schemeClr val="accent1"/>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A76A6064-3D5E-499D-97AD-E0D372BE0527}"/>
              </a:ext>
            </a:extLst>
          </p:cNvPr>
          <p:cNvSpPr/>
          <p:nvPr/>
        </p:nvSpPr>
        <p:spPr>
          <a:xfrm>
            <a:off x="907773" y="2411899"/>
            <a:ext cx="2570921" cy="808381"/>
          </a:xfrm>
          <a:prstGeom prst="rect">
            <a:avLst/>
          </a:prstGeom>
          <a:noFill/>
          <a:ln w="76200">
            <a:solidFill>
              <a:schemeClr val="accent1"/>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142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9145EE-A3C5-43F6-A31A-E78C33A3C083}"/>
              </a:ext>
            </a:extLst>
          </p:cNvPr>
          <p:cNvSpPr/>
          <p:nvPr/>
        </p:nvSpPr>
        <p:spPr>
          <a:xfrm>
            <a:off x="530087" y="571285"/>
            <a:ext cx="7805530" cy="1015663"/>
          </a:xfrm>
          <a:prstGeom prst="rect">
            <a:avLst/>
          </a:prstGeom>
        </p:spPr>
        <p:txBody>
          <a:bodyPr wrap="square">
            <a:spAutoFit/>
          </a:bodyPr>
          <a:lstStyle/>
          <a:p>
            <a:r>
              <a:rPr lang="en-GB" sz="2000" b="1" dirty="0"/>
              <a:t>Meditation</a:t>
            </a:r>
            <a:r>
              <a:rPr lang="en-GB" sz="2000" dirty="0"/>
              <a:t> is a way of focusing your mind, which helps to </a:t>
            </a:r>
            <a:r>
              <a:rPr lang="en-GB" sz="2000" b="1" dirty="0"/>
              <a:t>control your thoughts</a:t>
            </a:r>
            <a:r>
              <a:rPr lang="en-GB" sz="2000" dirty="0"/>
              <a:t>.  So much of being a Buddhist requires self-control, so it is important for them to spend time regularly meditating.</a:t>
            </a:r>
          </a:p>
        </p:txBody>
      </p:sp>
      <p:pic>
        <p:nvPicPr>
          <p:cNvPr id="6146" name="Picture 2" descr="Optical illusion - latest news, breaking stories and comment - The  Independent">
            <a:extLst>
              <a:ext uri="{FF2B5EF4-FFF2-40B4-BE49-F238E27FC236}">
                <a16:creationId xmlns:a16="http://schemas.microsoft.com/office/drawing/2014/main" id="{DD352041-1453-4130-918B-3EFC21CB9F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087" y="2242931"/>
            <a:ext cx="3935896" cy="295192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hy Optical Illusions Like These Make Your Brain Go Haywire | WIRED">
            <a:extLst>
              <a:ext uri="{FF2B5EF4-FFF2-40B4-BE49-F238E27FC236}">
                <a16:creationId xmlns:a16="http://schemas.microsoft.com/office/drawing/2014/main" id="{25CED070-D6C2-49DC-966E-2B4B86B2F7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9234" y="2559341"/>
            <a:ext cx="3017601" cy="28210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E592C74-33E2-45D5-A50A-3D4C2FE1525F}"/>
              </a:ext>
            </a:extLst>
          </p:cNvPr>
          <p:cNvSpPr/>
          <p:nvPr/>
        </p:nvSpPr>
        <p:spPr>
          <a:xfrm>
            <a:off x="589722" y="1650761"/>
            <a:ext cx="4167808" cy="646331"/>
          </a:xfrm>
          <a:prstGeom prst="rect">
            <a:avLst/>
          </a:prstGeom>
        </p:spPr>
        <p:txBody>
          <a:bodyPr wrap="square">
            <a:spAutoFit/>
          </a:bodyPr>
          <a:lstStyle/>
          <a:p>
            <a:r>
              <a:rPr lang="en-GB" dirty="0"/>
              <a:t>Can you control your mind to see either the rabbit or the duck?</a:t>
            </a:r>
          </a:p>
        </p:txBody>
      </p:sp>
      <p:sp>
        <p:nvSpPr>
          <p:cNvPr id="6" name="Rectangle 5">
            <a:extLst>
              <a:ext uri="{FF2B5EF4-FFF2-40B4-BE49-F238E27FC236}">
                <a16:creationId xmlns:a16="http://schemas.microsoft.com/office/drawing/2014/main" id="{39F97E7F-2B92-4D39-A26E-EFB2298EC68D}"/>
              </a:ext>
            </a:extLst>
          </p:cNvPr>
          <p:cNvSpPr/>
          <p:nvPr/>
        </p:nvSpPr>
        <p:spPr>
          <a:xfrm>
            <a:off x="4757531" y="1611005"/>
            <a:ext cx="3935896" cy="923330"/>
          </a:xfrm>
          <a:prstGeom prst="rect">
            <a:avLst/>
          </a:prstGeom>
        </p:spPr>
        <p:txBody>
          <a:bodyPr wrap="square">
            <a:spAutoFit/>
          </a:bodyPr>
          <a:lstStyle/>
          <a:p>
            <a:r>
              <a:rPr lang="en-GB" dirty="0"/>
              <a:t>Can you force yourself to believe that all these stripes are actually parallel and not wonky at all?</a:t>
            </a:r>
          </a:p>
        </p:txBody>
      </p:sp>
      <p:sp>
        <p:nvSpPr>
          <p:cNvPr id="7" name="Rectangle 6">
            <a:extLst>
              <a:ext uri="{FF2B5EF4-FFF2-40B4-BE49-F238E27FC236}">
                <a16:creationId xmlns:a16="http://schemas.microsoft.com/office/drawing/2014/main" id="{3516AD74-B703-4740-8112-36A14B4D6A48}"/>
              </a:ext>
            </a:extLst>
          </p:cNvPr>
          <p:cNvSpPr/>
          <p:nvPr/>
        </p:nvSpPr>
        <p:spPr>
          <a:xfrm>
            <a:off x="589721" y="5380383"/>
            <a:ext cx="7547113" cy="646331"/>
          </a:xfrm>
          <a:prstGeom prst="rect">
            <a:avLst/>
          </a:prstGeom>
        </p:spPr>
        <p:txBody>
          <a:bodyPr wrap="square">
            <a:spAutoFit/>
          </a:bodyPr>
          <a:lstStyle/>
          <a:p>
            <a:r>
              <a:rPr lang="en-GB" dirty="0"/>
              <a:t>These are just simple optical illusions, but meditation helps a Buddhist to reach a higher level of self-control in their daily life.</a:t>
            </a:r>
          </a:p>
        </p:txBody>
      </p:sp>
    </p:spTree>
    <p:extLst>
      <p:ext uri="{BB962C8B-B14F-4D97-AF65-F5344CB8AC3E}">
        <p14:creationId xmlns:p14="http://schemas.microsoft.com/office/powerpoint/2010/main" val="407295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fade">
                                      <p:cBhvr>
                                        <p:cTn id="10" dur="500"/>
                                        <p:tgtEl>
                                          <p:spTgt spid="61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fade">
                                      <p:cBhvr>
                                        <p:cTn id="18" dur="500"/>
                                        <p:tgtEl>
                                          <p:spTgt spid="614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5144BD-E855-4DC7-99B1-023810A83A83}"/>
              </a:ext>
            </a:extLst>
          </p:cNvPr>
          <p:cNvSpPr/>
          <p:nvPr/>
        </p:nvSpPr>
        <p:spPr>
          <a:xfrm>
            <a:off x="987285" y="1650762"/>
            <a:ext cx="7494105" cy="1754326"/>
          </a:xfrm>
          <a:prstGeom prst="rect">
            <a:avLst/>
          </a:prstGeom>
        </p:spPr>
        <p:txBody>
          <a:bodyPr wrap="square">
            <a:spAutoFit/>
          </a:bodyPr>
          <a:lstStyle/>
          <a:p>
            <a:r>
              <a:rPr lang="en-GB" dirty="0"/>
              <a:t>It’s not all meditation and thinking of others – like other religions, there are times of celebration.  One of the most important festivals in the Buddhist calendar is </a:t>
            </a:r>
            <a:r>
              <a:rPr lang="en-GB" b="1" dirty="0"/>
              <a:t>Wesak</a:t>
            </a:r>
            <a:r>
              <a:rPr lang="en-GB" dirty="0"/>
              <a:t> (or Vesak), which is always celebrated on the full moon in May.</a:t>
            </a:r>
          </a:p>
          <a:p>
            <a:endParaRPr lang="en-GB" dirty="0"/>
          </a:p>
          <a:p>
            <a:endParaRPr lang="en-GB" dirty="0"/>
          </a:p>
        </p:txBody>
      </p:sp>
      <p:sp>
        <p:nvSpPr>
          <p:cNvPr id="3" name="Rectangle 2">
            <a:extLst>
              <a:ext uri="{FF2B5EF4-FFF2-40B4-BE49-F238E27FC236}">
                <a16:creationId xmlns:a16="http://schemas.microsoft.com/office/drawing/2014/main" id="{65617355-F65C-495B-8BAA-FFBCAC1063CD}"/>
              </a:ext>
            </a:extLst>
          </p:cNvPr>
          <p:cNvSpPr/>
          <p:nvPr/>
        </p:nvSpPr>
        <p:spPr>
          <a:xfrm>
            <a:off x="3713921" y="696605"/>
            <a:ext cx="1716157" cy="646331"/>
          </a:xfrm>
          <a:prstGeom prst="rect">
            <a:avLst/>
          </a:prstGeom>
        </p:spPr>
        <p:txBody>
          <a:bodyPr wrap="square">
            <a:spAutoFit/>
          </a:bodyPr>
          <a:lstStyle/>
          <a:p>
            <a:r>
              <a:rPr lang="en-GB" sz="3600" dirty="0">
                <a:solidFill>
                  <a:schemeClr val="accent1"/>
                </a:solidFill>
                <a:latin typeface="Cooper Black" panose="0208090404030B020404" pitchFamily="18" charset="0"/>
              </a:rPr>
              <a:t>Wesak</a:t>
            </a:r>
            <a:endParaRPr lang="en-GB" dirty="0">
              <a:solidFill>
                <a:schemeClr val="accent1"/>
              </a:solidFill>
              <a:latin typeface="Cooper Black" panose="0208090404030B020404" pitchFamily="18" charset="0"/>
            </a:endParaRPr>
          </a:p>
        </p:txBody>
      </p:sp>
      <p:pic>
        <p:nvPicPr>
          <p:cNvPr id="4" name="Picture 3">
            <a:extLst>
              <a:ext uri="{FF2B5EF4-FFF2-40B4-BE49-F238E27FC236}">
                <a16:creationId xmlns:a16="http://schemas.microsoft.com/office/drawing/2014/main" id="{A90A6D6D-EEAC-48DB-AE96-7447BD6AF02B}"/>
              </a:ext>
            </a:extLst>
          </p:cNvPr>
          <p:cNvPicPr>
            <a:picLocks noChangeAspect="1"/>
          </p:cNvPicPr>
          <p:nvPr/>
        </p:nvPicPr>
        <p:blipFill>
          <a:blip r:embed="rId2"/>
          <a:stretch>
            <a:fillRect/>
          </a:stretch>
        </p:blipFill>
        <p:spPr>
          <a:xfrm>
            <a:off x="1017102" y="3092208"/>
            <a:ext cx="1521554" cy="1241412"/>
          </a:xfrm>
          <a:prstGeom prst="rect">
            <a:avLst/>
          </a:prstGeom>
        </p:spPr>
      </p:pic>
      <p:pic>
        <p:nvPicPr>
          <p:cNvPr id="5" name="Picture 6" descr="MC900324778[1]">
            <a:extLst>
              <a:ext uri="{FF2B5EF4-FFF2-40B4-BE49-F238E27FC236}">
                <a16:creationId xmlns:a16="http://schemas.microsoft.com/office/drawing/2014/main" id="{C974D6A1-BAF0-48E9-ABB1-F504D11AB3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3921" y="2784382"/>
            <a:ext cx="1811338"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A8055E60-2711-4A8D-A619-D0594D0D2903}"/>
              </a:ext>
            </a:extLst>
          </p:cNvPr>
          <p:cNvSpPr/>
          <p:nvPr/>
        </p:nvSpPr>
        <p:spPr>
          <a:xfrm>
            <a:off x="987285" y="4554289"/>
            <a:ext cx="7494104" cy="923330"/>
          </a:xfrm>
          <a:prstGeom prst="rect">
            <a:avLst/>
          </a:prstGeom>
        </p:spPr>
        <p:txBody>
          <a:bodyPr wrap="square">
            <a:spAutoFit/>
          </a:bodyPr>
          <a:lstStyle/>
          <a:p>
            <a:r>
              <a:rPr lang="en-GB" dirty="0"/>
              <a:t>Wesak celebrates Buddha’s birthday and in many countries, Buddhists will visit a temple for services and teaching.  They will offer the monks food, candles and flowers.</a:t>
            </a:r>
          </a:p>
        </p:txBody>
      </p:sp>
      <p:pic>
        <p:nvPicPr>
          <p:cNvPr id="7" name="Picture 6">
            <a:extLst>
              <a:ext uri="{FF2B5EF4-FFF2-40B4-BE49-F238E27FC236}">
                <a16:creationId xmlns:a16="http://schemas.microsoft.com/office/drawing/2014/main" id="{2BA07D1C-EC8F-4C9C-97AD-D95011EBC562}"/>
              </a:ext>
            </a:extLst>
          </p:cNvPr>
          <p:cNvPicPr>
            <a:picLocks noChangeAspect="1"/>
          </p:cNvPicPr>
          <p:nvPr/>
        </p:nvPicPr>
        <p:blipFill>
          <a:blip r:embed="rId4"/>
          <a:stretch>
            <a:fillRect/>
          </a:stretch>
        </p:blipFill>
        <p:spPr>
          <a:xfrm>
            <a:off x="5952322" y="2925089"/>
            <a:ext cx="2102005" cy="1401336"/>
          </a:xfrm>
          <a:prstGeom prst="rect">
            <a:avLst/>
          </a:prstGeom>
        </p:spPr>
      </p:pic>
    </p:spTree>
    <p:extLst>
      <p:ext uri="{BB962C8B-B14F-4D97-AF65-F5344CB8AC3E}">
        <p14:creationId xmlns:p14="http://schemas.microsoft.com/office/powerpoint/2010/main" val="260597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C59FF1-FB3A-4D1A-BB8B-C8461DDD5075}"/>
              </a:ext>
            </a:extLst>
          </p:cNvPr>
          <p:cNvSpPr/>
          <p:nvPr/>
        </p:nvSpPr>
        <p:spPr>
          <a:xfrm>
            <a:off x="748747" y="860239"/>
            <a:ext cx="7533861" cy="2246769"/>
          </a:xfrm>
          <a:prstGeom prst="rect">
            <a:avLst/>
          </a:prstGeom>
        </p:spPr>
        <p:txBody>
          <a:bodyPr wrap="square">
            <a:spAutoFit/>
          </a:bodyPr>
          <a:lstStyle/>
          <a:p>
            <a:r>
              <a:rPr lang="en-GB" sz="2000" dirty="0">
                <a:solidFill>
                  <a:srgbClr val="000000"/>
                </a:solidFill>
                <a:latin typeface="Calibri" pitchFamily="34" charset="0"/>
              </a:rPr>
              <a:t>Water is poured over the shoulders of statues of the Buddha as a reminder to purify the mind from greed, hatred and ignorance.  </a:t>
            </a:r>
          </a:p>
          <a:p>
            <a:endParaRPr lang="en-GB" sz="2000" dirty="0">
              <a:solidFill>
                <a:srgbClr val="000000"/>
              </a:solidFill>
              <a:latin typeface="Calibri" pitchFamily="34" charset="0"/>
            </a:endParaRPr>
          </a:p>
          <a:p>
            <a:r>
              <a:rPr lang="en-GB" sz="2000" dirty="0">
                <a:solidFill>
                  <a:srgbClr val="000000"/>
                </a:solidFill>
                <a:latin typeface="Calibri" pitchFamily="34" charset="0"/>
              </a:rPr>
              <a:t>Gifts are taken to an altar to be offered to the Buddha statues. This shows respect and gratitude to the Buddha for his life and teachings.</a:t>
            </a:r>
          </a:p>
          <a:p>
            <a:endParaRPr lang="en-GB" sz="2000" dirty="0">
              <a:solidFill>
                <a:srgbClr val="000000"/>
              </a:solidFill>
              <a:latin typeface="Calibri" pitchFamily="34" charset="0"/>
            </a:endParaRPr>
          </a:p>
          <a:p>
            <a:r>
              <a:rPr lang="en-GB" sz="2000" dirty="0">
                <a:solidFill>
                  <a:srgbClr val="000000"/>
                </a:solidFill>
                <a:latin typeface="Calibri" pitchFamily="34" charset="0"/>
              </a:rPr>
              <a:t>Watch this video and try to spot the different parts of Wesak.</a:t>
            </a:r>
            <a:endParaRPr lang="en-GB" sz="2000" dirty="0"/>
          </a:p>
        </p:txBody>
      </p:sp>
      <p:pic>
        <p:nvPicPr>
          <p:cNvPr id="4" name="Picture 3">
            <a:hlinkClick r:id="rId2"/>
            <a:extLst>
              <a:ext uri="{FF2B5EF4-FFF2-40B4-BE49-F238E27FC236}">
                <a16:creationId xmlns:a16="http://schemas.microsoft.com/office/drawing/2014/main" id="{27DB7C5E-0593-4EC0-BF0B-335A2AFA13B8}"/>
              </a:ext>
            </a:extLst>
          </p:cNvPr>
          <p:cNvPicPr>
            <a:picLocks noChangeAspect="1"/>
          </p:cNvPicPr>
          <p:nvPr/>
        </p:nvPicPr>
        <p:blipFill>
          <a:blip r:embed="rId3"/>
          <a:stretch>
            <a:fillRect/>
          </a:stretch>
        </p:blipFill>
        <p:spPr>
          <a:xfrm>
            <a:off x="2259183" y="3175144"/>
            <a:ext cx="4512987" cy="2382803"/>
          </a:xfrm>
          <a:prstGeom prst="rect">
            <a:avLst/>
          </a:prstGeom>
        </p:spPr>
      </p:pic>
    </p:spTree>
    <p:extLst>
      <p:ext uri="{BB962C8B-B14F-4D97-AF65-F5344CB8AC3E}">
        <p14:creationId xmlns:p14="http://schemas.microsoft.com/office/powerpoint/2010/main" val="100362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DC1167-E949-42B0-B939-D386EA6BF25B}"/>
              </a:ext>
            </a:extLst>
          </p:cNvPr>
          <p:cNvPicPr/>
          <p:nvPr/>
        </p:nvPicPr>
        <p:blipFill>
          <a:blip r:embed="rId2"/>
          <a:stretch>
            <a:fillRect/>
          </a:stretch>
        </p:blipFill>
        <p:spPr>
          <a:xfrm rot="21108788">
            <a:off x="962661" y="860146"/>
            <a:ext cx="1742472" cy="270671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D59EB80B-E389-41B5-B584-4069A8C65770}"/>
              </a:ext>
            </a:extLst>
          </p:cNvPr>
          <p:cNvSpPr/>
          <p:nvPr/>
        </p:nvSpPr>
        <p:spPr>
          <a:xfrm>
            <a:off x="3050011" y="749872"/>
            <a:ext cx="5126580" cy="3416320"/>
          </a:xfrm>
          <a:prstGeom prst="rect">
            <a:avLst/>
          </a:prstGeom>
        </p:spPr>
        <p:txBody>
          <a:bodyPr wrap="square">
            <a:spAutoFit/>
          </a:bodyPr>
          <a:lstStyle/>
          <a:p>
            <a:r>
              <a:rPr lang="en-GB" dirty="0">
                <a:solidFill>
                  <a:srgbClr val="000000"/>
                </a:solidFill>
                <a:latin typeface="Calibri" pitchFamily="34" charset="0"/>
              </a:rPr>
              <a:t>You should now have plenty of information about Buddhism on your fact-finder sheet.</a:t>
            </a:r>
          </a:p>
          <a:p>
            <a:endParaRPr lang="en-GB" dirty="0">
              <a:solidFill>
                <a:srgbClr val="000000"/>
              </a:solidFill>
              <a:latin typeface="Calibri" pitchFamily="34" charset="0"/>
            </a:endParaRPr>
          </a:p>
          <a:p>
            <a:r>
              <a:rPr lang="en-GB" dirty="0">
                <a:solidFill>
                  <a:srgbClr val="000000"/>
                </a:solidFill>
                <a:latin typeface="Calibri" pitchFamily="34" charset="0"/>
              </a:rPr>
              <a:t>Now you can produce a poster about Buddhism – you could include information from everything you have found out about, or you could choose to </a:t>
            </a:r>
            <a:r>
              <a:rPr lang="en-GB">
                <a:solidFill>
                  <a:srgbClr val="000000"/>
                </a:solidFill>
                <a:latin typeface="Calibri" pitchFamily="34" charset="0"/>
              </a:rPr>
              <a:t>focus on just </a:t>
            </a:r>
            <a:r>
              <a:rPr lang="en-GB" dirty="0">
                <a:solidFill>
                  <a:srgbClr val="000000"/>
                </a:solidFill>
                <a:latin typeface="Calibri" pitchFamily="34" charset="0"/>
              </a:rPr>
              <a:t>one element; for example, the Eightfold Path, or how Buddhists celebrate Wesak.  </a:t>
            </a:r>
          </a:p>
          <a:p>
            <a:endParaRPr lang="en-GB" dirty="0">
              <a:solidFill>
                <a:srgbClr val="000000"/>
              </a:solidFill>
              <a:latin typeface="Calibri" pitchFamily="34" charset="0"/>
            </a:endParaRPr>
          </a:p>
          <a:p>
            <a:r>
              <a:rPr lang="en-GB" dirty="0">
                <a:solidFill>
                  <a:srgbClr val="000000"/>
                </a:solidFill>
                <a:latin typeface="Calibri" pitchFamily="34" charset="0"/>
              </a:rPr>
              <a:t>Use the poster frame and photo sheet to help you organise and illustrate your poster.</a:t>
            </a:r>
          </a:p>
          <a:p>
            <a:endParaRPr lang="en-GB" dirty="0"/>
          </a:p>
        </p:txBody>
      </p:sp>
      <p:pic>
        <p:nvPicPr>
          <p:cNvPr id="4" name="Picture 3">
            <a:extLst>
              <a:ext uri="{FF2B5EF4-FFF2-40B4-BE49-F238E27FC236}">
                <a16:creationId xmlns:a16="http://schemas.microsoft.com/office/drawing/2014/main" id="{6D932679-B9FE-46C6-8301-BE523FF4C798}"/>
              </a:ext>
            </a:extLst>
          </p:cNvPr>
          <p:cNvPicPr/>
          <p:nvPr/>
        </p:nvPicPr>
        <p:blipFill>
          <a:blip r:embed="rId3"/>
          <a:stretch>
            <a:fillRect/>
          </a:stretch>
        </p:blipFill>
        <p:spPr>
          <a:xfrm rot="597727">
            <a:off x="6566708" y="3743524"/>
            <a:ext cx="2042332" cy="280657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60BA64FE-4E5C-47F1-A6E9-215D73596C73}"/>
              </a:ext>
            </a:extLst>
          </p:cNvPr>
          <p:cNvPicPr/>
          <p:nvPr/>
        </p:nvPicPr>
        <p:blipFill>
          <a:blip r:embed="rId4"/>
          <a:stretch>
            <a:fillRect/>
          </a:stretch>
        </p:blipFill>
        <p:spPr>
          <a:xfrm rot="21270963">
            <a:off x="2167007" y="4068622"/>
            <a:ext cx="2961585" cy="21563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7997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0885" y="2219030"/>
            <a:ext cx="4425950" cy="772107"/>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All religions have common features and that all religions should be respected;</a:t>
            </a:r>
          </a:p>
        </p:txBody>
      </p:sp>
      <p:sp>
        <p:nvSpPr>
          <p:cNvPr id="21" name="Title 20"/>
          <p:cNvSpPr>
            <a:spLocks noGrp="1"/>
          </p:cNvSpPr>
          <p:nvPr>
            <p:ph type="title"/>
          </p:nvPr>
        </p:nvSpPr>
        <p:spPr/>
        <p:txBody>
          <a:bodyPr/>
          <a:lstStyle/>
          <a:p>
            <a:r>
              <a:rPr lang="en-GB" sz="3600" dirty="0">
                <a:solidFill>
                  <a:srgbClr val="643C90"/>
                </a:solidFill>
                <a:latin typeface="+mn-lt"/>
              </a:rPr>
              <a:t>The </a:t>
            </a:r>
            <a:r>
              <a:rPr lang="en-GB" sz="3600" dirty="0" err="1">
                <a:solidFill>
                  <a:srgbClr val="643C90"/>
                </a:solidFill>
                <a:latin typeface="+mn-lt"/>
              </a:rPr>
              <a:t>Bahá’í</a:t>
            </a:r>
            <a:r>
              <a:rPr lang="en-GB" sz="3600" dirty="0">
                <a:solidFill>
                  <a:srgbClr val="643C90"/>
                </a:solidFill>
                <a:latin typeface="+mn-lt"/>
              </a:rPr>
              <a:t> Faith</a:t>
            </a:r>
          </a:p>
        </p:txBody>
      </p:sp>
      <p:sp>
        <p:nvSpPr>
          <p:cNvPr id="5" name="Rectangle 4"/>
          <p:cNvSpPr/>
          <p:nvPr/>
        </p:nvSpPr>
        <p:spPr>
          <a:xfrm>
            <a:off x="755650" y="1335340"/>
            <a:ext cx="4259695" cy="553998"/>
          </a:xfrm>
          <a:prstGeom prst="rect">
            <a:avLst/>
          </a:prstGeom>
        </p:spPr>
        <p:txBody>
          <a:bodyPr wrap="square" lIns="0" tIns="0" rIns="0" bIns="0">
            <a:spAutoFit/>
          </a:bodyPr>
          <a:lstStyle/>
          <a:p>
            <a:r>
              <a:rPr lang="en-GB" sz="1800" dirty="0"/>
              <a:t>The </a:t>
            </a:r>
            <a:r>
              <a:rPr lang="en-GB" sz="1800" dirty="0" err="1"/>
              <a:t>Bahá’í</a:t>
            </a:r>
            <a:r>
              <a:rPr lang="en-GB" sz="1800" dirty="0"/>
              <a:t> faith was founded in 1863 in Iran. The </a:t>
            </a:r>
            <a:r>
              <a:rPr lang="en-GB" sz="1800" dirty="0" err="1"/>
              <a:t>Bahá’í</a:t>
            </a:r>
            <a:r>
              <a:rPr lang="en-GB" sz="1800" dirty="0"/>
              <a:t> faith believes that: </a:t>
            </a:r>
            <a:r>
              <a:rPr lang="en-GB" dirty="0"/>
              <a:t> </a:t>
            </a:r>
          </a:p>
        </p:txBody>
      </p:sp>
      <p:sp>
        <p:nvSpPr>
          <p:cNvPr id="7" name="Rectangle 6">
            <a:extLst>
              <a:ext uri="{FF2B5EF4-FFF2-40B4-BE49-F238E27FC236}">
                <a16:creationId xmlns:a16="http://schemas.microsoft.com/office/drawing/2014/main" id="{698B6A78-BC79-4458-8C82-58A97CA43BDE}"/>
              </a:ext>
            </a:extLst>
          </p:cNvPr>
          <p:cNvSpPr/>
          <p:nvPr/>
        </p:nvSpPr>
        <p:spPr>
          <a:xfrm>
            <a:off x="755650" y="3068249"/>
            <a:ext cx="4425950"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All human beings are different but equal;</a:t>
            </a:r>
          </a:p>
        </p:txBody>
      </p:sp>
      <p:sp>
        <p:nvSpPr>
          <p:cNvPr id="10" name="Rectangle 9">
            <a:extLst>
              <a:ext uri="{FF2B5EF4-FFF2-40B4-BE49-F238E27FC236}">
                <a16:creationId xmlns:a16="http://schemas.microsoft.com/office/drawing/2014/main" id="{081BC6E1-A514-4DC5-BACF-1F319F087EFA}"/>
              </a:ext>
            </a:extLst>
          </p:cNvPr>
          <p:cNvSpPr/>
          <p:nvPr/>
        </p:nvSpPr>
        <p:spPr>
          <a:xfrm>
            <a:off x="755650" y="3632388"/>
            <a:ext cx="7632700" cy="1049106"/>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dirty="0"/>
              <a:t>There is one God who is known by different forms in all religions, such as Buddha, Moses, Jesus and the Prophet Muhammad (Peace Be Upon Him);</a:t>
            </a:r>
          </a:p>
        </p:txBody>
      </p:sp>
      <p:sp>
        <p:nvSpPr>
          <p:cNvPr id="11" name="Rectangle 10">
            <a:extLst>
              <a:ext uri="{FF2B5EF4-FFF2-40B4-BE49-F238E27FC236}">
                <a16:creationId xmlns:a16="http://schemas.microsoft.com/office/drawing/2014/main" id="{7AD246DD-2F64-4BC1-91EA-EDF87555D14C}"/>
              </a:ext>
            </a:extLst>
          </p:cNvPr>
          <p:cNvSpPr/>
          <p:nvPr/>
        </p:nvSpPr>
        <p:spPr>
          <a:xfrm>
            <a:off x="755650" y="4757823"/>
            <a:ext cx="7632700" cy="772107"/>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dirty="0"/>
              <a:t>The diversity between the religions is due to the way people think about god;</a:t>
            </a:r>
          </a:p>
        </p:txBody>
      </p:sp>
      <p:sp>
        <p:nvSpPr>
          <p:cNvPr id="12" name="Rectangle 11">
            <a:extLst>
              <a:ext uri="{FF2B5EF4-FFF2-40B4-BE49-F238E27FC236}">
                <a16:creationId xmlns:a16="http://schemas.microsoft.com/office/drawing/2014/main" id="{B24B5BFF-6E7A-4C02-9BB7-BEC5534D22DD}"/>
              </a:ext>
            </a:extLst>
          </p:cNvPr>
          <p:cNvSpPr/>
          <p:nvPr/>
        </p:nvSpPr>
        <p:spPr>
          <a:xfrm>
            <a:off x="750885" y="5598960"/>
            <a:ext cx="7632700" cy="495108"/>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dirty="0"/>
              <a:t>We all have the same rights regardless of our religion or creed. </a:t>
            </a:r>
          </a:p>
        </p:txBody>
      </p:sp>
      <p:pic>
        <p:nvPicPr>
          <p:cNvPr id="13" name="Picture 12">
            <a:extLst>
              <a:ext uri="{FF2B5EF4-FFF2-40B4-BE49-F238E27FC236}">
                <a16:creationId xmlns:a16="http://schemas.microsoft.com/office/drawing/2014/main" id="{54D2E740-9CD6-4F4F-975C-88B980A405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6835" y="1331589"/>
            <a:ext cx="3174854" cy="2300799"/>
          </a:xfrm>
          <a:prstGeom prst="rect">
            <a:avLst/>
          </a:prstGeom>
        </p:spPr>
      </p:pic>
    </p:spTree>
    <p:extLst>
      <p:ext uri="{BB962C8B-B14F-4D97-AF65-F5344CB8AC3E}">
        <p14:creationId xmlns:p14="http://schemas.microsoft.com/office/powerpoint/2010/main" val="276535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animBg="1"/>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4"/>
            <a:ext cx="8220075" cy="1362431"/>
          </a:xfrm>
        </p:spPr>
        <p:txBody>
          <a:bodyPr/>
          <a:lstStyle/>
          <a:p>
            <a:pPr algn="ctr"/>
            <a:r>
              <a:rPr lang="en-GB" sz="3600" dirty="0">
                <a:solidFill>
                  <a:srgbClr val="643C90"/>
                </a:solidFill>
                <a:latin typeface="+mn-lt"/>
              </a:rPr>
              <a:t>Why Do We Celebrate </a:t>
            </a:r>
            <a:br>
              <a:rPr lang="en-GB" sz="3600" dirty="0">
                <a:solidFill>
                  <a:srgbClr val="643C90"/>
                </a:solidFill>
                <a:latin typeface="+mn-lt"/>
              </a:rPr>
            </a:br>
            <a:r>
              <a:rPr lang="en-GB" sz="3600" dirty="0">
                <a:solidFill>
                  <a:srgbClr val="643C90"/>
                </a:solidFill>
                <a:latin typeface="+mn-lt"/>
              </a:rPr>
              <a:t>World Religion Day?</a:t>
            </a:r>
          </a:p>
        </p:txBody>
      </p:sp>
      <p:sp>
        <p:nvSpPr>
          <p:cNvPr id="14" name="TextBox 13">
            <a:extLst>
              <a:ext uri="{FF2B5EF4-FFF2-40B4-BE49-F238E27FC236}">
                <a16:creationId xmlns:a16="http://schemas.microsoft.com/office/drawing/2014/main" id="{5ECAE8D8-61B1-4FE5-9E93-CA4F2AD3B9A2}"/>
              </a:ext>
            </a:extLst>
          </p:cNvPr>
          <p:cNvSpPr txBox="1"/>
          <p:nvPr/>
        </p:nvSpPr>
        <p:spPr>
          <a:xfrm>
            <a:off x="688108" y="3336233"/>
            <a:ext cx="4281056" cy="2308324"/>
          </a:xfrm>
          <a:prstGeom prst="rect">
            <a:avLst/>
          </a:prstGeom>
          <a:noFill/>
        </p:spPr>
        <p:txBody>
          <a:bodyPr wrap="square">
            <a:spAutoFit/>
          </a:bodyPr>
          <a:lstStyle/>
          <a:p>
            <a:r>
              <a:rPr lang="en-GB" dirty="0"/>
              <a:t>World Religion Day also seeks to overcome historical differences between religious groups. Throughout history, many conflicts and wars have been caused by arguments over religion and beliefs. The day aims to overcome this and achieve a peaceful understanding between faiths.</a:t>
            </a:r>
          </a:p>
        </p:txBody>
      </p:sp>
      <p:pic>
        <p:nvPicPr>
          <p:cNvPr id="6" name="Picture 5">
            <a:extLst>
              <a:ext uri="{FF2B5EF4-FFF2-40B4-BE49-F238E27FC236}">
                <a16:creationId xmlns:a16="http://schemas.microsoft.com/office/drawing/2014/main" id="{FB0E01C5-9170-4B18-964B-E0DF1ABA40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910" r="17470"/>
          <a:stretch/>
        </p:blipFill>
        <p:spPr>
          <a:xfrm>
            <a:off x="5163128" y="3187985"/>
            <a:ext cx="2946399" cy="2904840"/>
          </a:xfrm>
          <a:prstGeom prst="rect">
            <a:avLst/>
          </a:prstGeom>
          <a:ln w="28575">
            <a:solidFill>
              <a:srgbClr val="643C90"/>
            </a:solidFill>
          </a:ln>
        </p:spPr>
      </p:pic>
      <p:sp>
        <p:nvSpPr>
          <p:cNvPr id="8" name="TextBox 7">
            <a:extLst>
              <a:ext uri="{FF2B5EF4-FFF2-40B4-BE49-F238E27FC236}">
                <a16:creationId xmlns:a16="http://schemas.microsoft.com/office/drawing/2014/main" id="{DCA74AA1-0240-4C34-9D4A-4EF69D154286}"/>
              </a:ext>
            </a:extLst>
          </p:cNvPr>
          <p:cNvSpPr txBox="1"/>
          <p:nvPr/>
        </p:nvSpPr>
        <p:spPr>
          <a:xfrm>
            <a:off x="688108" y="1916469"/>
            <a:ext cx="7700241" cy="1200329"/>
          </a:xfrm>
          <a:prstGeom prst="rect">
            <a:avLst/>
          </a:prstGeom>
          <a:noFill/>
        </p:spPr>
        <p:txBody>
          <a:bodyPr wrap="square">
            <a:spAutoFit/>
          </a:bodyPr>
          <a:lstStyle/>
          <a:p>
            <a:r>
              <a:rPr lang="en-GB" dirty="0"/>
              <a:t>World Religion Day invites members of all religious groups from across the globe to recognise that all religions have a common spiritual goal. It aims to promote inter-faith understanding and harmony and unite people, regardless of their beliefs. </a:t>
            </a:r>
          </a:p>
        </p:txBody>
      </p:sp>
    </p:spTree>
    <p:extLst>
      <p:ext uri="{BB962C8B-B14F-4D97-AF65-F5344CB8AC3E}">
        <p14:creationId xmlns:p14="http://schemas.microsoft.com/office/powerpoint/2010/main" val="143419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DA2E3BE-8FB5-41AA-BBE3-2436CEB81F90}"/>
              </a:ext>
            </a:extLst>
          </p:cNvPr>
          <p:cNvSpPr txBox="1"/>
          <p:nvPr/>
        </p:nvSpPr>
        <p:spPr>
          <a:xfrm>
            <a:off x="3241964" y="4757484"/>
            <a:ext cx="5146386" cy="1326105"/>
          </a:xfrm>
          <a:prstGeom prst="rect">
            <a:avLst/>
          </a:prstGeom>
          <a:noFill/>
          <a:ln w="28575">
            <a:solidFill>
              <a:srgbClr val="643C90"/>
            </a:solidFill>
          </a:ln>
        </p:spPr>
        <p:txBody>
          <a:bodyPr wrap="square" lIns="108000" tIns="108000" rIns="108000" bIns="108000">
            <a:spAutoFit/>
          </a:bodyPr>
          <a:lstStyle/>
          <a:p>
            <a:pPr lvl="1"/>
            <a:r>
              <a:rPr lang="en-GB" dirty="0"/>
              <a:t>There is time to reflect on the universal message of the six main religions – treating each other with respect and understanding, to create a better world for everyone.</a:t>
            </a:r>
            <a:endParaRPr lang="en-IE" dirty="0"/>
          </a:p>
        </p:txBody>
      </p:sp>
      <p:sp>
        <p:nvSpPr>
          <p:cNvPr id="21" name="Title 20"/>
          <p:cNvSpPr>
            <a:spLocks noGrp="1"/>
          </p:cNvSpPr>
          <p:nvPr>
            <p:ph type="title"/>
          </p:nvPr>
        </p:nvSpPr>
        <p:spPr>
          <a:xfrm>
            <a:off x="457198" y="478894"/>
            <a:ext cx="8220075" cy="1362431"/>
          </a:xfrm>
        </p:spPr>
        <p:txBody>
          <a:bodyPr/>
          <a:lstStyle/>
          <a:p>
            <a:pPr algn="ctr"/>
            <a:r>
              <a:rPr lang="en-GB" sz="3600" dirty="0">
                <a:solidFill>
                  <a:srgbClr val="643C90"/>
                </a:solidFill>
                <a:latin typeface="+mn-lt"/>
              </a:rPr>
              <a:t>How Do We Celebrate </a:t>
            </a:r>
            <a:br>
              <a:rPr lang="en-GB" sz="3600" dirty="0">
                <a:solidFill>
                  <a:srgbClr val="643C90"/>
                </a:solidFill>
                <a:latin typeface="+mn-lt"/>
              </a:rPr>
            </a:br>
            <a:r>
              <a:rPr lang="en-GB" sz="3600" dirty="0">
                <a:solidFill>
                  <a:srgbClr val="643C90"/>
                </a:solidFill>
                <a:latin typeface="+mn-lt"/>
              </a:rPr>
              <a:t>World Religion Day?</a:t>
            </a:r>
          </a:p>
        </p:txBody>
      </p:sp>
      <p:sp>
        <p:nvSpPr>
          <p:cNvPr id="14" name="TextBox 13">
            <a:extLst>
              <a:ext uri="{FF2B5EF4-FFF2-40B4-BE49-F238E27FC236}">
                <a16:creationId xmlns:a16="http://schemas.microsoft.com/office/drawing/2014/main" id="{5ECAE8D8-61B1-4FE5-9E93-CA4F2AD3B9A2}"/>
              </a:ext>
            </a:extLst>
          </p:cNvPr>
          <p:cNvSpPr txBox="1"/>
          <p:nvPr/>
        </p:nvSpPr>
        <p:spPr>
          <a:xfrm>
            <a:off x="3657600" y="1841325"/>
            <a:ext cx="4730750" cy="1754326"/>
          </a:xfrm>
          <a:prstGeom prst="rect">
            <a:avLst/>
          </a:prstGeom>
          <a:noFill/>
        </p:spPr>
        <p:txBody>
          <a:bodyPr wrap="square">
            <a:spAutoFit/>
          </a:bodyPr>
          <a:lstStyle/>
          <a:p>
            <a:pPr marL="0" indent="0">
              <a:buNone/>
            </a:pPr>
            <a:r>
              <a:rPr lang="en-GB" sz="1800" dirty="0"/>
              <a:t>World Religion Day is celebrated in a variety of ways. Many organisations celebrate the day by holding interfaith events, where faith leaders get together to give talks and lectures. </a:t>
            </a:r>
          </a:p>
          <a:p>
            <a:pPr marL="0" indent="0">
              <a:buNone/>
            </a:pPr>
            <a:endParaRPr lang="en-GB" sz="1800" dirty="0"/>
          </a:p>
        </p:txBody>
      </p:sp>
      <p:pic>
        <p:nvPicPr>
          <p:cNvPr id="7" name="Picture 6">
            <a:extLst>
              <a:ext uri="{FF2B5EF4-FFF2-40B4-BE49-F238E27FC236}">
                <a16:creationId xmlns:a16="http://schemas.microsoft.com/office/drawing/2014/main" id="{55BB0332-4FB4-44AC-95D4-4E4105C04A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895002"/>
            <a:ext cx="2798819" cy="4197823"/>
          </a:xfrm>
          <a:prstGeom prst="rect">
            <a:avLst/>
          </a:prstGeom>
          <a:ln w="28575">
            <a:solidFill>
              <a:srgbClr val="643C90"/>
            </a:solidFill>
          </a:ln>
        </p:spPr>
      </p:pic>
      <p:sp>
        <p:nvSpPr>
          <p:cNvPr id="10" name="TextBox 9">
            <a:extLst>
              <a:ext uri="{FF2B5EF4-FFF2-40B4-BE49-F238E27FC236}">
                <a16:creationId xmlns:a16="http://schemas.microsoft.com/office/drawing/2014/main" id="{8335B89E-7C1D-430D-969B-4EA8193C029A}"/>
              </a:ext>
            </a:extLst>
          </p:cNvPr>
          <p:cNvSpPr txBox="1"/>
          <p:nvPr/>
        </p:nvSpPr>
        <p:spPr>
          <a:xfrm>
            <a:off x="3657600" y="3357893"/>
            <a:ext cx="4572000" cy="1200329"/>
          </a:xfrm>
          <a:prstGeom prst="rect">
            <a:avLst/>
          </a:prstGeom>
          <a:noFill/>
        </p:spPr>
        <p:txBody>
          <a:bodyPr wrap="square">
            <a:spAutoFit/>
          </a:bodyPr>
          <a:lstStyle/>
          <a:p>
            <a:pPr marL="0" indent="0">
              <a:buNone/>
            </a:pPr>
            <a:r>
              <a:rPr lang="en-GB" sz="1800" dirty="0"/>
              <a:t>People are encouraged to talk with and to listen to people from faiths different from their own and to understand the basic principles of other religions.</a:t>
            </a:r>
          </a:p>
        </p:txBody>
      </p:sp>
    </p:spTree>
    <p:extLst>
      <p:ext uri="{BB962C8B-B14F-4D97-AF65-F5344CB8AC3E}">
        <p14:creationId xmlns:p14="http://schemas.microsoft.com/office/powerpoint/2010/main" val="419927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ECAE8D8-61B1-4FE5-9E93-CA4F2AD3B9A2}"/>
              </a:ext>
            </a:extLst>
          </p:cNvPr>
          <p:cNvSpPr txBox="1"/>
          <p:nvPr/>
        </p:nvSpPr>
        <p:spPr>
          <a:xfrm>
            <a:off x="755650" y="1897351"/>
            <a:ext cx="7021368" cy="369332"/>
          </a:xfrm>
          <a:prstGeom prst="rect">
            <a:avLst/>
          </a:prstGeom>
          <a:noFill/>
        </p:spPr>
        <p:txBody>
          <a:bodyPr wrap="square">
            <a:spAutoFit/>
          </a:bodyPr>
          <a:lstStyle/>
          <a:p>
            <a:pPr marL="0" indent="0">
              <a:buNone/>
            </a:pPr>
            <a:r>
              <a:rPr lang="en-GB" sz="1800" dirty="0"/>
              <a:t>Nearly 75% of the world practices one of these six religions:</a:t>
            </a:r>
          </a:p>
        </p:txBody>
      </p:sp>
      <p:sp>
        <p:nvSpPr>
          <p:cNvPr id="3" name="Title 2">
            <a:extLst>
              <a:ext uri="{FF2B5EF4-FFF2-40B4-BE49-F238E27FC236}">
                <a16:creationId xmlns:a16="http://schemas.microsoft.com/office/drawing/2014/main" id="{8055DE55-3487-414A-8834-4914EAD964A4}"/>
              </a:ext>
            </a:extLst>
          </p:cNvPr>
          <p:cNvSpPr>
            <a:spLocks noGrp="1"/>
          </p:cNvSpPr>
          <p:nvPr>
            <p:ph type="title"/>
          </p:nvPr>
        </p:nvSpPr>
        <p:spPr>
          <a:xfrm>
            <a:off x="457198" y="478894"/>
            <a:ext cx="8220075" cy="1520399"/>
          </a:xfrm>
        </p:spPr>
        <p:txBody>
          <a:bodyPr/>
          <a:lstStyle/>
          <a:p>
            <a:pPr algn="ctr"/>
            <a:r>
              <a:rPr lang="en-GB" dirty="0">
                <a:solidFill>
                  <a:srgbClr val="643C90"/>
                </a:solidFill>
              </a:rPr>
              <a:t>What Are the Six </a:t>
            </a:r>
            <a:br>
              <a:rPr lang="en-GB" dirty="0">
                <a:solidFill>
                  <a:srgbClr val="643C90"/>
                </a:solidFill>
              </a:rPr>
            </a:br>
            <a:r>
              <a:rPr lang="en-GB" dirty="0">
                <a:solidFill>
                  <a:srgbClr val="643C90"/>
                </a:solidFill>
              </a:rPr>
              <a:t>Major Religions?</a:t>
            </a:r>
          </a:p>
        </p:txBody>
      </p:sp>
      <p:sp>
        <p:nvSpPr>
          <p:cNvPr id="10" name="TextBox 9">
            <a:extLst>
              <a:ext uri="{FF2B5EF4-FFF2-40B4-BE49-F238E27FC236}">
                <a16:creationId xmlns:a16="http://schemas.microsoft.com/office/drawing/2014/main" id="{3D83F823-2082-46D7-B506-3682DF11063A}"/>
              </a:ext>
            </a:extLst>
          </p:cNvPr>
          <p:cNvSpPr txBox="1"/>
          <p:nvPr/>
        </p:nvSpPr>
        <p:spPr>
          <a:xfrm>
            <a:off x="3915926" y="5169495"/>
            <a:ext cx="4538496" cy="923330"/>
          </a:xfrm>
          <a:prstGeom prst="rect">
            <a:avLst/>
          </a:prstGeom>
          <a:noFill/>
        </p:spPr>
        <p:txBody>
          <a:bodyPr wrap="square">
            <a:spAutoFit/>
          </a:bodyPr>
          <a:lstStyle/>
          <a:p>
            <a:r>
              <a:rPr lang="en-GB" dirty="0"/>
              <a:t>World Religion Day promotes their similarities and the role religion has played in uniting people across the planet.</a:t>
            </a:r>
          </a:p>
        </p:txBody>
      </p:sp>
      <p:pic>
        <p:nvPicPr>
          <p:cNvPr id="18" name="Picture 17">
            <a:extLst>
              <a:ext uri="{FF2B5EF4-FFF2-40B4-BE49-F238E27FC236}">
                <a16:creationId xmlns:a16="http://schemas.microsoft.com/office/drawing/2014/main" id="{32AFD8F5-447A-4592-8854-0221E1852F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357" y="4267081"/>
            <a:ext cx="613012" cy="613377"/>
          </a:xfrm>
          <a:prstGeom prst="rect">
            <a:avLst/>
          </a:prstGeom>
        </p:spPr>
      </p:pic>
      <p:pic>
        <p:nvPicPr>
          <p:cNvPr id="19" name="Picture 18">
            <a:extLst>
              <a:ext uri="{FF2B5EF4-FFF2-40B4-BE49-F238E27FC236}">
                <a16:creationId xmlns:a16="http://schemas.microsoft.com/office/drawing/2014/main" id="{D0C5C750-9E6C-4984-BA32-4BB324CF88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657" y="2279281"/>
            <a:ext cx="499028" cy="747945"/>
          </a:xfrm>
          <a:prstGeom prst="rect">
            <a:avLst/>
          </a:prstGeom>
        </p:spPr>
      </p:pic>
      <p:pic>
        <p:nvPicPr>
          <p:cNvPr id="20" name="Picture 19">
            <a:extLst>
              <a:ext uri="{FF2B5EF4-FFF2-40B4-BE49-F238E27FC236}">
                <a16:creationId xmlns:a16="http://schemas.microsoft.com/office/drawing/2014/main" id="{A986E294-C273-40B3-903B-BDFB7DFE58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302" y="4909372"/>
            <a:ext cx="447383" cy="561810"/>
          </a:xfrm>
          <a:prstGeom prst="rect">
            <a:avLst/>
          </a:prstGeom>
        </p:spPr>
      </p:pic>
      <p:pic>
        <p:nvPicPr>
          <p:cNvPr id="22" name="Picture 21">
            <a:extLst>
              <a:ext uri="{FF2B5EF4-FFF2-40B4-BE49-F238E27FC236}">
                <a16:creationId xmlns:a16="http://schemas.microsoft.com/office/drawing/2014/main" id="{45B02C8F-0779-4B0A-89E3-55A414914C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1552" y="3668307"/>
            <a:ext cx="484837" cy="487851"/>
          </a:xfrm>
          <a:prstGeom prst="rect">
            <a:avLst/>
          </a:prstGeom>
        </p:spPr>
      </p:pic>
      <p:pic>
        <p:nvPicPr>
          <p:cNvPr id="23" name="Picture 22">
            <a:extLst>
              <a:ext uri="{FF2B5EF4-FFF2-40B4-BE49-F238E27FC236}">
                <a16:creationId xmlns:a16="http://schemas.microsoft.com/office/drawing/2014/main" id="{FEFE50C0-2D5E-4B60-91E9-882FB3868F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673" y="5574623"/>
            <a:ext cx="447383" cy="446393"/>
          </a:xfrm>
          <a:prstGeom prst="rect">
            <a:avLst/>
          </a:prstGeom>
        </p:spPr>
      </p:pic>
      <p:pic>
        <p:nvPicPr>
          <p:cNvPr id="24" name="Picture 23">
            <a:extLst>
              <a:ext uri="{FF2B5EF4-FFF2-40B4-BE49-F238E27FC236}">
                <a16:creationId xmlns:a16="http://schemas.microsoft.com/office/drawing/2014/main" id="{B7C3E86B-D18A-4C48-9913-78B4F156CD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3655" y="3041186"/>
            <a:ext cx="484837" cy="558000"/>
          </a:xfrm>
          <a:prstGeom prst="rect">
            <a:avLst/>
          </a:prstGeom>
        </p:spPr>
      </p:pic>
      <p:sp>
        <p:nvSpPr>
          <p:cNvPr id="25" name="Rectangle 24">
            <a:extLst>
              <a:ext uri="{FF2B5EF4-FFF2-40B4-BE49-F238E27FC236}">
                <a16:creationId xmlns:a16="http://schemas.microsoft.com/office/drawing/2014/main" id="{56610959-977D-4335-BF6C-47C313F5141E}"/>
              </a:ext>
            </a:extLst>
          </p:cNvPr>
          <p:cNvSpPr/>
          <p:nvPr/>
        </p:nvSpPr>
        <p:spPr>
          <a:xfrm>
            <a:off x="1543065" y="2401206"/>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Christianity:</a:t>
            </a:r>
          </a:p>
        </p:txBody>
      </p:sp>
      <p:sp>
        <p:nvSpPr>
          <p:cNvPr id="26" name="Rectangle 25">
            <a:extLst>
              <a:ext uri="{FF2B5EF4-FFF2-40B4-BE49-F238E27FC236}">
                <a16:creationId xmlns:a16="http://schemas.microsoft.com/office/drawing/2014/main" id="{15E6DA8D-73E7-4FC7-936F-BE7FABC4232F}"/>
              </a:ext>
            </a:extLst>
          </p:cNvPr>
          <p:cNvSpPr/>
          <p:nvPr/>
        </p:nvSpPr>
        <p:spPr>
          <a:xfrm>
            <a:off x="1543064" y="3027226"/>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Judaism:</a:t>
            </a:r>
          </a:p>
        </p:txBody>
      </p:sp>
      <p:sp>
        <p:nvSpPr>
          <p:cNvPr id="27" name="Rectangle 26">
            <a:extLst>
              <a:ext uri="{FF2B5EF4-FFF2-40B4-BE49-F238E27FC236}">
                <a16:creationId xmlns:a16="http://schemas.microsoft.com/office/drawing/2014/main" id="{7ABEC411-92FE-4EFD-BBD2-E888CB9A575F}"/>
              </a:ext>
            </a:extLst>
          </p:cNvPr>
          <p:cNvSpPr/>
          <p:nvPr/>
        </p:nvSpPr>
        <p:spPr>
          <a:xfrm>
            <a:off x="1543066" y="3664679"/>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Hinduism:</a:t>
            </a:r>
          </a:p>
        </p:txBody>
      </p:sp>
      <p:sp>
        <p:nvSpPr>
          <p:cNvPr id="28" name="Rectangle 27">
            <a:extLst>
              <a:ext uri="{FF2B5EF4-FFF2-40B4-BE49-F238E27FC236}">
                <a16:creationId xmlns:a16="http://schemas.microsoft.com/office/drawing/2014/main" id="{8112DB6A-ACC2-4E8C-B0FE-3407C225EB7F}"/>
              </a:ext>
            </a:extLst>
          </p:cNvPr>
          <p:cNvSpPr/>
          <p:nvPr/>
        </p:nvSpPr>
        <p:spPr>
          <a:xfrm>
            <a:off x="1554912" y="4284206"/>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Buddhism:</a:t>
            </a:r>
          </a:p>
        </p:txBody>
      </p:sp>
      <p:sp>
        <p:nvSpPr>
          <p:cNvPr id="29" name="Rectangle 28">
            <a:extLst>
              <a:ext uri="{FF2B5EF4-FFF2-40B4-BE49-F238E27FC236}">
                <a16:creationId xmlns:a16="http://schemas.microsoft.com/office/drawing/2014/main" id="{59671005-493E-45E5-BBA8-20527A7AE0AC}"/>
              </a:ext>
            </a:extLst>
          </p:cNvPr>
          <p:cNvSpPr/>
          <p:nvPr/>
        </p:nvSpPr>
        <p:spPr>
          <a:xfrm>
            <a:off x="1543063" y="4917812"/>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Sikhism:</a:t>
            </a:r>
          </a:p>
        </p:txBody>
      </p:sp>
      <p:sp>
        <p:nvSpPr>
          <p:cNvPr id="30" name="Rectangle 29">
            <a:extLst>
              <a:ext uri="{FF2B5EF4-FFF2-40B4-BE49-F238E27FC236}">
                <a16:creationId xmlns:a16="http://schemas.microsoft.com/office/drawing/2014/main" id="{674BB579-6166-42EB-87E2-4AC8CE1E02BC}"/>
              </a:ext>
            </a:extLst>
          </p:cNvPr>
          <p:cNvSpPr/>
          <p:nvPr/>
        </p:nvSpPr>
        <p:spPr>
          <a:xfrm>
            <a:off x="1543066" y="5537339"/>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Islam:</a:t>
            </a:r>
          </a:p>
        </p:txBody>
      </p:sp>
      <p:pic>
        <p:nvPicPr>
          <p:cNvPr id="31" name="Picture 30">
            <a:extLst>
              <a:ext uri="{FF2B5EF4-FFF2-40B4-BE49-F238E27FC236}">
                <a16:creationId xmlns:a16="http://schemas.microsoft.com/office/drawing/2014/main" id="{832410A5-C316-48E9-9EB9-E314F913873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419" b="10248"/>
          <a:stretch/>
        </p:blipFill>
        <p:spPr>
          <a:xfrm>
            <a:off x="4116506" y="2465087"/>
            <a:ext cx="3819104" cy="2609393"/>
          </a:xfrm>
          <a:prstGeom prst="rect">
            <a:avLst/>
          </a:prstGeom>
          <a:ln w="28575">
            <a:solidFill>
              <a:srgbClr val="643C90"/>
            </a:solidFill>
          </a:ln>
        </p:spPr>
      </p:pic>
    </p:spTree>
    <p:extLst>
      <p:ext uri="{BB962C8B-B14F-4D97-AF65-F5344CB8AC3E}">
        <p14:creationId xmlns:p14="http://schemas.microsoft.com/office/powerpoint/2010/main" val="178864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left)">
                                      <p:cBhvr>
                                        <p:cTn id="57" dur="500"/>
                                        <p:tgtEl>
                                          <p:spTgt spid="23"/>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wipe(left)">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500"/>
                                        <p:tgtEl>
                                          <p:spTgt spid="3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25" grpId="0" animBg="1"/>
      <p:bldP spid="26" grpId="0" animBg="1"/>
      <p:bldP spid="27" grpId="0" animBg="1"/>
      <p:bldP spid="28" grpId="0" animBg="1"/>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9291C2-0623-4599-B465-671C60BED2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9391" y="3826863"/>
            <a:ext cx="1048845" cy="1049470"/>
          </a:xfrm>
          <a:prstGeom prst="rect">
            <a:avLst/>
          </a:prstGeom>
        </p:spPr>
      </p:pic>
      <p:pic>
        <p:nvPicPr>
          <p:cNvPr id="8" name="Picture 7">
            <a:extLst>
              <a:ext uri="{FF2B5EF4-FFF2-40B4-BE49-F238E27FC236}">
                <a16:creationId xmlns:a16="http://schemas.microsoft.com/office/drawing/2014/main" id="{50EEC466-F5BF-4326-8A51-752389EC68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3497" y="3745868"/>
            <a:ext cx="727291" cy="1090068"/>
          </a:xfrm>
          <a:prstGeom prst="rect">
            <a:avLst/>
          </a:prstGeom>
        </p:spPr>
      </p:pic>
      <p:pic>
        <p:nvPicPr>
          <p:cNvPr id="11" name="Picture 10">
            <a:extLst>
              <a:ext uri="{FF2B5EF4-FFF2-40B4-BE49-F238E27FC236}">
                <a16:creationId xmlns:a16="http://schemas.microsoft.com/office/drawing/2014/main" id="{52362C6D-7B56-49D5-8098-4AAD03AB5E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6048" y="3034258"/>
            <a:ext cx="956367" cy="1200977"/>
          </a:xfrm>
          <a:prstGeom prst="rect">
            <a:avLst/>
          </a:prstGeom>
        </p:spPr>
      </p:pic>
      <p:pic>
        <p:nvPicPr>
          <p:cNvPr id="13" name="Picture 12">
            <a:extLst>
              <a:ext uri="{FF2B5EF4-FFF2-40B4-BE49-F238E27FC236}">
                <a16:creationId xmlns:a16="http://schemas.microsoft.com/office/drawing/2014/main" id="{C3EB3ED1-DBFC-4E18-9F81-DF2CB9BDCB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7926" y="4521509"/>
            <a:ext cx="942571" cy="948431"/>
          </a:xfrm>
          <a:prstGeom prst="rect">
            <a:avLst/>
          </a:prstGeom>
        </p:spPr>
      </p:pic>
      <p:pic>
        <p:nvPicPr>
          <p:cNvPr id="16" name="Picture 15">
            <a:extLst>
              <a:ext uri="{FF2B5EF4-FFF2-40B4-BE49-F238E27FC236}">
                <a16:creationId xmlns:a16="http://schemas.microsoft.com/office/drawing/2014/main" id="{8B5B6738-F14D-40C6-93A5-45241F900C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7871" y="2063973"/>
            <a:ext cx="950534" cy="948431"/>
          </a:xfrm>
          <a:prstGeom prst="rect">
            <a:avLst/>
          </a:prstGeom>
        </p:spPr>
      </p:pic>
      <p:pic>
        <p:nvPicPr>
          <p:cNvPr id="18" name="Picture 17">
            <a:extLst>
              <a:ext uri="{FF2B5EF4-FFF2-40B4-BE49-F238E27FC236}">
                <a16:creationId xmlns:a16="http://schemas.microsoft.com/office/drawing/2014/main" id="{4481C5F9-0A68-47C2-8F25-91858CC34C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5795" y="2619843"/>
            <a:ext cx="984262" cy="1132789"/>
          </a:xfrm>
          <a:prstGeom prst="rect">
            <a:avLst/>
          </a:prstGeom>
        </p:spPr>
      </p:pic>
      <p:sp>
        <p:nvSpPr>
          <p:cNvPr id="20" name="TextBox 19">
            <a:extLst>
              <a:ext uri="{FF2B5EF4-FFF2-40B4-BE49-F238E27FC236}">
                <a16:creationId xmlns:a16="http://schemas.microsoft.com/office/drawing/2014/main" id="{7F8ABDC4-EFE0-4DBF-866D-65F062B5DEFB}"/>
              </a:ext>
            </a:extLst>
          </p:cNvPr>
          <p:cNvSpPr txBox="1"/>
          <p:nvPr/>
        </p:nvSpPr>
        <p:spPr>
          <a:xfrm>
            <a:off x="772192" y="1372060"/>
            <a:ext cx="7616158" cy="646331"/>
          </a:xfrm>
          <a:prstGeom prst="rect">
            <a:avLst/>
          </a:prstGeom>
          <a:noFill/>
        </p:spPr>
        <p:txBody>
          <a:bodyPr wrap="square">
            <a:spAutoFit/>
          </a:bodyPr>
          <a:lstStyle/>
          <a:p>
            <a:pPr marL="0" lvl="0" indent="0">
              <a:spcAft>
                <a:spcPts val="1200"/>
              </a:spcAft>
              <a:buNone/>
            </a:pPr>
            <a:r>
              <a:rPr lang="en-GB" dirty="0"/>
              <a:t>The </a:t>
            </a:r>
            <a:r>
              <a:rPr lang="en-GB" dirty="0" err="1"/>
              <a:t>Bahá'í</a:t>
            </a:r>
            <a:r>
              <a:rPr lang="en-GB" dirty="0"/>
              <a:t> faith believes that all religions have things in common and teaches that all religions should be respected.</a:t>
            </a:r>
          </a:p>
        </p:txBody>
      </p:sp>
      <p:sp>
        <p:nvSpPr>
          <p:cNvPr id="22" name="Title 21">
            <a:extLst>
              <a:ext uri="{FF2B5EF4-FFF2-40B4-BE49-F238E27FC236}">
                <a16:creationId xmlns:a16="http://schemas.microsoft.com/office/drawing/2014/main" id="{00FCE9CD-82DA-4F28-A609-C1592840A622}"/>
              </a:ext>
            </a:extLst>
          </p:cNvPr>
          <p:cNvSpPr>
            <a:spLocks noGrp="1"/>
          </p:cNvSpPr>
          <p:nvPr>
            <p:ph type="title"/>
          </p:nvPr>
        </p:nvSpPr>
        <p:spPr/>
        <p:txBody>
          <a:bodyPr/>
          <a:lstStyle/>
          <a:p>
            <a:r>
              <a:rPr lang="en-GB" dirty="0">
                <a:solidFill>
                  <a:srgbClr val="643C90"/>
                </a:solidFill>
              </a:rPr>
              <a:t>Similarities</a:t>
            </a:r>
          </a:p>
        </p:txBody>
      </p:sp>
      <p:sp>
        <p:nvSpPr>
          <p:cNvPr id="12" name="TextBox 11">
            <a:extLst>
              <a:ext uri="{FF2B5EF4-FFF2-40B4-BE49-F238E27FC236}">
                <a16:creationId xmlns:a16="http://schemas.microsoft.com/office/drawing/2014/main" id="{F8D471DA-F530-40F0-9157-B90ABCEAD725}"/>
              </a:ext>
            </a:extLst>
          </p:cNvPr>
          <p:cNvSpPr txBox="1"/>
          <p:nvPr/>
        </p:nvSpPr>
        <p:spPr>
          <a:xfrm>
            <a:off x="772192" y="2351424"/>
            <a:ext cx="4572000" cy="369332"/>
          </a:xfrm>
          <a:prstGeom prst="rect">
            <a:avLst/>
          </a:prstGeom>
          <a:noFill/>
        </p:spPr>
        <p:txBody>
          <a:bodyPr wrap="square">
            <a:spAutoFit/>
          </a:bodyPr>
          <a:lstStyle/>
          <a:p>
            <a:pPr marL="0" indent="0">
              <a:buNone/>
            </a:pPr>
            <a:r>
              <a:rPr lang="en-IE" sz="1800" dirty="0"/>
              <a:t>What do all religions have in common?</a:t>
            </a:r>
          </a:p>
        </p:txBody>
      </p:sp>
      <p:sp>
        <p:nvSpPr>
          <p:cNvPr id="14" name="Rectangle 13">
            <a:extLst>
              <a:ext uri="{FF2B5EF4-FFF2-40B4-BE49-F238E27FC236}">
                <a16:creationId xmlns:a16="http://schemas.microsoft.com/office/drawing/2014/main" id="{01329516-EC0A-45FC-87FF-BF0FFB155BC9}"/>
              </a:ext>
            </a:extLst>
          </p:cNvPr>
          <p:cNvSpPr/>
          <p:nvPr/>
        </p:nvSpPr>
        <p:spPr>
          <a:xfrm>
            <a:off x="772192" y="2825576"/>
            <a:ext cx="3816350"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The love of a higher being or God;</a:t>
            </a:r>
          </a:p>
        </p:txBody>
      </p:sp>
      <p:sp>
        <p:nvSpPr>
          <p:cNvPr id="15" name="Rectangle 14">
            <a:extLst>
              <a:ext uri="{FF2B5EF4-FFF2-40B4-BE49-F238E27FC236}">
                <a16:creationId xmlns:a16="http://schemas.microsoft.com/office/drawing/2014/main" id="{A70AAF35-23DB-47C0-A556-E56450CF86E0}"/>
              </a:ext>
            </a:extLst>
          </p:cNvPr>
          <p:cNvSpPr/>
          <p:nvPr/>
        </p:nvSpPr>
        <p:spPr>
          <a:xfrm>
            <a:off x="772192" y="3435633"/>
            <a:ext cx="3816350"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A holy book;</a:t>
            </a:r>
          </a:p>
        </p:txBody>
      </p:sp>
      <p:sp>
        <p:nvSpPr>
          <p:cNvPr id="17" name="Rectangle 16">
            <a:extLst>
              <a:ext uri="{FF2B5EF4-FFF2-40B4-BE49-F238E27FC236}">
                <a16:creationId xmlns:a16="http://schemas.microsoft.com/office/drawing/2014/main" id="{2E9FC074-AE9B-4183-9967-2A918F2E8FD2}"/>
              </a:ext>
            </a:extLst>
          </p:cNvPr>
          <p:cNvSpPr/>
          <p:nvPr/>
        </p:nvSpPr>
        <p:spPr>
          <a:xfrm>
            <a:off x="772192" y="4068646"/>
            <a:ext cx="3816350"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A place of worship.</a:t>
            </a:r>
          </a:p>
        </p:txBody>
      </p:sp>
      <p:sp>
        <p:nvSpPr>
          <p:cNvPr id="19" name="TextBox 18">
            <a:extLst>
              <a:ext uri="{FF2B5EF4-FFF2-40B4-BE49-F238E27FC236}">
                <a16:creationId xmlns:a16="http://schemas.microsoft.com/office/drawing/2014/main" id="{1A7E1A48-BDC1-4C37-9B98-2C2C2D35E7D8}"/>
              </a:ext>
            </a:extLst>
          </p:cNvPr>
          <p:cNvSpPr txBox="1"/>
          <p:nvPr/>
        </p:nvSpPr>
        <p:spPr>
          <a:xfrm>
            <a:off x="772192" y="4896788"/>
            <a:ext cx="5628608" cy="923330"/>
          </a:xfrm>
          <a:prstGeom prst="rect">
            <a:avLst/>
          </a:prstGeom>
          <a:noFill/>
        </p:spPr>
        <p:txBody>
          <a:bodyPr wrap="square">
            <a:spAutoFit/>
          </a:bodyPr>
          <a:lstStyle/>
          <a:p>
            <a:pPr marL="0" indent="0">
              <a:spcAft>
                <a:spcPts val="1200"/>
              </a:spcAft>
              <a:buNone/>
            </a:pPr>
            <a:r>
              <a:rPr lang="en-GB" sz="1800" dirty="0"/>
              <a:t>World Religion Day is celebrated to </a:t>
            </a:r>
            <a:r>
              <a:rPr lang="en-GB" sz="1800" b="1" dirty="0"/>
              <a:t>promote interfaith understanding</a:t>
            </a:r>
            <a:r>
              <a:rPr lang="en-GB" sz="1800" dirty="0"/>
              <a:t>, which means involving many different religions and uniting them together.</a:t>
            </a:r>
          </a:p>
        </p:txBody>
      </p:sp>
    </p:spTree>
    <p:extLst>
      <p:ext uri="{BB962C8B-B14F-4D97-AF65-F5344CB8AC3E}">
        <p14:creationId xmlns:p14="http://schemas.microsoft.com/office/powerpoint/2010/main" val="109803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1500"/>
                            </p:stCondLst>
                            <p:childTnLst>
                              <p:par>
                                <p:cTn id="37" presetID="10"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par>
                          <p:cTn id="44" fill="hold">
                            <p:stCondLst>
                              <p:cond delay="2500"/>
                            </p:stCondLst>
                            <p:childTnLst>
                              <p:par>
                                <p:cTn id="45" presetID="10" presetClass="entr" presetSubtype="0" fill="hold"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par>
                          <p:cTn id="48" fill="hold">
                            <p:stCondLst>
                              <p:cond delay="3000"/>
                            </p:stCondLst>
                            <p:childTnLst>
                              <p:par>
                                <p:cTn id="49" presetID="10" presetClass="entr" presetSubtype="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2" grpId="0"/>
      <p:bldP spid="14" grpId="0" animBg="1"/>
      <p:bldP spid="15" grpId="0" animBg="1"/>
      <p:bldP spid="17" grpId="0" animBg="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9291C2-0623-4599-B465-671C60BED2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586" y="3250659"/>
            <a:ext cx="613012" cy="613377"/>
          </a:xfrm>
          <a:prstGeom prst="rect">
            <a:avLst/>
          </a:prstGeom>
        </p:spPr>
      </p:pic>
      <p:pic>
        <p:nvPicPr>
          <p:cNvPr id="8" name="Picture 7">
            <a:extLst>
              <a:ext uri="{FF2B5EF4-FFF2-40B4-BE49-F238E27FC236}">
                <a16:creationId xmlns:a16="http://schemas.microsoft.com/office/drawing/2014/main" id="{50EEC466-F5BF-4326-8A51-752389EC68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886" y="1262859"/>
            <a:ext cx="499028" cy="747945"/>
          </a:xfrm>
          <a:prstGeom prst="rect">
            <a:avLst/>
          </a:prstGeom>
        </p:spPr>
      </p:pic>
      <p:pic>
        <p:nvPicPr>
          <p:cNvPr id="11" name="Picture 10">
            <a:extLst>
              <a:ext uri="{FF2B5EF4-FFF2-40B4-BE49-F238E27FC236}">
                <a16:creationId xmlns:a16="http://schemas.microsoft.com/office/drawing/2014/main" id="{52362C6D-7B56-49D5-8098-4AAD03AB5E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0531" y="3892950"/>
            <a:ext cx="447383" cy="561810"/>
          </a:xfrm>
          <a:prstGeom prst="rect">
            <a:avLst/>
          </a:prstGeom>
        </p:spPr>
      </p:pic>
      <p:pic>
        <p:nvPicPr>
          <p:cNvPr id="13" name="Picture 12">
            <a:extLst>
              <a:ext uri="{FF2B5EF4-FFF2-40B4-BE49-F238E27FC236}">
                <a16:creationId xmlns:a16="http://schemas.microsoft.com/office/drawing/2014/main" id="{C3EB3ED1-DBFC-4E18-9F81-DF2CB9BDCB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781" y="2651885"/>
            <a:ext cx="484837" cy="487851"/>
          </a:xfrm>
          <a:prstGeom prst="rect">
            <a:avLst/>
          </a:prstGeom>
        </p:spPr>
      </p:pic>
      <p:pic>
        <p:nvPicPr>
          <p:cNvPr id="16" name="Picture 15">
            <a:extLst>
              <a:ext uri="{FF2B5EF4-FFF2-40B4-BE49-F238E27FC236}">
                <a16:creationId xmlns:a16="http://schemas.microsoft.com/office/drawing/2014/main" id="{8B5B6738-F14D-40C6-93A5-45241F900C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2902" y="4558201"/>
            <a:ext cx="447383" cy="446393"/>
          </a:xfrm>
          <a:prstGeom prst="rect">
            <a:avLst/>
          </a:prstGeom>
        </p:spPr>
      </p:pic>
      <p:pic>
        <p:nvPicPr>
          <p:cNvPr id="18" name="Picture 17">
            <a:extLst>
              <a:ext uri="{FF2B5EF4-FFF2-40B4-BE49-F238E27FC236}">
                <a16:creationId xmlns:a16="http://schemas.microsoft.com/office/drawing/2014/main" id="{4481C5F9-0A68-47C2-8F25-91858CC34C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884" y="2024764"/>
            <a:ext cx="484837" cy="558000"/>
          </a:xfrm>
          <a:prstGeom prst="rect">
            <a:avLst/>
          </a:prstGeom>
        </p:spPr>
      </p:pic>
      <p:sp>
        <p:nvSpPr>
          <p:cNvPr id="20" name="TextBox 19">
            <a:extLst>
              <a:ext uri="{FF2B5EF4-FFF2-40B4-BE49-F238E27FC236}">
                <a16:creationId xmlns:a16="http://schemas.microsoft.com/office/drawing/2014/main" id="{7F8ABDC4-EFE0-4DBF-866D-65F062B5DEFB}"/>
              </a:ext>
            </a:extLst>
          </p:cNvPr>
          <p:cNvSpPr txBox="1"/>
          <p:nvPr/>
        </p:nvSpPr>
        <p:spPr>
          <a:xfrm>
            <a:off x="3264089" y="1316087"/>
            <a:ext cx="5011025" cy="646331"/>
          </a:xfrm>
          <a:prstGeom prst="rect">
            <a:avLst/>
          </a:prstGeom>
          <a:noFill/>
        </p:spPr>
        <p:txBody>
          <a:bodyPr wrap="square">
            <a:spAutoFit/>
          </a:bodyPr>
          <a:lstStyle/>
          <a:p>
            <a:pPr marL="0" lvl="0" indent="0">
              <a:spcAft>
                <a:spcPts val="1200"/>
              </a:spcAft>
              <a:buNone/>
            </a:pPr>
            <a:r>
              <a:rPr lang="en-GB" dirty="0"/>
              <a:t>In everything, do to others as you would have them do to you.</a:t>
            </a:r>
          </a:p>
        </p:txBody>
      </p:sp>
      <p:sp>
        <p:nvSpPr>
          <p:cNvPr id="22" name="Title 21">
            <a:extLst>
              <a:ext uri="{FF2B5EF4-FFF2-40B4-BE49-F238E27FC236}">
                <a16:creationId xmlns:a16="http://schemas.microsoft.com/office/drawing/2014/main" id="{00FCE9CD-82DA-4F28-A609-C1592840A622}"/>
              </a:ext>
            </a:extLst>
          </p:cNvPr>
          <p:cNvSpPr>
            <a:spLocks noGrp="1"/>
          </p:cNvSpPr>
          <p:nvPr>
            <p:ph type="title"/>
          </p:nvPr>
        </p:nvSpPr>
        <p:spPr/>
        <p:txBody>
          <a:bodyPr/>
          <a:lstStyle/>
          <a:p>
            <a:r>
              <a:rPr lang="en-GB" dirty="0">
                <a:solidFill>
                  <a:srgbClr val="643C90"/>
                </a:solidFill>
              </a:rPr>
              <a:t>Similarities</a:t>
            </a:r>
          </a:p>
        </p:txBody>
      </p:sp>
      <p:sp>
        <p:nvSpPr>
          <p:cNvPr id="14" name="Rectangle 13">
            <a:extLst>
              <a:ext uri="{FF2B5EF4-FFF2-40B4-BE49-F238E27FC236}">
                <a16:creationId xmlns:a16="http://schemas.microsoft.com/office/drawing/2014/main" id="{01329516-EC0A-45FC-87FF-BF0FFB155BC9}"/>
              </a:ext>
            </a:extLst>
          </p:cNvPr>
          <p:cNvSpPr/>
          <p:nvPr/>
        </p:nvSpPr>
        <p:spPr>
          <a:xfrm>
            <a:off x="1518294" y="1384784"/>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Christianity:</a:t>
            </a:r>
          </a:p>
        </p:txBody>
      </p:sp>
      <p:sp>
        <p:nvSpPr>
          <p:cNvPr id="23" name="TextBox 22">
            <a:extLst>
              <a:ext uri="{FF2B5EF4-FFF2-40B4-BE49-F238E27FC236}">
                <a16:creationId xmlns:a16="http://schemas.microsoft.com/office/drawing/2014/main" id="{19C2C68B-3684-4E3B-8A83-518F5146B69E}"/>
              </a:ext>
            </a:extLst>
          </p:cNvPr>
          <p:cNvSpPr txBox="1"/>
          <p:nvPr/>
        </p:nvSpPr>
        <p:spPr>
          <a:xfrm>
            <a:off x="755650" y="5178021"/>
            <a:ext cx="7632699" cy="646331"/>
          </a:xfrm>
          <a:prstGeom prst="rect">
            <a:avLst/>
          </a:prstGeom>
          <a:noFill/>
          <a:ln w="28575">
            <a:solidFill>
              <a:srgbClr val="643C90"/>
            </a:solidFill>
          </a:ln>
        </p:spPr>
        <p:txBody>
          <a:bodyPr wrap="square">
            <a:spAutoFit/>
          </a:bodyPr>
          <a:lstStyle/>
          <a:p>
            <a:pPr algn="ctr"/>
            <a:r>
              <a:rPr lang="en-GB" dirty="0"/>
              <a:t>Can you spot similarities here? </a:t>
            </a:r>
          </a:p>
          <a:p>
            <a:pPr algn="ctr"/>
            <a:r>
              <a:rPr lang="en-GB" dirty="0"/>
              <a:t>What words are repeated? </a:t>
            </a:r>
          </a:p>
        </p:txBody>
      </p:sp>
      <p:sp>
        <p:nvSpPr>
          <p:cNvPr id="24" name="TextBox 23">
            <a:extLst>
              <a:ext uri="{FF2B5EF4-FFF2-40B4-BE49-F238E27FC236}">
                <a16:creationId xmlns:a16="http://schemas.microsoft.com/office/drawing/2014/main" id="{5F8232B9-DA5E-42B5-B160-9DE053541BC8}"/>
              </a:ext>
            </a:extLst>
          </p:cNvPr>
          <p:cNvSpPr txBox="1"/>
          <p:nvPr/>
        </p:nvSpPr>
        <p:spPr>
          <a:xfrm>
            <a:off x="3243564" y="1942654"/>
            <a:ext cx="5011025" cy="646331"/>
          </a:xfrm>
          <a:prstGeom prst="rect">
            <a:avLst/>
          </a:prstGeom>
          <a:noFill/>
        </p:spPr>
        <p:txBody>
          <a:bodyPr wrap="square">
            <a:spAutoFit/>
          </a:bodyPr>
          <a:lstStyle/>
          <a:p>
            <a:pPr marL="0" lvl="0" indent="0">
              <a:spcAft>
                <a:spcPts val="1200"/>
              </a:spcAft>
              <a:buNone/>
            </a:pPr>
            <a:r>
              <a:rPr lang="en-GB" dirty="0"/>
              <a:t>What is hateful to you, do not do to your neighbour. </a:t>
            </a:r>
          </a:p>
        </p:txBody>
      </p:sp>
      <p:sp>
        <p:nvSpPr>
          <p:cNvPr id="25" name="Rectangle 24">
            <a:extLst>
              <a:ext uri="{FF2B5EF4-FFF2-40B4-BE49-F238E27FC236}">
                <a16:creationId xmlns:a16="http://schemas.microsoft.com/office/drawing/2014/main" id="{79EE0439-ECB0-45CB-916E-638B2166CD49}"/>
              </a:ext>
            </a:extLst>
          </p:cNvPr>
          <p:cNvSpPr/>
          <p:nvPr/>
        </p:nvSpPr>
        <p:spPr>
          <a:xfrm>
            <a:off x="1518293" y="2010804"/>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Judaism:</a:t>
            </a:r>
          </a:p>
        </p:txBody>
      </p:sp>
      <p:sp>
        <p:nvSpPr>
          <p:cNvPr id="26" name="TextBox 25">
            <a:extLst>
              <a:ext uri="{FF2B5EF4-FFF2-40B4-BE49-F238E27FC236}">
                <a16:creationId xmlns:a16="http://schemas.microsoft.com/office/drawing/2014/main" id="{9A683154-5E17-419E-AA25-F0999A06A742}"/>
              </a:ext>
            </a:extLst>
          </p:cNvPr>
          <p:cNvSpPr txBox="1"/>
          <p:nvPr/>
        </p:nvSpPr>
        <p:spPr>
          <a:xfrm>
            <a:off x="3256093" y="2604129"/>
            <a:ext cx="5011025" cy="646331"/>
          </a:xfrm>
          <a:prstGeom prst="rect">
            <a:avLst/>
          </a:prstGeom>
          <a:noFill/>
        </p:spPr>
        <p:txBody>
          <a:bodyPr wrap="square">
            <a:spAutoFit/>
          </a:bodyPr>
          <a:lstStyle/>
          <a:p>
            <a:pPr marL="0" indent="0">
              <a:buNone/>
            </a:pPr>
            <a:r>
              <a:rPr lang="en-GB" dirty="0"/>
              <a:t>This is the sum of duty; do not do to others what would cause pain if done to you.</a:t>
            </a:r>
            <a:endParaRPr lang="en-IE" dirty="0"/>
          </a:p>
        </p:txBody>
      </p:sp>
      <p:sp>
        <p:nvSpPr>
          <p:cNvPr id="27" name="Rectangle 26">
            <a:extLst>
              <a:ext uri="{FF2B5EF4-FFF2-40B4-BE49-F238E27FC236}">
                <a16:creationId xmlns:a16="http://schemas.microsoft.com/office/drawing/2014/main" id="{E0F7EB3B-F19D-4A43-8F71-B3C6E77D7729}"/>
              </a:ext>
            </a:extLst>
          </p:cNvPr>
          <p:cNvSpPr/>
          <p:nvPr/>
        </p:nvSpPr>
        <p:spPr>
          <a:xfrm>
            <a:off x="1518295" y="2648257"/>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Hinduism:</a:t>
            </a:r>
          </a:p>
        </p:txBody>
      </p:sp>
      <p:sp>
        <p:nvSpPr>
          <p:cNvPr id="28" name="TextBox 27">
            <a:extLst>
              <a:ext uri="{FF2B5EF4-FFF2-40B4-BE49-F238E27FC236}">
                <a16:creationId xmlns:a16="http://schemas.microsoft.com/office/drawing/2014/main" id="{1F720069-38BC-40FB-AF3D-72620CDD7AF4}"/>
              </a:ext>
            </a:extLst>
          </p:cNvPr>
          <p:cNvSpPr txBox="1"/>
          <p:nvPr/>
        </p:nvSpPr>
        <p:spPr>
          <a:xfrm>
            <a:off x="3282930" y="3265604"/>
            <a:ext cx="5011025" cy="646331"/>
          </a:xfrm>
          <a:prstGeom prst="rect">
            <a:avLst/>
          </a:prstGeom>
          <a:noFill/>
        </p:spPr>
        <p:txBody>
          <a:bodyPr wrap="square">
            <a:spAutoFit/>
          </a:bodyPr>
          <a:lstStyle/>
          <a:p>
            <a:pPr marL="0" indent="0">
              <a:buNone/>
            </a:pPr>
            <a:r>
              <a:rPr lang="en-GB" dirty="0"/>
              <a:t>Treat not others in ways that you would find hurtful.</a:t>
            </a:r>
            <a:endParaRPr lang="en-IE" dirty="0"/>
          </a:p>
        </p:txBody>
      </p:sp>
      <p:sp>
        <p:nvSpPr>
          <p:cNvPr id="29" name="Rectangle 28">
            <a:extLst>
              <a:ext uri="{FF2B5EF4-FFF2-40B4-BE49-F238E27FC236}">
                <a16:creationId xmlns:a16="http://schemas.microsoft.com/office/drawing/2014/main" id="{5CCFAC33-59A6-4623-AA03-303B59C758B7}"/>
              </a:ext>
            </a:extLst>
          </p:cNvPr>
          <p:cNvSpPr/>
          <p:nvPr/>
        </p:nvSpPr>
        <p:spPr>
          <a:xfrm>
            <a:off x="1530141" y="3267784"/>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Buddhism:</a:t>
            </a:r>
          </a:p>
        </p:txBody>
      </p:sp>
      <p:sp>
        <p:nvSpPr>
          <p:cNvPr id="30" name="TextBox 29">
            <a:extLst>
              <a:ext uri="{FF2B5EF4-FFF2-40B4-BE49-F238E27FC236}">
                <a16:creationId xmlns:a16="http://schemas.microsoft.com/office/drawing/2014/main" id="{3EBE6F86-9978-4878-9060-B4C79CEFA394}"/>
              </a:ext>
            </a:extLst>
          </p:cNvPr>
          <p:cNvSpPr txBox="1"/>
          <p:nvPr/>
        </p:nvSpPr>
        <p:spPr>
          <a:xfrm>
            <a:off x="3273737" y="3877559"/>
            <a:ext cx="5011025" cy="646331"/>
          </a:xfrm>
          <a:prstGeom prst="rect">
            <a:avLst/>
          </a:prstGeom>
          <a:noFill/>
        </p:spPr>
        <p:txBody>
          <a:bodyPr wrap="square">
            <a:spAutoFit/>
          </a:bodyPr>
          <a:lstStyle/>
          <a:p>
            <a:pPr marL="0" indent="0">
              <a:buNone/>
            </a:pPr>
            <a:r>
              <a:rPr lang="en-GB" dirty="0"/>
              <a:t>I am a stranger to no one and no one is a stranger to me. I am a friend to all.</a:t>
            </a:r>
            <a:endParaRPr lang="en-IE" dirty="0"/>
          </a:p>
        </p:txBody>
      </p:sp>
      <p:sp>
        <p:nvSpPr>
          <p:cNvPr id="31" name="Rectangle 30">
            <a:extLst>
              <a:ext uri="{FF2B5EF4-FFF2-40B4-BE49-F238E27FC236}">
                <a16:creationId xmlns:a16="http://schemas.microsoft.com/office/drawing/2014/main" id="{05880143-DFC2-4032-99B4-51B4B7C47E7F}"/>
              </a:ext>
            </a:extLst>
          </p:cNvPr>
          <p:cNvSpPr/>
          <p:nvPr/>
        </p:nvSpPr>
        <p:spPr>
          <a:xfrm>
            <a:off x="1518292" y="3901390"/>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Sikhism:</a:t>
            </a:r>
          </a:p>
        </p:txBody>
      </p:sp>
      <p:sp>
        <p:nvSpPr>
          <p:cNvPr id="32" name="TextBox 31">
            <a:extLst>
              <a:ext uri="{FF2B5EF4-FFF2-40B4-BE49-F238E27FC236}">
                <a16:creationId xmlns:a16="http://schemas.microsoft.com/office/drawing/2014/main" id="{186FB080-4208-433F-9767-DE8F413F21FB}"/>
              </a:ext>
            </a:extLst>
          </p:cNvPr>
          <p:cNvSpPr txBox="1"/>
          <p:nvPr/>
        </p:nvSpPr>
        <p:spPr>
          <a:xfrm>
            <a:off x="3310638" y="4488535"/>
            <a:ext cx="5011025" cy="646331"/>
          </a:xfrm>
          <a:prstGeom prst="rect">
            <a:avLst/>
          </a:prstGeom>
          <a:noFill/>
        </p:spPr>
        <p:txBody>
          <a:bodyPr wrap="square">
            <a:spAutoFit/>
          </a:bodyPr>
          <a:lstStyle/>
          <a:p>
            <a:pPr marL="0" indent="0">
              <a:buNone/>
            </a:pPr>
            <a:r>
              <a:rPr lang="en-GB" dirty="0"/>
              <a:t>Not one of you truly believes until you wish for others what you wish for yourself.</a:t>
            </a:r>
          </a:p>
        </p:txBody>
      </p:sp>
      <p:sp>
        <p:nvSpPr>
          <p:cNvPr id="33" name="Rectangle 32">
            <a:extLst>
              <a:ext uri="{FF2B5EF4-FFF2-40B4-BE49-F238E27FC236}">
                <a16:creationId xmlns:a16="http://schemas.microsoft.com/office/drawing/2014/main" id="{68FEFC8E-2030-4F02-9E72-F4ADDD774A58}"/>
              </a:ext>
            </a:extLst>
          </p:cNvPr>
          <p:cNvSpPr/>
          <p:nvPr/>
        </p:nvSpPr>
        <p:spPr>
          <a:xfrm>
            <a:off x="1518295" y="4520917"/>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Islam:</a:t>
            </a:r>
          </a:p>
        </p:txBody>
      </p:sp>
    </p:spTree>
    <p:extLst>
      <p:ext uri="{BB962C8B-B14F-4D97-AF65-F5344CB8AC3E}">
        <p14:creationId xmlns:p14="http://schemas.microsoft.com/office/powerpoint/2010/main" val="17464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left)">
                                      <p:cBhvr>
                                        <p:cTn id="50" dur="500"/>
                                        <p:tgtEl>
                                          <p:spTgt spid="29"/>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left)">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left)">
                                      <p:cBhvr>
                                        <p:cTn id="59" dur="500"/>
                                        <p:tgtEl>
                                          <p:spTgt spid="11"/>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left)">
                                      <p:cBhvr>
                                        <p:cTn id="63" dur="500"/>
                                        <p:tgtEl>
                                          <p:spTgt spid="31"/>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wipe(left)">
                                      <p:cBhvr>
                                        <p:cTn id="72" dur="500"/>
                                        <p:tgtEl>
                                          <p:spTgt spid="16"/>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wipe(left)">
                                      <p:cBhvr>
                                        <p:cTn id="76" dur="500"/>
                                        <p:tgtEl>
                                          <p:spTgt spid="33"/>
                                        </p:tgtEl>
                                      </p:cBhvr>
                                    </p:animEffect>
                                  </p:childTnLst>
                                </p:cTn>
                              </p:par>
                            </p:childTnLst>
                          </p:cTn>
                        </p:par>
                        <p:par>
                          <p:cTn id="77" fill="hold">
                            <p:stCondLst>
                              <p:cond delay="1000"/>
                            </p:stCondLst>
                            <p:childTnLst>
                              <p:par>
                                <p:cTn id="78" presetID="22" presetClass="entr" presetSubtype="8" fill="hold" grpId="0" nodeType="after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wipe(left)">
                                      <p:cBhvr>
                                        <p:cTn id="80" dur="500"/>
                                        <p:tgtEl>
                                          <p:spTgt spid="32"/>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3">
                                            <p:txEl>
                                              <p:pRg st="0" end="0"/>
                                            </p:txEl>
                                          </p:spTgt>
                                        </p:tgtEl>
                                        <p:attrNameLst>
                                          <p:attrName>style.visibility</p:attrName>
                                        </p:attrNameLst>
                                      </p:cBhvr>
                                      <p:to>
                                        <p:strVal val="visible"/>
                                      </p:to>
                                    </p:set>
                                    <p:animEffect transition="in" filter="fade">
                                      <p:cBhvr>
                                        <p:cTn id="85" dur="500"/>
                                        <p:tgtEl>
                                          <p:spTgt spid="23">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3">
                                            <p:txEl>
                                              <p:pRg st="1" end="1"/>
                                            </p:txEl>
                                          </p:spTgt>
                                        </p:tgtEl>
                                        <p:attrNameLst>
                                          <p:attrName>style.visibility</p:attrName>
                                        </p:attrNameLst>
                                      </p:cBhvr>
                                      <p:to>
                                        <p:strVal val="visible"/>
                                      </p:to>
                                    </p:set>
                                    <p:animEffect transition="in" filter="fade">
                                      <p:cBhvr>
                                        <p:cTn id="90"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4" grpId="0" animBg="1"/>
      <p:bldP spid="24" grpId="0"/>
      <p:bldP spid="25" grpId="0" animBg="1"/>
      <p:bldP spid="26" grpId="0"/>
      <p:bldP spid="27" grpId="0" animBg="1"/>
      <p:bldP spid="28" grpId="0"/>
      <p:bldP spid="29" grpId="0" animBg="1"/>
      <p:bldP spid="30" grpId="0"/>
      <p:bldP spid="31" grpId="0" animBg="1"/>
      <p:bldP spid="32" grpId="0"/>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ECAE8D8-61B1-4FE5-9E93-CA4F2AD3B9A2}"/>
              </a:ext>
            </a:extLst>
          </p:cNvPr>
          <p:cNvSpPr txBox="1"/>
          <p:nvPr/>
        </p:nvSpPr>
        <p:spPr>
          <a:xfrm>
            <a:off x="755650" y="1778083"/>
            <a:ext cx="7460698" cy="646331"/>
          </a:xfrm>
          <a:prstGeom prst="rect">
            <a:avLst/>
          </a:prstGeom>
          <a:noFill/>
        </p:spPr>
        <p:txBody>
          <a:bodyPr wrap="square">
            <a:spAutoFit/>
          </a:bodyPr>
          <a:lstStyle/>
          <a:p>
            <a:pPr marL="0" indent="0">
              <a:buNone/>
            </a:pPr>
            <a:r>
              <a:rPr lang="en-GB" sz="1800" dirty="0"/>
              <a:t>Today, we will be learning about a religion that we do not usually find out about in Year 5: </a:t>
            </a:r>
          </a:p>
        </p:txBody>
      </p:sp>
      <p:sp>
        <p:nvSpPr>
          <p:cNvPr id="3" name="Title 2">
            <a:extLst>
              <a:ext uri="{FF2B5EF4-FFF2-40B4-BE49-F238E27FC236}">
                <a16:creationId xmlns:a16="http://schemas.microsoft.com/office/drawing/2014/main" id="{8055DE55-3487-414A-8834-4914EAD964A4}"/>
              </a:ext>
            </a:extLst>
          </p:cNvPr>
          <p:cNvSpPr>
            <a:spLocks noGrp="1"/>
          </p:cNvSpPr>
          <p:nvPr>
            <p:ph type="title"/>
          </p:nvPr>
        </p:nvSpPr>
        <p:spPr>
          <a:xfrm>
            <a:off x="457198" y="478894"/>
            <a:ext cx="8220075" cy="1520399"/>
          </a:xfrm>
        </p:spPr>
        <p:txBody>
          <a:bodyPr/>
          <a:lstStyle/>
          <a:p>
            <a:pPr algn="ctr"/>
            <a:r>
              <a:rPr lang="en-GB" dirty="0">
                <a:solidFill>
                  <a:srgbClr val="643C90"/>
                </a:solidFill>
              </a:rPr>
              <a:t>Take one religion</a:t>
            </a:r>
          </a:p>
        </p:txBody>
      </p:sp>
      <p:pic>
        <p:nvPicPr>
          <p:cNvPr id="18" name="Picture 17">
            <a:extLst>
              <a:ext uri="{FF2B5EF4-FFF2-40B4-BE49-F238E27FC236}">
                <a16:creationId xmlns:a16="http://schemas.microsoft.com/office/drawing/2014/main" id="{32AFD8F5-447A-4592-8854-0221E1852F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644" y="2717059"/>
            <a:ext cx="613012" cy="613377"/>
          </a:xfrm>
          <a:prstGeom prst="rect">
            <a:avLst/>
          </a:prstGeom>
        </p:spPr>
      </p:pic>
      <p:sp>
        <p:nvSpPr>
          <p:cNvPr id="28" name="Rectangle 27">
            <a:extLst>
              <a:ext uri="{FF2B5EF4-FFF2-40B4-BE49-F238E27FC236}">
                <a16:creationId xmlns:a16="http://schemas.microsoft.com/office/drawing/2014/main" id="{8112DB6A-ACC2-4E8C-B0FE-3407C225EB7F}"/>
              </a:ext>
            </a:extLst>
          </p:cNvPr>
          <p:cNvSpPr/>
          <p:nvPr/>
        </p:nvSpPr>
        <p:spPr>
          <a:xfrm>
            <a:off x="1995950" y="2776194"/>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Buddhism:</a:t>
            </a:r>
          </a:p>
        </p:txBody>
      </p:sp>
      <p:pic>
        <p:nvPicPr>
          <p:cNvPr id="1026" name="Picture 2" descr="Everything You Need to Know About Buddhism in Thailand">
            <a:extLst>
              <a:ext uri="{FF2B5EF4-FFF2-40B4-BE49-F238E27FC236}">
                <a16:creationId xmlns:a16="http://schemas.microsoft.com/office/drawing/2014/main" id="{024F328A-A13F-48D6-8AF7-6EEA141DA0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8028" y="2381344"/>
            <a:ext cx="2233273" cy="1520400"/>
          </a:xfrm>
          <a:prstGeom prst="rect">
            <a:avLst/>
          </a:prstGeom>
          <a:noFill/>
          <a:ln w="19050">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33" name="Picture 32">
            <a:hlinkClick r:id="rId4"/>
            <a:extLst>
              <a:ext uri="{FF2B5EF4-FFF2-40B4-BE49-F238E27FC236}">
                <a16:creationId xmlns:a16="http://schemas.microsoft.com/office/drawing/2014/main" id="{73EEE238-C487-4146-9DD0-B00AAEEC1426}"/>
              </a:ext>
            </a:extLst>
          </p:cNvPr>
          <p:cNvPicPr>
            <a:picLocks noChangeAspect="1"/>
          </p:cNvPicPr>
          <p:nvPr/>
        </p:nvPicPr>
        <p:blipFill>
          <a:blip r:embed="rId5"/>
          <a:stretch>
            <a:fillRect/>
          </a:stretch>
        </p:blipFill>
        <p:spPr>
          <a:xfrm>
            <a:off x="2783389" y="4433587"/>
            <a:ext cx="2570801" cy="1812812"/>
          </a:xfrm>
          <a:prstGeom prst="rect">
            <a:avLst/>
          </a:prstGeom>
        </p:spPr>
      </p:pic>
    </p:spTree>
    <p:extLst>
      <p:ext uri="{BB962C8B-B14F-4D97-AF65-F5344CB8AC3E}">
        <p14:creationId xmlns:p14="http://schemas.microsoft.com/office/powerpoint/2010/main" val="234073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1000"/>
                                        <p:tgtEl>
                                          <p:spTgt spid="33"/>
                                        </p:tgtEl>
                                      </p:cBhvr>
                                    </p:animEffect>
                                    <p:anim calcmode="lin" valueType="num">
                                      <p:cBhvr>
                                        <p:cTn id="21" dur="1000" fill="hold"/>
                                        <p:tgtEl>
                                          <p:spTgt spid="33"/>
                                        </p:tgtEl>
                                        <p:attrNameLst>
                                          <p:attrName>ppt_x</p:attrName>
                                        </p:attrNameLst>
                                      </p:cBhvr>
                                      <p:tavLst>
                                        <p:tav tm="0">
                                          <p:val>
                                            <p:strVal val="#ppt_x"/>
                                          </p:val>
                                        </p:tav>
                                        <p:tav tm="100000">
                                          <p:val>
                                            <p:strVal val="#ppt_x"/>
                                          </p:val>
                                        </p:tav>
                                      </p:tavLst>
                                    </p:anim>
                                    <p:anim calcmode="lin" valueType="num">
                                      <p:cBhvr>
                                        <p:cTn id="2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8C058020-CE1A-4275-96FF-3E9B179AFEF1}" vid="{BE2BE99D-79A1-4F73-BB89-E052F53DA9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2234</TotalTime>
  <Words>1858</Words>
  <Application>Microsoft Office PowerPoint</Application>
  <PresentationFormat>On-screen Show (4:3)</PresentationFormat>
  <Paragraphs>128</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Twinkl</vt:lpstr>
      <vt:lpstr>Calibri</vt:lpstr>
      <vt:lpstr>Arial</vt:lpstr>
      <vt:lpstr>Cooper Black</vt:lpstr>
      <vt:lpstr>Office Theme</vt:lpstr>
      <vt:lpstr>PowerPoint Presentation</vt:lpstr>
      <vt:lpstr>What Is World Religion Day?</vt:lpstr>
      <vt:lpstr>The Bahá’í Faith</vt:lpstr>
      <vt:lpstr>Why Do We Celebrate  World Religion Day?</vt:lpstr>
      <vt:lpstr>How Do We Celebrate  World Religion Day?</vt:lpstr>
      <vt:lpstr>What Are the Six  Major Religions?</vt:lpstr>
      <vt:lpstr>Similarities</vt:lpstr>
      <vt:lpstr>Similarities</vt:lpstr>
      <vt:lpstr>Take one religion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 Ltd</dc:creator>
  <cp:lastModifiedBy>Kit Saddington</cp:lastModifiedBy>
  <cp:revision>55</cp:revision>
  <dcterms:created xsi:type="dcterms:W3CDTF">2021-11-15T09:47:42Z</dcterms:created>
  <dcterms:modified xsi:type="dcterms:W3CDTF">2022-01-16T18:29:23Z</dcterms:modified>
</cp:coreProperties>
</file>