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ppt/slideLayouts/slideLayout8.xml" ContentType="application/vnd.openxmlformats-officedocument.presentationml.slideLayout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  <p:sldMasterId id="2147483673" r:id="rId5"/>
    <p:sldMasterId id="2147483675" r:id="rId6"/>
    <p:sldMasterId id="2147483677" r:id="rId7"/>
    <p:sldMasterId id="2147483679" r:id="rId8"/>
    <p:sldMasterId id="2147483682" r:id="rId9"/>
    <p:sldMasterId id="2147483684" r:id="rId10"/>
    <p:sldMasterId id="2147483686" r:id="rId11"/>
  </p:sldMasterIdLst>
  <p:notesMasterIdLst>
    <p:notesMasterId r:id="rId28"/>
  </p:notesMasterIdLst>
  <p:sldIdLst>
    <p:sldId id="320" r:id="rId12"/>
    <p:sldId id="321" r:id="rId13"/>
    <p:sldId id="297" r:id="rId14"/>
    <p:sldId id="298" r:id="rId15"/>
    <p:sldId id="319" r:id="rId16"/>
    <p:sldId id="299" r:id="rId17"/>
    <p:sldId id="304" r:id="rId18"/>
    <p:sldId id="307" r:id="rId19"/>
    <p:sldId id="306" r:id="rId20"/>
    <p:sldId id="301" r:id="rId21"/>
    <p:sldId id="317" r:id="rId22"/>
    <p:sldId id="316" r:id="rId23"/>
    <p:sldId id="310" r:id="rId24"/>
    <p:sldId id="311" r:id="rId25"/>
    <p:sldId id="313" r:id="rId26"/>
    <p:sldId id="32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767" userDrawn="1">
          <p15:clr>
            <a:srgbClr val="A4A3A4"/>
          </p15:clr>
        </p15:guide>
        <p15:guide id="3" orient="horz" pos="247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2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164" y="78"/>
      </p:cViewPr>
      <p:guideLst>
        <p:guide orient="horz" pos="1684"/>
        <p:guide pos="2767"/>
        <p:guide orient="horz" pos="24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11/01/2021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could I represent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3A521-224D-4C95-824A-3CEFF92EB9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554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9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7402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78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8145" y="219973"/>
            <a:ext cx="3348724" cy="434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b="1" dirty="0">
                <a:effectLst/>
                <a:latin typeface="Bariol" panose="02000506040000020003" pitchFamily="2" charset="0"/>
              </a:rPr>
              <a:t>Year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Week 1</a:t>
            </a:r>
            <a:r>
              <a:rPr lang="en-GB" b="1" dirty="0">
                <a:solidFill>
                  <a:srgbClr val="1C3A63"/>
                </a:solidFill>
                <a:effectLst/>
                <a:latin typeface="Bariol" panose="02000506040000020003" pitchFamily="2" charset="0"/>
              </a:rPr>
              <a:t> | </a:t>
            </a:r>
            <a:r>
              <a:rPr lang="en-GB" b="1" dirty="0">
                <a:effectLst/>
                <a:latin typeface="Bariol" panose="02000506040000020003" pitchFamily="2" charset="0"/>
              </a:rPr>
              <a:t>Day 1</a:t>
            </a:r>
            <a:endParaRPr lang="en-GB" dirty="0">
              <a:effectLst/>
              <a:latin typeface="Bariol" panose="0200050604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42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r" defTabSz="844083" rtl="0" eaLnBrk="1" latinLnBrk="0" hangingPunct="1">
        <a:lnSpc>
          <a:spcPct val="90000"/>
        </a:lnSpc>
        <a:spcBef>
          <a:spcPct val="0"/>
        </a:spcBef>
        <a:buNone/>
        <a:defRPr lang="en-GB" sz="2215" b="1" i="0" kern="1200" baseline="0" smtClean="0">
          <a:solidFill>
            <a:schemeClr val="bg1"/>
          </a:solidFill>
          <a:effectLst/>
          <a:latin typeface="Bariol" panose="02000506040000020003" pitchFamily="2" charset="0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8.png"/><Relationship Id="rId7" Type="http://schemas.openxmlformats.org/officeDocument/2006/relationships/image" Target="../media/image27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emf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emf"/><Relationship Id="rId10" Type="http://schemas.openxmlformats.org/officeDocument/2006/relationships/image" Target="../media/image16.emf"/><Relationship Id="rId4" Type="http://schemas.openxmlformats.org/officeDocument/2006/relationships/image" Target="../media/image10.emf"/><Relationship Id="rId9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9" Type="http://schemas.openxmlformats.org/officeDocument/2006/relationships/image" Target="../media/image1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11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10" Type="http://schemas.openxmlformats.org/officeDocument/2006/relationships/image" Target="../media/image140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2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" y="1280160"/>
            <a:ext cx="6903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Thursday 21</a:t>
            </a:r>
            <a:r>
              <a:rPr kumimoji="0" lang="en-US" sz="3600" b="0" i="0" u="sng" strike="noStrike" kern="120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st</a:t>
            </a: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 January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tter-join Plus 32" panose="02000505000000020003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L.O. I can write multiplication sentences using</a:t>
            </a:r>
            <a:r>
              <a:rPr kumimoji="0" lang="en-US" sz="3600" b="0" i="0" u="sng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 pictures.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tter-join Plus 32" panose="02000505000000020003" pitchFamily="50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Letter-join Plus 32" panose="02000505000000020003" pitchFamily="50" charset="0"/>
                <a:ea typeface="+mn-ea"/>
                <a:cs typeface="+mn-cs"/>
              </a:rPr>
              <a:t>Multiplication and division</a:t>
            </a:r>
          </a:p>
        </p:txBody>
      </p:sp>
    </p:spTree>
    <p:extLst>
      <p:ext uri="{BB962C8B-B14F-4D97-AF65-F5344CB8AC3E}">
        <p14:creationId xmlns:p14="http://schemas.microsoft.com/office/powerpoint/2010/main" val="1302333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 </a:t>
            </a:r>
            <a:br>
              <a:rPr lang="en-GB" dirty="0">
                <a:cs typeface="Calibri" panose="020F0502020204030204" pitchFamily="34" charset="0"/>
              </a:rPr>
            </a:br>
            <a:r>
              <a:rPr lang="en-GB" dirty="0">
                <a:cs typeface="Calibri" panose="020F0502020204030204" pitchFamily="34" charset="0"/>
              </a:rPr>
              <a:t>1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782242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2660461" y="5375238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3279586" y="5375238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/>
          <p:cNvSpPr/>
          <p:nvPr/>
        </p:nvSpPr>
        <p:spPr>
          <a:xfrm>
            <a:off x="2970024" y="4838663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/>
          <p:cNvSpPr/>
          <p:nvPr/>
        </p:nvSpPr>
        <p:spPr>
          <a:xfrm>
            <a:off x="4374669" y="5375238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4993794" y="5375238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4684232" y="4838663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6088877" y="5375238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6708002" y="5375238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Oval 75"/>
          <p:cNvSpPr/>
          <p:nvPr/>
        </p:nvSpPr>
        <p:spPr>
          <a:xfrm>
            <a:off x="6398440" y="4838663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1534713" y="4014495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2153838" y="4014495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Oval 63"/>
          <p:cNvSpPr/>
          <p:nvPr/>
        </p:nvSpPr>
        <p:spPr>
          <a:xfrm>
            <a:off x="1844276" y="3477920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3248921" y="4014495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3868046" y="4014495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3558484" y="3477920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963129" y="4014495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582254" y="4014495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272692" y="3477920"/>
            <a:ext cx="116114" cy="11611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Rectangle 82"/>
          <p:cNvSpPr/>
          <p:nvPr/>
        </p:nvSpPr>
        <p:spPr>
          <a:xfrm>
            <a:off x="2169484" y="1544005"/>
            <a:ext cx="41344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____ multiplied by ____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805160" y="691494"/>
            <a:ext cx="47355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____ lots of ____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732346" y="673712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454038" y="1529565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776065" y="673712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489965" y="1529565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ectangle 91"/>
              <p:cNvSpPr/>
              <p:nvPr/>
            </p:nvSpPr>
            <p:spPr>
              <a:xfrm>
                <a:off x="3028251" y="2351152"/>
                <a:ext cx="228940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____</a:t>
                </a:r>
              </a:p>
            </p:txBody>
          </p:sp>
        </mc:Choice>
        <mc:Fallback xmlns="">
          <p:sp>
            <p:nvSpPr>
              <p:cNvPr id="92" name="Rectangle 9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251" y="2351152"/>
                <a:ext cx="2289409" cy="492443"/>
              </a:xfrm>
              <a:prstGeom prst="rect">
                <a:avLst/>
              </a:prstGeom>
              <a:blipFill>
                <a:blip r:embed="rId7"/>
                <a:stretch>
                  <a:fillRect l="-4800" t="-12500" r="-4267" b="-3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4572000" y="2320228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362912" y="2312262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08878" y="-270030"/>
            <a:ext cx="1322147" cy="2993744"/>
          </a:xfrm>
          <a:prstGeom prst="rect">
            <a:avLst/>
          </a:prstGeom>
        </p:spPr>
      </p:pic>
      <p:sp>
        <p:nvSpPr>
          <p:cNvPr id="96" name="Oval 95"/>
          <p:cNvSpPr/>
          <p:nvPr/>
        </p:nvSpPr>
        <p:spPr>
          <a:xfrm>
            <a:off x="934085" y="738813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1493341" y="738813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2050837" y="738812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Oval 98"/>
          <p:cNvSpPr/>
          <p:nvPr/>
        </p:nvSpPr>
        <p:spPr>
          <a:xfrm>
            <a:off x="2617025" y="724960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3174521" y="72495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Oval 100"/>
          <p:cNvSpPr/>
          <p:nvPr/>
        </p:nvSpPr>
        <p:spPr>
          <a:xfrm>
            <a:off x="942932" y="1297489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Oval 101"/>
          <p:cNvSpPr/>
          <p:nvPr/>
        </p:nvSpPr>
        <p:spPr>
          <a:xfrm>
            <a:off x="1507208" y="1297490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Oval 102"/>
          <p:cNvSpPr/>
          <p:nvPr/>
        </p:nvSpPr>
        <p:spPr>
          <a:xfrm>
            <a:off x="2066464" y="1297490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Oval 103"/>
          <p:cNvSpPr/>
          <p:nvPr/>
        </p:nvSpPr>
        <p:spPr>
          <a:xfrm>
            <a:off x="2623960" y="1297489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5" name="Picture 10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2015" y="-284469"/>
            <a:ext cx="1322147" cy="2993744"/>
          </a:xfrm>
          <a:prstGeom prst="rect">
            <a:avLst/>
          </a:prstGeom>
        </p:spPr>
      </p:pic>
      <p:sp>
        <p:nvSpPr>
          <p:cNvPr id="106" name="Oval 105"/>
          <p:cNvSpPr/>
          <p:nvPr/>
        </p:nvSpPr>
        <p:spPr>
          <a:xfrm>
            <a:off x="4105366" y="732578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Oval 106"/>
          <p:cNvSpPr/>
          <p:nvPr/>
        </p:nvSpPr>
        <p:spPr>
          <a:xfrm>
            <a:off x="4662862" y="732577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Oval 107"/>
          <p:cNvSpPr/>
          <p:nvPr/>
        </p:nvSpPr>
        <p:spPr>
          <a:xfrm>
            <a:off x="3187509" y="1296401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Oval 108"/>
          <p:cNvSpPr/>
          <p:nvPr/>
        </p:nvSpPr>
        <p:spPr>
          <a:xfrm>
            <a:off x="5224897" y="732578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0" name="Oval 109"/>
          <p:cNvSpPr/>
          <p:nvPr/>
        </p:nvSpPr>
        <p:spPr>
          <a:xfrm>
            <a:off x="5784482" y="720362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Oval 110"/>
          <p:cNvSpPr/>
          <p:nvPr/>
        </p:nvSpPr>
        <p:spPr>
          <a:xfrm>
            <a:off x="6341978" y="720361"/>
            <a:ext cx="416381" cy="416381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4112802" y="1291681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4672387" y="1279465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5229883" y="1279464"/>
            <a:ext cx="416381" cy="416381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79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0" grpId="0" animBg="1"/>
      <p:bldP spid="63" grpId="0" animBg="1"/>
      <p:bldP spid="66" grpId="0" animBg="1"/>
      <p:bldP spid="68" grpId="0" animBg="1"/>
      <p:bldP spid="74" grpId="0" animBg="1"/>
      <p:bldP spid="75" grpId="0" animBg="1"/>
      <p:bldP spid="76" grpId="0" animBg="1"/>
      <p:bldP spid="54" grpId="0" animBg="1"/>
      <p:bldP spid="55" grpId="0" animBg="1"/>
      <p:bldP spid="64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/>
      <p:bldP spid="84" grpId="0"/>
      <p:bldP spid="85" grpId="0"/>
      <p:bldP spid="85" grpId="1"/>
      <p:bldP spid="86" grpId="0"/>
      <p:bldP spid="86" grpId="1"/>
      <p:bldP spid="87" grpId="0"/>
      <p:bldP spid="87" grpId="1"/>
      <p:bldP spid="88" grpId="0"/>
      <p:bldP spid="88" grpId="1"/>
      <p:bldP spid="93" grpId="0"/>
      <p:bldP spid="94" grpId="0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questions 2 and 3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1431292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13" y="339721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83689" y="48241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35" name="Oval 34"/>
          <p:cNvSpPr/>
          <p:nvPr/>
        </p:nvSpPr>
        <p:spPr>
          <a:xfrm>
            <a:off x="2638926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638926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638926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38926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88632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88632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88632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288632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52133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952133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952133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952133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3" y="4222942"/>
            <a:ext cx="1405916" cy="16959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982" y="4222941"/>
            <a:ext cx="1375243" cy="1695927"/>
          </a:xfrm>
          <a:prstGeom prst="rect">
            <a:avLst/>
          </a:prstGeom>
        </p:spPr>
      </p:pic>
      <p:sp>
        <p:nvSpPr>
          <p:cNvPr id="51" name="Rounded Rectangular Callout 50"/>
          <p:cNvSpPr/>
          <p:nvPr/>
        </p:nvSpPr>
        <p:spPr>
          <a:xfrm>
            <a:off x="2391209" y="3373158"/>
            <a:ext cx="3461298" cy="1328023"/>
          </a:xfrm>
          <a:prstGeom prst="wedgeRoundRectCallout">
            <a:avLst>
              <a:gd name="adj1" fmla="val -49079"/>
              <a:gd name="adj2" fmla="val 90104"/>
              <a:gd name="adj3" fmla="val 16667"/>
            </a:avLst>
          </a:prstGeom>
          <a:noFill/>
          <a:ln w="28575">
            <a:solidFill>
              <a:schemeClr val="accent2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think I can write 4 different multiplications</a:t>
            </a:r>
          </a:p>
        </p:txBody>
      </p:sp>
      <p:sp>
        <p:nvSpPr>
          <p:cNvPr id="52" name="Rounded Rectangular Callout 51"/>
          <p:cNvSpPr/>
          <p:nvPr/>
        </p:nvSpPr>
        <p:spPr>
          <a:xfrm>
            <a:off x="3822014" y="4745734"/>
            <a:ext cx="2544114" cy="919401"/>
          </a:xfrm>
          <a:prstGeom prst="wedgeRoundRectCallout">
            <a:avLst>
              <a:gd name="adj1" fmla="val 73811"/>
              <a:gd name="adj2" fmla="val 4856"/>
              <a:gd name="adj3" fmla="val 16667"/>
            </a:avLst>
          </a:prstGeom>
          <a:noFill/>
          <a:ln w="28575">
            <a:solidFill>
              <a:schemeClr val="accent6"/>
            </a:solidFill>
          </a:ln>
        </p:spPr>
        <p:txBody>
          <a:bodyPr wrap="square" anchor="ctr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I think there are 8</a:t>
            </a:r>
          </a:p>
        </p:txBody>
      </p:sp>
      <p:sp>
        <p:nvSpPr>
          <p:cNvPr id="53" name="Oval 52"/>
          <p:cNvSpPr/>
          <p:nvPr/>
        </p:nvSpPr>
        <p:spPr>
          <a:xfrm>
            <a:off x="4588745" y="53976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588745" y="114661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588745" y="175345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588745" y="2360298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95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2647315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647315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647315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2647315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288132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3288132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288132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3288132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28950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928950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928950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3928950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93" y="4222942"/>
            <a:ext cx="1405916" cy="169592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62" y="4408713"/>
            <a:ext cx="1375243" cy="16959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ular Callout 50"/>
              <p:cNvSpPr/>
              <p:nvPr/>
            </p:nvSpPr>
            <p:spPr>
              <a:xfrm>
                <a:off x="2391209" y="3281446"/>
                <a:ext cx="1430805" cy="2442270"/>
              </a:xfrm>
              <a:prstGeom prst="wedgeRoundRectCallout">
                <a:avLst>
                  <a:gd name="adj1" fmla="val -64145"/>
                  <a:gd name="adj2" fmla="val 26635"/>
                  <a:gd name="adj3" fmla="val 16667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I can see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16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8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_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51" name="Rounded Rectangular Callout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209" y="3281446"/>
                <a:ext cx="1430805" cy="2442270"/>
              </a:xfrm>
              <a:prstGeom prst="wedgeRoundRectCallout">
                <a:avLst>
                  <a:gd name="adj1" fmla="val -64145"/>
                  <a:gd name="adj2" fmla="val 26635"/>
                  <a:gd name="adj3" fmla="val 16667"/>
                </a:avLst>
              </a:prstGeom>
              <a:blipFill>
                <a:blip r:embed="rId7"/>
                <a:stretch>
                  <a:fillRect b="-1724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ular Callout 51"/>
              <p:cNvSpPr/>
              <p:nvPr/>
            </p:nvSpPr>
            <p:spPr>
              <a:xfrm>
                <a:off x="3952133" y="3002040"/>
                <a:ext cx="2860416" cy="2145268"/>
              </a:xfrm>
              <a:prstGeom prst="wedgeRoundRectCallout">
                <a:avLst>
                  <a:gd name="adj1" fmla="val 48535"/>
                  <a:gd name="adj2" fmla="val 62847"/>
                  <a:gd name="adj3" fmla="val 16667"/>
                </a:avLst>
              </a:prstGeom>
              <a:noFill/>
              <a:ln w="28575">
                <a:solidFill>
                  <a:schemeClr val="accent6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I think there are three more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16</a:t>
                </a:r>
                <a:r>
                  <a:rPr lang="en-GB" sz="2400" dirty="0">
                    <a:latin typeface="Comic Sans MS" panose="030F0702030302020204" pitchFamily="66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1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2</a:t>
                </a:r>
              </a:p>
              <a:p>
                <a:pPr algn="ctr"/>
                <a:r>
                  <a:rPr lang="en-GB" sz="2400" dirty="0">
                    <a:latin typeface="Comic Sans MS" panose="030F0702030302020204" pitchFamily="66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400" dirty="0">
                    <a:latin typeface="Comic Sans MS" panose="030F0702030302020204" pitchFamily="66" charset="0"/>
                  </a:rPr>
                  <a:t> 4 </a:t>
                </a:r>
              </a:p>
            </p:txBody>
          </p:sp>
        </mc:Choice>
        <mc:Fallback xmlns="">
          <p:sp>
            <p:nvSpPr>
              <p:cNvPr id="52" name="Rounded Rectangular Callout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133" y="3002040"/>
                <a:ext cx="2860416" cy="2145268"/>
              </a:xfrm>
              <a:prstGeom prst="wedgeRoundRectCallout">
                <a:avLst>
                  <a:gd name="adj1" fmla="val 48535"/>
                  <a:gd name="adj2" fmla="val 62847"/>
                  <a:gd name="adj3" fmla="val 16667"/>
                </a:avLst>
              </a:prstGeom>
              <a:blipFill>
                <a:blip r:embed="rId8"/>
                <a:stretch>
                  <a:fillRect r="-1263"/>
                </a:stretch>
              </a:blipFill>
              <a:ln w="285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/>
          <p:cNvSpPr/>
          <p:nvPr/>
        </p:nvSpPr>
        <p:spPr>
          <a:xfrm>
            <a:off x="4569767" y="528844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4569767" y="1158185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4569767" y="1761659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4569767" y="2367891"/>
            <a:ext cx="505326" cy="5053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601406" y="461336"/>
            <a:ext cx="2565420" cy="24622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563886" y="463355"/>
            <a:ext cx="2565420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2601406" y="1700863"/>
            <a:ext cx="2565420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2584081" y="463355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3224898" y="463355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3865716" y="463355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6" name="Rounded Rectangle 65"/>
          <p:cNvSpPr/>
          <p:nvPr/>
        </p:nvSpPr>
        <p:spPr>
          <a:xfrm>
            <a:off x="4506533" y="463355"/>
            <a:ext cx="631795" cy="246025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884116" y="1700863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2587592" y="1700863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2576167" y="463354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3850608" y="454172"/>
            <a:ext cx="1262515" cy="12340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3865717" y="467122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5" name="Rounded Rectangle 74"/>
          <p:cNvSpPr/>
          <p:nvPr/>
        </p:nvSpPr>
        <p:spPr>
          <a:xfrm>
            <a:off x="3865717" y="1096463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881881" y="1699937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845285" y="2306169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535805" y="467122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2544175" y="1096463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2560643" y="1699937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583006" y="2306169"/>
            <a:ext cx="1301110" cy="62877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069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7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uiExpand="1" build="p" animBg="1"/>
      <p:bldP spid="52" grpId="0" uiExpand="1" build="p" animBg="1"/>
      <p:bldP spid="2" grpId="0" animBg="1"/>
      <p:bldP spid="2" grpId="1" animBg="1"/>
      <p:bldP spid="34" grpId="0" animBg="1"/>
      <p:bldP spid="34" grpId="1" animBg="1"/>
      <p:bldP spid="57" grpId="0" animBg="1"/>
      <p:bldP spid="57" grpId="1" animBg="1"/>
      <p:bldP spid="48" grpId="0" animBg="1"/>
      <p:bldP spid="48" grpId="1" animBg="1"/>
      <p:bldP spid="49" grpId="0" animBg="1"/>
      <p:bldP spid="49" grpId="1" animBg="1"/>
      <p:bldP spid="65" grpId="0" animBg="1"/>
      <p:bldP spid="65" grpId="1" animBg="1"/>
      <p:bldP spid="66" grpId="0" animBg="1"/>
      <p:bldP spid="66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cs typeface="Calibri" panose="020F0502020204030204" pitchFamily="34" charset="0"/>
              </a:rPr>
              <a:t>Have a go at the rest of the questions on the worksheet</a:t>
            </a:r>
          </a:p>
        </p:txBody>
      </p:sp>
    </p:spTree>
    <p:extLst>
      <p:ext uri="{BB962C8B-B14F-4D97-AF65-F5344CB8AC3E}">
        <p14:creationId xmlns:p14="http://schemas.microsoft.com/office/powerpoint/2010/main" val="3831252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1885" y="862149"/>
            <a:ext cx="744582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  <a:latin typeface="Letter-join Plus 32" panose="02000505000000020003" pitchFamily="50" charset="0"/>
              </a:rPr>
              <a:t>Challenge </a:t>
            </a:r>
          </a:p>
          <a:p>
            <a:endParaRPr lang="en-US" sz="3200" dirty="0">
              <a:latin typeface="Letter-join Plus 32" panose="02000505000000020003" pitchFamily="50" charset="0"/>
            </a:endParaRPr>
          </a:p>
          <a:p>
            <a:r>
              <a:rPr lang="en-US" sz="3200" dirty="0" smtClean="0">
                <a:latin typeface="Letter-join Plus 32" panose="02000505000000020003" pitchFamily="50" charset="0"/>
              </a:rPr>
              <a:t>There are four plates. </a:t>
            </a:r>
          </a:p>
          <a:p>
            <a:endParaRPr lang="en-US" sz="3200" dirty="0">
              <a:latin typeface="Letter-join Plus 32" panose="02000505000000020003" pitchFamily="50" charset="0"/>
            </a:endParaRPr>
          </a:p>
          <a:p>
            <a:r>
              <a:rPr lang="en-US" sz="3200" dirty="0" smtClean="0">
                <a:latin typeface="Letter-join Plus 32" panose="02000505000000020003" pitchFamily="50" charset="0"/>
              </a:rPr>
              <a:t>There are three cookies on each plate.</a:t>
            </a:r>
          </a:p>
          <a:p>
            <a:endParaRPr lang="en-US" sz="3200" dirty="0">
              <a:latin typeface="Letter-join Plus 32" panose="02000505000000020003" pitchFamily="50" charset="0"/>
            </a:endParaRPr>
          </a:p>
          <a:p>
            <a:r>
              <a:rPr lang="en-US" sz="3200" dirty="0" smtClean="0">
                <a:latin typeface="Letter-join Plus 32" panose="02000505000000020003" pitchFamily="50" charset="0"/>
              </a:rPr>
              <a:t>How many cookies are there altogether?</a:t>
            </a:r>
          </a:p>
          <a:p>
            <a:endParaRPr lang="en-US" sz="3200" dirty="0">
              <a:latin typeface="Letter-join Plus 32" panose="02000505000000020003" pitchFamily="50" charset="0"/>
            </a:endParaRPr>
          </a:p>
          <a:p>
            <a:endParaRPr lang="en-US" sz="3200" dirty="0" smtClean="0">
              <a:latin typeface="Letter-join Plus 32" panose="02000505000000020003" pitchFamily="50" charset="0"/>
            </a:endParaRPr>
          </a:p>
          <a:p>
            <a:r>
              <a:rPr lang="en-US" sz="3200" i="1" dirty="0" smtClean="0">
                <a:latin typeface="Letter-join Plus 32" panose="02000505000000020003" pitchFamily="50" charset="0"/>
              </a:rPr>
              <a:t>Drawn an image and write a calculation to represent the problem.</a:t>
            </a:r>
            <a:endParaRPr lang="en-GB" sz="3200" i="1" dirty="0">
              <a:latin typeface="Letter-join Plus 32" panose="02000505000000020003" pitchFamily="50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404" y="143087"/>
            <a:ext cx="2967310" cy="22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47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A4E59C0-8020-7941-BA3B-8A51986DB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84" y="3607112"/>
            <a:ext cx="818031" cy="70116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42DB94-FC81-614F-8441-B72E58155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84" y="1299248"/>
            <a:ext cx="8124092" cy="5099538"/>
          </a:xfrm>
          <a:prstGeom prst="rect">
            <a:avLst/>
          </a:prstGeom>
        </p:spPr>
      </p:pic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7D0239A-28EC-D747-9C6C-513181825690}"/>
              </a:ext>
            </a:extLst>
          </p:cNvPr>
          <p:cNvSpPr txBox="1">
            <a:spLocks/>
          </p:cNvSpPr>
          <p:nvPr/>
        </p:nvSpPr>
        <p:spPr>
          <a:xfrm>
            <a:off x="5578145" y="466821"/>
            <a:ext cx="3348724" cy="401262"/>
          </a:xfrm>
          <a:prstGeom prst="rect">
            <a:avLst/>
          </a:prstGeom>
        </p:spPr>
        <p:txBody>
          <a:bodyPr vert="horz" lIns="84406" tIns="42203" rIns="84406" bIns="42203" rtlCol="0" anchor="ctr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400" b="1" i="0" kern="1200" baseline="0" smtClean="0">
                <a:solidFill>
                  <a:schemeClr val="bg1"/>
                </a:solidFill>
                <a:effectLst/>
                <a:latin typeface="Bariol" panose="02000506040000020003" pitchFamily="2" charset="0"/>
                <a:ea typeface="+mj-ea"/>
                <a:cs typeface="+mj-cs"/>
              </a:defRPr>
            </a:lvl1pPr>
          </a:lstStyle>
          <a:p>
            <a:pPr defTabSz="844083"/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Year 2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Week 11</a:t>
            </a:r>
            <a:r>
              <a:rPr lang="en-GB" sz="2215" dirty="0">
                <a:solidFill>
                  <a:srgbClr val="1C3A63"/>
                </a:solidFill>
                <a:latin typeface="Calibri" panose="020F0502020204030204"/>
              </a:rPr>
              <a:t> | </a:t>
            </a:r>
            <a:r>
              <a:rPr lang="en-GB" sz="2215" dirty="0">
                <a:solidFill>
                  <a:prstClr val="white"/>
                </a:solidFill>
                <a:latin typeface="Calibri" panose="020F0502020204030204"/>
              </a:rPr>
              <a:t>Day 4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3E2158-987B-1C43-9AEE-01429CE4B3B5}"/>
              </a:ext>
            </a:extLst>
          </p:cNvPr>
          <p:cNvSpPr/>
          <p:nvPr/>
        </p:nvSpPr>
        <p:spPr>
          <a:xfrm>
            <a:off x="2230975" y="4861816"/>
            <a:ext cx="417179" cy="4171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GB" sz="1662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0E2221-43BE-B642-A635-70850CEE3AC5}"/>
              </a:ext>
            </a:extLst>
          </p:cNvPr>
          <p:cNvSpPr/>
          <p:nvPr/>
        </p:nvSpPr>
        <p:spPr>
          <a:xfrm>
            <a:off x="1403491" y="5796488"/>
            <a:ext cx="417179" cy="41717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22041"/>
            <a:endParaRPr lang="en-GB" sz="1662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F27EE43-135D-5F47-9FA4-0162138685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8539638" y="1038581"/>
            <a:ext cx="293793" cy="26066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3676366-BF58-9246-9E99-D7073BBA72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542" t="25298" r="42638" b="35967"/>
          <a:stretch/>
        </p:blipFill>
        <p:spPr>
          <a:xfrm>
            <a:off x="8081756" y="961246"/>
            <a:ext cx="293561" cy="143235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0EDE3A2-09AC-9A49-9FB6-A5D3976909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8307503" y="1038581"/>
            <a:ext cx="293793" cy="26066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5D425584-ABF6-3B4F-9F30-7ACE5099D2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69" t="36180" r="42997" b="47334"/>
          <a:stretch/>
        </p:blipFill>
        <p:spPr>
          <a:xfrm>
            <a:off x="8318792" y="1339413"/>
            <a:ext cx="293793" cy="260666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B32B1CDF-1832-9A49-AFB9-5E9B7F8AFE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414827" y="1725385"/>
            <a:ext cx="722741" cy="1027052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F61E479A-E06F-4249-BB4A-3E71F19EF3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2864865" y="1731752"/>
            <a:ext cx="722740" cy="1027051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A99715-9B53-694E-9FF5-354D594BC2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1879" y="3418121"/>
            <a:ext cx="699325" cy="971629"/>
          </a:xfrm>
          <a:prstGeom prst="rect">
            <a:avLst/>
          </a:prstGeom>
        </p:spPr>
      </p:pic>
      <p:pic>
        <p:nvPicPr>
          <p:cNvPr id="5" name="Picture 4" descr="Shape, circle&#10;&#10;Description automatically generated">
            <a:extLst>
              <a:ext uri="{FF2B5EF4-FFF2-40B4-BE49-F238E27FC236}">
                <a16:creationId xmlns:a16="http://schemas.microsoft.com/office/drawing/2014/main" id="{EC1358B1-450A-3148-87DC-E5A9F0C57A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2879" y="5379657"/>
            <a:ext cx="1514230" cy="986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32D02B-2650-5349-A42B-7AB170292BA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3788" y="2462867"/>
            <a:ext cx="644769" cy="808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9BBBF5-D38E-7543-A3A4-DA63E7CFD1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31014" y="2465681"/>
            <a:ext cx="644769" cy="808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E95EC9-CC35-A34B-A48B-AB7761C26B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5680" y="3826340"/>
            <a:ext cx="1910862" cy="79716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2FDC1E-6040-9E41-9571-7ECA2C59DB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58564" y="4749860"/>
            <a:ext cx="762000" cy="808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881060-0D75-2443-A08F-0B07B60F4F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0501" y="5660607"/>
            <a:ext cx="644769" cy="80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9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541" y="426118"/>
            <a:ext cx="6873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Some of these are incorrect, can you draw a correct representation?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74" y="2369887"/>
            <a:ext cx="1044000" cy="9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74" y="2369886"/>
            <a:ext cx="1044000" cy="9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74" y="2369887"/>
            <a:ext cx="1044000" cy="9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53349" y="1512673"/>
                <a:ext cx="107432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49" y="1512673"/>
                <a:ext cx="1074325" cy="492443"/>
              </a:xfrm>
              <a:prstGeom prst="rect">
                <a:avLst/>
              </a:prstGeom>
              <a:blipFill>
                <a:blip r:embed="rId5"/>
                <a:stretch>
                  <a:fillRect l="-10169" t="-11111" r="-4520" b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65397" y="4393103"/>
                <a:ext cx="107432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397" y="4393103"/>
                <a:ext cx="1074325" cy="492443"/>
              </a:xfrm>
              <a:prstGeom prst="rect">
                <a:avLst/>
              </a:prstGeom>
              <a:blipFill>
                <a:blip r:embed="rId6"/>
                <a:stretch>
                  <a:fillRect l="-10227" t="-12500" r="-5114" b="-3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0" y="5004842"/>
            <a:ext cx="994244" cy="10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55" y="5004842"/>
            <a:ext cx="994244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60" y="5004842"/>
            <a:ext cx="994244" cy="10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65" y="5004842"/>
            <a:ext cx="994244" cy="1080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24509" y="1868881"/>
            <a:ext cx="2824307" cy="1608932"/>
            <a:chOff x="5305234" y="1064418"/>
            <a:chExt cx="1857621" cy="10582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234" y="1064418"/>
              <a:ext cx="619207" cy="105823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441" y="1064419"/>
              <a:ext cx="619207" cy="10582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648" y="1064420"/>
              <a:ext cx="619207" cy="105823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99501" y="1459119"/>
                <a:ext cx="107432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501" y="1459119"/>
                <a:ext cx="1074325" cy="492443"/>
              </a:xfrm>
              <a:prstGeom prst="rect">
                <a:avLst/>
              </a:prstGeom>
              <a:blipFill>
                <a:blip r:embed="rId9"/>
                <a:stretch>
                  <a:fillRect l="-10227" t="-11111" r="-5114" b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33055" y="4052324"/>
                <a:ext cx="107432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55" y="4052324"/>
                <a:ext cx="1074325" cy="492443"/>
              </a:xfrm>
              <a:prstGeom prst="rect">
                <a:avLst/>
              </a:prstGeom>
              <a:blipFill>
                <a:blip r:embed="rId10"/>
                <a:stretch>
                  <a:fillRect l="-10169" t="-11111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09" y="4298545"/>
            <a:ext cx="2012320" cy="206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9541" y="426118"/>
            <a:ext cx="687365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Comic Sans MS" panose="030F0702030302020204" pitchFamily="66" charset="0"/>
                <a:cs typeface="Calibri" panose="020F0502020204030204" pitchFamily="34" charset="0"/>
              </a:rPr>
              <a:t>Some of these are incorrect, can you draw a correct representation?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74" y="2369887"/>
            <a:ext cx="1044000" cy="9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674" y="2369886"/>
            <a:ext cx="1044000" cy="97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74" y="2369887"/>
            <a:ext cx="1044000" cy="97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53349" y="1512673"/>
                <a:ext cx="107432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5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349" y="1512673"/>
                <a:ext cx="1074325" cy="492443"/>
              </a:xfrm>
              <a:prstGeom prst="rect">
                <a:avLst/>
              </a:prstGeom>
              <a:blipFill>
                <a:blip r:embed="rId6"/>
                <a:stretch>
                  <a:fillRect l="-10169" t="-11111" r="-4520" b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865397" y="4393103"/>
                <a:ext cx="107432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2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5397" y="4393103"/>
                <a:ext cx="1074325" cy="492443"/>
              </a:xfrm>
              <a:prstGeom prst="rect">
                <a:avLst/>
              </a:prstGeom>
              <a:blipFill>
                <a:blip r:embed="rId7"/>
                <a:stretch>
                  <a:fillRect l="-10227" t="-12500" r="-5114" b="-3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0" y="5004842"/>
            <a:ext cx="994244" cy="108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055" y="5004842"/>
            <a:ext cx="994244" cy="108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560" y="5004842"/>
            <a:ext cx="994244" cy="108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65" y="5004842"/>
            <a:ext cx="994244" cy="1080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124509" y="1868880"/>
            <a:ext cx="2824307" cy="1608931"/>
            <a:chOff x="5305234" y="1064418"/>
            <a:chExt cx="1857621" cy="10582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5234" y="1064418"/>
              <a:ext cx="619207" cy="105823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4441" y="1064419"/>
              <a:ext cx="619207" cy="1058235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3648" y="1064420"/>
              <a:ext cx="619207" cy="1058235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999501" y="1459119"/>
                <a:ext cx="107432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4</a:t>
                </a: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501" y="1459119"/>
                <a:ext cx="1074325" cy="492443"/>
              </a:xfrm>
              <a:prstGeom prst="rect">
                <a:avLst/>
              </a:prstGeom>
              <a:blipFill>
                <a:blip r:embed="rId10"/>
                <a:stretch>
                  <a:fillRect l="-10227" t="-11111" r="-5114" b="-308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933055" y="4052324"/>
                <a:ext cx="1074325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600" dirty="0">
                    <a:latin typeface="Comic Sans MS" panose="030F0702030302020204" pitchFamily="66" charset="0"/>
                    <a:cs typeface="Calibri" panose="020F0502020204030204" pitchFamily="34" charset="0"/>
                  </a:rPr>
                  <a:t> 8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55" y="4052324"/>
                <a:ext cx="1074325" cy="492443"/>
              </a:xfrm>
              <a:prstGeom prst="rect">
                <a:avLst/>
              </a:prstGeom>
              <a:blipFill>
                <a:blip r:embed="rId11"/>
                <a:stretch>
                  <a:fillRect l="-10169" t="-11111" b="-296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009" y="4298545"/>
            <a:ext cx="2012320" cy="20603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65" y="1868886"/>
            <a:ext cx="941436" cy="160892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122" y="3933825"/>
            <a:ext cx="994244" cy="10800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71" y="3924949"/>
            <a:ext cx="994244" cy="1080000"/>
          </a:xfrm>
          <a:prstGeom prst="rect">
            <a:avLst/>
          </a:prstGeom>
        </p:spPr>
      </p:pic>
      <p:sp>
        <p:nvSpPr>
          <p:cNvPr id="36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3214127" y="1422629"/>
            <a:ext cx="292578" cy="548464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L-shape 18">
            <a:extLst>
              <a:ext uri="{FF2B5EF4-FFF2-40B4-BE49-F238E27FC236}">
                <a16:creationId xmlns:a16="http://schemas.microsoft.com/office/drawing/2014/main" id="{2733F7A2-12B9-584C-95AF-F625C822A2E9}"/>
              </a:ext>
            </a:extLst>
          </p:cNvPr>
          <p:cNvSpPr/>
          <p:nvPr/>
        </p:nvSpPr>
        <p:spPr>
          <a:xfrm rot="2125914" flipH="1">
            <a:off x="7053630" y="4123746"/>
            <a:ext cx="292578" cy="548464"/>
          </a:xfrm>
          <a:prstGeom prst="corner">
            <a:avLst>
              <a:gd name="adj1" fmla="val 27647"/>
              <a:gd name="adj2" fmla="val 29875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2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2936186" y="5063199"/>
            <a:ext cx="41344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____ multiplied by ____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584562" y="4210688"/>
            <a:ext cx="47355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____ lots of ____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1101540" y="1433832"/>
            <a:ext cx="1578515" cy="8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1101540" y="2322634"/>
            <a:ext cx="1578515" cy="8888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6176040" y="1433832"/>
            <a:ext cx="1578515" cy="8888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73517"/>
          <a:stretch/>
        </p:blipFill>
        <p:spPr>
          <a:xfrm>
            <a:off x="6176040" y="2322634"/>
            <a:ext cx="1578515" cy="8888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21411" y="565097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What do you see?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3574315" y="1458959"/>
            <a:ext cx="785428" cy="88880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11748" y="4192906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0740" y="5048759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555467" y="4192906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56667" y="5048759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4386989" y="1442325"/>
            <a:ext cx="785428" cy="8888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4413408" y="2250110"/>
            <a:ext cx="785428" cy="88880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r="50242" b="73517"/>
          <a:stretch/>
        </p:blipFill>
        <p:spPr>
          <a:xfrm>
            <a:off x="3559363" y="2268978"/>
            <a:ext cx="785428" cy="888802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044468" y="3411352"/>
            <a:ext cx="60644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____ equal groups of ____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38857" y="3380777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3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02007" y="3380777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552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5" grpId="0"/>
      <p:bldP spid="20" grpId="0"/>
      <p:bldP spid="23" grpId="0"/>
      <p:bldP spid="25" grpId="0"/>
      <p:bldP spid="26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9207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1411" y="565097"/>
            <a:ext cx="32688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prstClr val="black"/>
                </a:solidFill>
                <a:latin typeface="Comic Sans MS" panose="030F0702030302020204" pitchFamily="66" charset="0"/>
              </a:rPr>
              <a:t>What do you see? 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08723" y="1432849"/>
            <a:ext cx="6653015" cy="913929"/>
            <a:chOff x="1108723" y="1432849"/>
            <a:chExt cx="6653015" cy="91392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b="73517"/>
            <a:stretch/>
          </p:blipFill>
          <p:spPr>
            <a:xfrm>
              <a:off x="1108723" y="1432849"/>
              <a:ext cx="1578515" cy="8888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b="73517"/>
            <a:stretch/>
          </p:blipFill>
          <p:spPr>
            <a:xfrm>
              <a:off x="6183223" y="1432849"/>
              <a:ext cx="1578515" cy="888802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3581498" y="1441342"/>
              <a:ext cx="1598102" cy="905436"/>
              <a:chOff x="3581498" y="1441342"/>
              <a:chExt cx="1598102" cy="90543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4"/>
              <a:srcRect r="50242" b="73517"/>
              <a:stretch/>
            </p:blipFill>
            <p:spPr>
              <a:xfrm>
                <a:off x="3581498" y="1457976"/>
                <a:ext cx="785428" cy="888802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4"/>
              <a:srcRect r="50242" b="73517"/>
              <a:stretch/>
            </p:blipFill>
            <p:spPr>
              <a:xfrm>
                <a:off x="4394172" y="1441342"/>
                <a:ext cx="785428" cy="888802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1108723" y="2249127"/>
            <a:ext cx="6653015" cy="961326"/>
            <a:chOff x="1108723" y="2249127"/>
            <a:chExt cx="6653015" cy="96132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/>
            <a:srcRect b="73517"/>
            <a:stretch/>
          </p:blipFill>
          <p:spPr>
            <a:xfrm>
              <a:off x="1108723" y="2321651"/>
              <a:ext cx="1578515" cy="8888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/>
            <a:srcRect b="73517"/>
            <a:stretch/>
          </p:blipFill>
          <p:spPr>
            <a:xfrm>
              <a:off x="6183223" y="2321651"/>
              <a:ext cx="1578515" cy="888802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3566546" y="2249127"/>
              <a:ext cx="1639473" cy="907670"/>
              <a:chOff x="3566546" y="2249127"/>
              <a:chExt cx="1639473" cy="90767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4"/>
              <a:srcRect r="50242" b="73517"/>
              <a:stretch/>
            </p:blipFill>
            <p:spPr>
              <a:xfrm>
                <a:off x="4420591" y="2249127"/>
                <a:ext cx="785428" cy="888802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4"/>
              <a:srcRect r="50242" b="73517"/>
              <a:stretch/>
            </p:blipFill>
            <p:spPr>
              <a:xfrm>
                <a:off x="3566546" y="2267995"/>
                <a:ext cx="785428" cy="888802"/>
              </a:xfrm>
              <a:prstGeom prst="rect">
                <a:avLst/>
              </a:prstGeom>
            </p:spPr>
          </p:pic>
        </p:grpSp>
      </p:grpSp>
      <p:sp>
        <p:nvSpPr>
          <p:cNvPr id="35" name="Rectangle 34"/>
          <p:cNvSpPr/>
          <p:nvPr/>
        </p:nvSpPr>
        <p:spPr>
          <a:xfrm>
            <a:off x="3012386" y="5397027"/>
            <a:ext cx="41344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____ multiplied by ____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622662" y="4544516"/>
            <a:ext cx="47355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____ lots of ____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549848" y="4526734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96940" y="5382587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93567" y="4526734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332867" y="5382587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44468" y="3745180"/>
            <a:ext cx="60644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____ equal groups of ____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38857" y="3714605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6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302007" y="3714605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2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53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96296E-6 L 4.16667E-6 -0.06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0.06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2713" y="339721"/>
            <a:ext cx="747045" cy="747045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5234411" y="482410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05" y="1229455"/>
            <a:ext cx="1366205" cy="149183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283" y="1229455"/>
            <a:ext cx="1366205" cy="1491833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156784" y="4744405"/>
            <a:ext cx="413446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____ multiplied by ____</a:t>
            </a:r>
          </a:p>
        </p:txBody>
      </p:sp>
      <p:sp>
        <p:nvSpPr>
          <p:cNvPr id="57" name="Rectangle 56"/>
          <p:cNvSpPr/>
          <p:nvPr/>
        </p:nvSpPr>
        <p:spPr>
          <a:xfrm>
            <a:off x="1805160" y="3891894"/>
            <a:ext cx="473559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____ lots of ____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732346" y="3874112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441338" y="4729965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76065" y="3874112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77265" y="4729965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1265066" y="3092558"/>
            <a:ext cx="606448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26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____ equal groups of ____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259455" y="3061983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522605" y="3061983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/>
              <p:cNvSpPr/>
              <p:nvPr/>
            </p:nvSpPr>
            <p:spPr>
              <a:xfrm>
                <a:off x="3028251" y="5551552"/>
                <a:ext cx="2289409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____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260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 ____</a:t>
                </a:r>
              </a:p>
            </p:txBody>
          </p:sp>
        </mc:Choice>
        <mc:Fallback xmlns="">
          <p:sp>
            <p:nvSpPr>
              <p:cNvPr id="65" name="Rectangle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251" y="5551552"/>
                <a:ext cx="2289409" cy="492443"/>
              </a:xfrm>
              <a:prstGeom prst="rect">
                <a:avLst/>
              </a:prstGeom>
              <a:blipFill>
                <a:blip r:embed="rId7"/>
                <a:stretch>
                  <a:fillRect l="-4800" t="-12500" r="-4267" b="-31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/>
          <p:cNvSpPr txBox="1"/>
          <p:nvPr/>
        </p:nvSpPr>
        <p:spPr>
          <a:xfrm>
            <a:off x="4572000" y="5520628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5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362912" y="5487262"/>
            <a:ext cx="6118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600" noProof="0" dirty="0">
                <a:solidFill>
                  <a:srgbClr val="5B9BD5">
                    <a:lumMod val="75000"/>
                  </a:srgbClr>
                </a:solidFill>
                <a:latin typeface="Comic Sans MS" panose="030F0702030302020204" pitchFamily="66" charset="0"/>
              </a:rPr>
              <a:t>4</a:t>
            </a:r>
            <a:endParaRPr kumimoji="0" lang="en-GB" sz="26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68" y="1272400"/>
            <a:ext cx="1366205" cy="149183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46" y="1272400"/>
            <a:ext cx="1366205" cy="1491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4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96296E-6 L 0.0243 -2.96296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6296E-6 L -0.03004 -2.96296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0.0243 -2.96296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03004 -2.96296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59" grpId="0"/>
      <p:bldP spid="61" grpId="0"/>
      <p:bldP spid="66" grpId="0"/>
      <p:bldP spid="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8.6|8.3|8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0.8|2.3|2.7|3.1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6|5.8|1|3.9|2.6|4|2.6|3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4.2|1|2.3|15.9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4|9|4|10.5|3.5|3.8|2.9|3|1.3|2.5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|4.6|3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4|5.6|2.5|0.9|1.2|6.2|1.1|8|1.2|1.6|11.5|1|1.2|6.3|9.4|4.3|3.7|6|6.9|11.6|1.7"/>
</p:tagLst>
</file>

<file path=ppt/theme/theme1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28575"/>
      </a:spPr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cee99ee9-287b-4f9a-957c-ba5ae7375c9a"/>
    <ds:schemaRef ds:uri="522d4c35-b548-4432-90ae-af4376e1c4b4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BD0084D-9CE5-47A0-8F67-0A71DD7DE0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17362</TotalTime>
  <Words>297</Words>
  <Application>Microsoft Office PowerPoint</Application>
  <PresentationFormat>On-screen Show (4:3)</PresentationFormat>
  <Paragraphs>86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Bariol</vt:lpstr>
      <vt:lpstr>Calibri</vt:lpstr>
      <vt:lpstr>Cambria Math</vt:lpstr>
      <vt:lpstr>Comic Sans MS</vt:lpstr>
      <vt:lpstr>Letter-join Plus 32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1_Get ready questions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Have a go at question  1 on the worksheet</vt:lpstr>
      <vt:lpstr>PowerPoint Presentation</vt:lpstr>
      <vt:lpstr>Have a go at questions 2 and 3 on the worksheet</vt:lpstr>
      <vt:lpstr>PowerPoint Presentation</vt:lpstr>
      <vt:lpstr>PowerPoint Presentation</vt:lpstr>
      <vt:lpstr>Have a go at the rest of the questions on the worksheet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Ella Kenyon</cp:lastModifiedBy>
  <cp:revision>249</cp:revision>
  <dcterms:created xsi:type="dcterms:W3CDTF">2019-07-05T11:02:13Z</dcterms:created>
  <dcterms:modified xsi:type="dcterms:W3CDTF">2021-01-11T10:59:37Z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