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5"/>
  </p:notesMasterIdLst>
  <p:sldIdLst>
    <p:sldId id="296" r:id="rId11"/>
    <p:sldId id="297" r:id="rId12"/>
    <p:sldId id="298" r:id="rId13"/>
    <p:sldId id="312" r:id="rId14"/>
    <p:sldId id="299" r:id="rId15"/>
    <p:sldId id="300" r:id="rId16"/>
    <p:sldId id="313" r:id="rId17"/>
    <p:sldId id="314" r:id="rId18"/>
    <p:sldId id="311" r:id="rId19"/>
    <p:sldId id="315" r:id="rId20"/>
    <p:sldId id="308" r:id="rId21"/>
    <p:sldId id="304" r:id="rId22"/>
    <p:sldId id="307" r:id="rId23"/>
    <p:sldId id="316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94"/>
  </p:normalViewPr>
  <p:slideViewPr>
    <p:cSldViewPr snapToGrid="0" snapToObjects="1">
      <p:cViewPr varScale="1">
        <p:scale>
          <a:sx n="114" d="100"/>
          <a:sy n="114" d="100"/>
        </p:scale>
        <p:origin x="160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10/01/2022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10/01/2022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7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7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image" Target="../media/image12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50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50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80.png"/><Relationship Id="rId11" Type="http://schemas.openxmlformats.org/officeDocument/2006/relationships/image" Target="../media/image23.png"/><Relationship Id="rId10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" y="2308138"/>
            <a:ext cx="5950212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228" y="1112786"/>
            <a:ext cx="6171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There were 13 muffins.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65750"/>
              </p:ext>
            </p:extLst>
          </p:nvPr>
        </p:nvGraphicFramePr>
        <p:xfrm>
          <a:off x="902321" y="3698592"/>
          <a:ext cx="7137792" cy="43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112">
                  <a:extLst>
                    <a:ext uri="{9D8B030D-6E8A-4147-A177-3AD203B41FA5}">
                      <a16:colId xmlns:a16="http://schemas.microsoft.com/office/drawing/2014/main" val="96521439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38395627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6224818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5505409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626612694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64788304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8247055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222514290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1222832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027883608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71007631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016965823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412140119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254820527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79220980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81062215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925444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01176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00989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40695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80401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0107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59813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99519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66521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06227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98941" y="4217729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61283" y="421390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21577" y="421390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81871" y="421390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28517" y="421390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75163" y="421390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90943" y="4213905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6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367819" y="5066522"/>
                <a:ext cx="77634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</m:oMath>
                  </m:oMathPara>
                </a14:m>
                <a:endParaRPr lang="en-GB" sz="3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819" y="5066522"/>
                <a:ext cx="776347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2824532" y="5141847"/>
            <a:ext cx="678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697450" y="5041318"/>
                <a:ext cx="65053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450" y="5041318"/>
                <a:ext cx="650537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ounded Rectangle 26"/>
          <p:cNvSpPr/>
          <p:nvPr/>
        </p:nvSpPr>
        <p:spPr>
          <a:xfrm>
            <a:off x="2849610" y="514669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3982354" y="5141847"/>
            <a:ext cx="66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007432" y="514669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230571" y="514669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40070" y="5137002"/>
            <a:ext cx="821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933051" y="2858508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503299" y="2858508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039940" y="2858508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610188" y="2870935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2" name="Left Bracket 51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4004521" y="3285964"/>
            <a:ext cx="448849" cy="448441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Left Bracket 52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3537136" y="3302412"/>
            <a:ext cx="461870" cy="428566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Left Bracket 53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3094986" y="3278458"/>
            <a:ext cx="448849" cy="438597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Left Bracket 54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2638929" y="3314854"/>
            <a:ext cx="489745" cy="431558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TextBox 55"/>
          <p:cNvSpPr txBox="1"/>
          <p:nvPr/>
        </p:nvSpPr>
        <p:spPr>
          <a:xfrm>
            <a:off x="2195511" y="2847564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765759" y="2859991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58" name="Left Bracket 57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2222579" y="3273559"/>
            <a:ext cx="447462" cy="425122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Left Bracket 58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1778645" y="3297647"/>
            <a:ext cx="448849" cy="403187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/>
          <p:cNvSpPr txBox="1"/>
          <p:nvPr/>
        </p:nvSpPr>
        <p:spPr>
          <a:xfrm>
            <a:off x="1114929" y="1522849"/>
            <a:ext cx="6171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6 muffins were eaten.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915" y="1899718"/>
            <a:ext cx="1103236" cy="1178147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1114930" y="2004899"/>
            <a:ext cx="6171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How many muffins are left?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642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31" grpId="0"/>
      <p:bldP spid="48" grpId="0"/>
      <p:bldP spid="49" grpId="0"/>
      <p:bldP spid="50" grpId="0"/>
      <p:bldP spid="51" grpId="0"/>
      <p:bldP spid="52" grpId="0" animBg="1"/>
      <p:bldP spid="53" grpId="0" animBg="1"/>
      <p:bldP spid="54" grpId="0" animBg="1"/>
      <p:bldP spid="55" grpId="0" animBg="1"/>
      <p:bldP spid="56" grpId="0"/>
      <p:bldP spid="57" grpId="0"/>
      <p:bldP spid="58" grpId="0" animBg="1"/>
      <p:bldP spid="5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your number line, have a go at completing the number sentences on the board. </a:t>
            </a:r>
          </a:p>
        </p:txBody>
      </p:sp>
    </p:spTree>
    <p:extLst>
      <p:ext uri="{BB962C8B-B14F-4D97-AF65-F5344CB8AC3E}">
        <p14:creationId xmlns:p14="http://schemas.microsoft.com/office/powerpoint/2010/main" val="1923779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43228" y="1112786"/>
            <a:ext cx="6171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Twelve snowflakes fell on my glove.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14929" y="1522849"/>
            <a:ext cx="6171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7 snowflakes melted.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14930" y="2004899"/>
            <a:ext cx="6171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How many snowflakes are left?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367819" y="5066522"/>
                <a:ext cx="77634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</m:oMath>
                  </m:oMathPara>
                </a14:m>
                <a:endParaRPr lang="en-GB" sz="3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819" y="5066522"/>
                <a:ext cx="776347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2824532" y="5141847"/>
            <a:ext cx="678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697450" y="5041318"/>
                <a:ext cx="65053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450" y="5041318"/>
                <a:ext cx="650537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ounded Rectangle 29"/>
          <p:cNvSpPr/>
          <p:nvPr/>
        </p:nvSpPr>
        <p:spPr>
          <a:xfrm>
            <a:off x="2849610" y="514669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3982354" y="5141847"/>
            <a:ext cx="66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007432" y="514669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230571" y="514669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40070" y="5137002"/>
            <a:ext cx="821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06131">
            <a:off x="3034606" y="2463661"/>
            <a:ext cx="2609850" cy="283845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190" y="2964673"/>
            <a:ext cx="757102" cy="720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432" y="3489693"/>
            <a:ext cx="757102" cy="7200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190" y="3621626"/>
            <a:ext cx="757102" cy="7200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336" y="3018632"/>
            <a:ext cx="757102" cy="7200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885" y="3715354"/>
            <a:ext cx="757102" cy="72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228" y="1112786"/>
            <a:ext cx="6171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There were 17 cars in the carpark.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545354"/>
              </p:ext>
            </p:extLst>
          </p:nvPr>
        </p:nvGraphicFramePr>
        <p:xfrm>
          <a:off x="902321" y="3698592"/>
          <a:ext cx="7137792" cy="43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112">
                  <a:extLst>
                    <a:ext uri="{9D8B030D-6E8A-4147-A177-3AD203B41FA5}">
                      <a16:colId xmlns:a16="http://schemas.microsoft.com/office/drawing/2014/main" val="96521439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38395627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6224818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5505409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626612694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64788304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8247055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222514290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1222832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027883608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71007631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016965823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412140119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254820527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79220980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81062215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925444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011768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700989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40695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80401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0107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59813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99519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66521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06227" y="4217121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98941" y="4217729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61283" y="421390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21577" y="421390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81871" y="421390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28517" y="421390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75163" y="4213906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90943" y="4213905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367819" y="5066522"/>
                <a:ext cx="77634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</m:oMath>
                  </m:oMathPara>
                </a14:m>
                <a:endParaRPr lang="en-GB" sz="3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819" y="5066522"/>
                <a:ext cx="776347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2824532" y="5141847"/>
            <a:ext cx="678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17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697450" y="5041318"/>
                <a:ext cx="65053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450" y="5041318"/>
                <a:ext cx="650537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ounded Rectangle 25"/>
          <p:cNvSpPr/>
          <p:nvPr/>
        </p:nvSpPr>
        <p:spPr>
          <a:xfrm>
            <a:off x="2849610" y="514669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230571" y="5137001"/>
            <a:ext cx="66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007432" y="514669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230571" y="514669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22326" y="5137002"/>
            <a:ext cx="821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114929" y="1628896"/>
            <a:ext cx="6171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After school only 9 cars are left.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51214" y="2169914"/>
            <a:ext cx="6171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How many cars drove away?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08989" y="1943845"/>
            <a:ext cx="2070090" cy="1271043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693612" y="2838961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257655" y="2838961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821698" y="2838961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385740" y="2838961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3" name="Left Bracket 52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5801332" y="3286568"/>
            <a:ext cx="448849" cy="448441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Left Bracket 53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5340030" y="3309195"/>
            <a:ext cx="448849" cy="403187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Left Bracket 54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4901358" y="3309195"/>
            <a:ext cx="448849" cy="403187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Left Bracket 55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4462686" y="3309195"/>
            <a:ext cx="448849" cy="403187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TextBox 56"/>
          <p:cNvSpPr txBox="1"/>
          <p:nvPr/>
        </p:nvSpPr>
        <p:spPr>
          <a:xfrm>
            <a:off x="3949782" y="2838961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513825" y="2838961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59" name="Left Bracket 58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4024014" y="3309194"/>
            <a:ext cx="448849" cy="403187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Left Bracket 59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3585342" y="3309195"/>
            <a:ext cx="448849" cy="403187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/>
          <p:cNvSpPr txBox="1"/>
          <p:nvPr/>
        </p:nvSpPr>
        <p:spPr>
          <a:xfrm>
            <a:off x="3077868" y="2838961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62" name="Left Bracket 61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3133931" y="3308872"/>
            <a:ext cx="461266" cy="416250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TextBox 62"/>
          <p:cNvSpPr txBox="1"/>
          <p:nvPr/>
        </p:nvSpPr>
        <p:spPr>
          <a:xfrm>
            <a:off x="2641910" y="2838961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65" name="Left Bracket 64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2667899" y="3313847"/>
            <a:ext cx="480538" cy="425572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5998527" y="4209911"/>
            <a:ext cx="451573" cy="45784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/>
          <p:cNvSpPr/>
          <p:nvPr/>
        </p:nvSpPr>
        <p:spPr>
          <a:xfrm>
            <a:off x="2478911" y="4213905"/>
            <a:ext cx="451573" cy="45784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296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30" grpId="0"/>
      <p:bldP spid="49" grpId="0"/>
      <p:bldP spid="50" grpId="0"/>
      <p:bldP spid="51" grpId="0"/>
      <p:bldP spid="52" grpId="0"/>
      <p:bldP spid="53" grpId="0" animBg="1"/>
      <p:bldP spid="54" grpId="0" animBg="1"/>
      <p:bldP spid="55" grpId="0" animBg="1"/>
      <p:bldP spid="56" grpId="0" animBg="1"/>
      <p:bldP spid="57" grpId="0"/>
      <p:bldP spid="58" grpId="0"/>
      <p:bldP spid="59" grpId="0" animBg="1"/>
      <p:bldP spid="60" grpId="0" animBg="1"/>
      <p:bldP spid="61" grpId="0"/>
      <p:bldP spid="62" grpId="0" animBg="1"/>
      <p:bldP spid="63" grpId="0"/>
      <p:bldP spid="65" grpId="0" animBg="1"/>
      <p:bldP spid="5" grpId="0" animBg="1"/>
      <p:bldP spid="6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38082" y="2245686"/>
            <a:ext cx="5703912" cy="3005873"/>
          </a:xfrm>
        </p:spPr>
        <p:txBody>
          <a:bodyPr/>
          <a:lstStyle/>
          <a:p>
            <a:r>
              <a:rPr lang="en-GB" dirty="0"/>
              <a:t>Have a go at question 1 and 2 on your worksheet.</a:t>
            </a:r>
            <a:br>
              <a:rPr lang="en-GB" dirty="0"/>
            </a:b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Use the practical resources if you need to. </a:t>
            </a:r>
          </a:p>
        </p:txBody>
      </p:sp>
    </p:spTree>
    <p:extLst>
      <p:ext uri="{BB962C8B-B14F-4D97-AF65-F5344CB8AC3E}">
        <p14:creationId xmlns:p14="http://schemas.microsoft.com/office/powerpoint/2010/main" val="2185368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95550" y="334776"/>
                <a:ext cx="7497474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omic Sans MS" panose="030F0702030302020204" pitchFamily="66" charset="0"/>
                  </a:rPr>
                  <a:t>1) What is one less than 16?</a:t>
                </a: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2) What is             take away</a:t>
                </a: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3) If </a:t>
                </a:r>
                <a:r>
                  <a:rPr lang="en-GB" sz="2800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19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solidFill>
                      <a:srgbClr val="0070C0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</a:rPr>
                  <a:t>5 </a:t>
                </a:r>
                <a:r>
                  <a:rPr lang="en-GB" sz="28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n-GB" sz="2800" dirty="0">
                    <a:solidFill>
                      <a:srgbClr val="0070C0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</a:rPr>
                  <a:t>14</a:t>
                </a:r>
                <a:r>
                  <a:rPr lang="en-GB" sz="2800" dirty="0">
                    <a:latin typeface="Comic Sans MS" panose="030F0702030302020204" pitchFamily="66" charset="0"/>
                    <a:ea typeface="Cambria Math" panose="02040503050406030204" pitchFamily="18" charset="0"/>
                  </a:rPr>
                  <a:t>, then </a:t>
                </a:r>
                <a:r>
                  <a:rPr lang="en-GB" sz="2800" dirty="0">
                    <a:solidFill>
                      <a:srgbClr val="0070C0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</a:rPr>
                  <a:t>1</a:t>
                </a:r>
                <a:r>
                  <a:rPr lang="en-GB" sz="2800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9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solidFill>
                      <a:srgbClr val="0070C0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</a:rPr>
                  <a:t>4 </a:t>
                </a:r>
                <a:r>
                  <a:rPr lang="en-GB" sz="28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n-GB" sz="2800" dirty="0">
                    <a:latin typeface="Comic Sans MS" panose="030F0702030302020204" pitchFamily="66" charset="0"/>
                    <a:ea typeface="Cambria Math" panose="02040503050406030204" pitchFamily="18" charset="0"/>
                  </a:rPr>
                  <a:t> </a:t>
                </a:r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4) What is missing?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4832092"/>
              </a:xfrm>
              <a:prstGeom prst="rect">
                <a:avLst/>
              </a:prstGeom>
              <a:blipFill>
                <a:blip r:embed="rId4"/>
                <a:stretch>
                  <a:fillRect l="-1626" t="-1387" b="-2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72871" y="3969931"/>
            <a:ext cx="2077898" cy="208014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818706" y="4142210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21506" y="5355112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15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987289" y="1333487"/>
            <a:ext cx="457922" cy="5257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2484461" y="800322"/>
            <a:ext cx="777354" cy="219214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977742" y="1688669"/>
            <a:ext cx="457922" cy="52576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346168" y="1675429"/>
            <a:ext cx="457922" cy="52576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359646" y="2109651"/>
            <a:ext cx="457922" cy="52576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985565" y="2079014"/>
            <a:ext cx="457922" cy="52576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601669" y="1333487"/>
            <a:ext cx="457922" cy="52576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592122" y="1688669"/>
            <a:ext cx="457922" cy="52576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960548" y="1675429"/>
            <a:ext cx="457922" cy="52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95550" y="334776"/>
                <a:ext cx="7497474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omic Sans MS" panose="030F0702030302020204" pitchFamily="66" charset="0"/>
                  </a:rPr>
                  <a:t>1) What is one less than 16?</a:t>
                </a: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2) What is             take away</a:t>
                </a: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3) If </a:t>
                </a:r>
                <a:r>
                  <a:rPr lang="en-GB" sz="2800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19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solidFill>
                      <a:srgbClr val="0070C0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</a:rPr>
                  <a:t>5 </a:t>
                </a:r>
                <a:r>
                  <a:rPr lang="en-GB" sz="28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n-GB" sz="2800" dirty="0">
                    <a:solidFill>
                      <a:srgbClr val="0070C0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</a:rPr>
                  <a:t>14</a:t>
                </a:r>
                <a:r>
                  <a:rPr lang="en-GB" sz="2800" dirty="0">
                    <a:latin typeface="Comic Sans MS" panose="030F0702030302020204" pitchFamily="66" charset="0"/>
                    <a:ea typeface="Cambria Math" panose="02040503050406030204" pitchFamily="18" charset="0"/>
                  </a:rPr>
                  <a:t>, then </a:t>
                </a:r>
                <a:r>
                  <a:rPr lang="en-GB" sz="2800" dirty="0">
                    <a:solidFill>
                      <a:srgbClr val="0070C0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</a:rPr>
                  <a:t>1</a:t>
                </a:r>
                <a:r>
                  <a:rPr lang="en-GB" sz="2800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9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solidFill>
                      <a:srgbClr val="0070C0"/>
                    </a:solidFill>
                    <a:latin typeface="Comic Sans MS" panose="030F0702030302020204" pitchFamily="66" charset="0"/>
                    <a:ea typeface="Cambria Math" panose="02040503050406030204" pitchFamily="18" charset="0"/>
                  </a:rPr>
                  <a:t>4 </a:t>
                </a:r>
                <a:r>
                  <a:rPr lang="en-GB" sz="28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n-GB" sz="2800" dirty="0">
                    <a:latin typeface="Comic Sans MS" panose="030F0702030302020204" pitchFamily="66" charset="0"/>
                    <a:ea typeface="Cambria Math" panose="02040503050406030204" pitchFamily="18" charset="0"/>
                  </a:rPr>
                  <a:t> </a:t>
                </a:r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4) What is missing?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4832092"/>
              </a:xfrm>
              <a:prstGeom prst="rect">
                <a:avLst/>
              </a:prstGeom>
              <a:blipFill>
                <a:blip r:embed="rId5"/>
                <a:stretch>
                  <a:fillRect l="-1626" t="-1387" b="-2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682623" y="1634782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79749" y="334776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21528" y="3324287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15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72871" y="3983579"/>
            <a:ext cx="2077898" cy="20801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18706" y="4142210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21506" y="5355112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28861" y="4119028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2987289" y="1333487"/>
            <a:ext cx="457922" cy="5257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484461" y="800322"/>
            <a:ext cx="777354" cy="21921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2977742" y="1688669"/>
            <a:ext cx="457922" cy="5257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3346168" y="1675429"/>
            <a:ext cx="457922" cy="5257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3359646" y="2109651"/>
            <a:ext cx="457922" cy="52576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2985565" y="2079014"/>
            <a:ext cx="457922" cy="52576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5601669" y="1333487"/>
            <a:ext cx="457922" cy="52576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5592122" y="1688669"/>
            <a:ext cx="457922" cy="52576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5960548" y="1675429"/>
            <a:ext cx="457922" cy="5257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883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3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4174" y="414760"/>
            <a:ext cx="61714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Subtraction</a:t>
            </a: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Counting back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8382" y="1610426"/>
            <a:ext cx="1467802" cy="1008186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2297922" y="1737628"/>
            <a:ext cx="2719256" cy="1430787"/>
          </a:xfrm>
          <a:prstGeom prst="wedgeRoundRectCallout">
            <a:avLst>
              <a:gd name="adj1" fmla="val -74910"/>
              <a:gd name="adj2" fmla="val 7008"/>
              <a:gd name="adj3" fmla="val 16667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2105586" y="1711933"/>
            <a:ext cx="29115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I can use a </a:t>
            </a: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number track </a:t>
            </a: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to count back.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20783" y="2048757"/>
                <a:ext cx="23148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12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</a:t>
                </a:r>
                <a:r>
                  <a:rPr lang="en-GB" sz="3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4</a:t>
                </a:r>
                <a:r>
                  <a:rPr lang="en-GB" sz="3200" dirty="0">
                    <a:latin typeface="Comic Sans MS" panose="030F0702030302020204" pitchFamily="66" charset="0"/>
                  </a:rPr>
                  <a:t> </a:t>
                </a:r>
                <a:r>
                  <a:rPr lang="en-GB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783" y="2048757"/>
                <a:ext cx="2314824" cy="584775"/>
              </a:xfrm>
              <a:prstGeom prst="rect">
                <a:avLst/>
              </a:prstGeom>
              <a:blipFill>
                <a:blip r:embed="rId6"/>
                <a:stretch>
                  <a:fillRect t="-14583" r="-264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6647588" y="2033837"/>
            <a:ext cx="1282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8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278549"/>
              </p:ext>
            </p:extLst>
          </p:nvPr>
        </p:nvGraphicFramePr>
        <p:xfrm>
          <a:off x="667505" y="4250721"/>
          <a:ext cx="7525515" cy="6436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1701">
                  <a:extLst>
                    <a:ext uri="{9D8B030D-6E8A-4147-A177-3AD203B41FA5}">
                      <a16:colId xmlns:a16="http://schemas.microsoft.com/office/drawing/2014/main" val="2913673218"/>
                    </a:ext>
                  </a:extLst>
                </a:gridCol>
                <a:gridCol w="501701">
                  <a:extLst>
                    <a:ext uri="{9D8B030D-6E8A-4147-A177-3AD203B41FA5}">
                      <a16:colId xmlns:a16="http://schemas.microsoft.com/office/drawing/2014/main" val="158159094"/>
                    </a:ext>
                  </a:extLst>
                </a:gridCol>
                <a:gridCol w="501701">
                  <a:extLst>
                    <a:ext uri="{9D8B030D-6E8A-4147-A177-3AD203B41FA5}">
                      <a16:colId xmlns:a16="http://schemas.microsoft.com/office/drawing/2014/main" val="3110088367"/>
                    </a:ext>
                  </a:extLst>
                </a:gridCol>
                <a:gridCol w="501701">
                  <a:extLst>
                    <a:ext uri="{9D8B030D-6E8A-4147-A177-3AD203B41FA5}">
                      <a16:colId xmlns:a16="http://schemas.microsoft.com/office/drawing/2014/main" val="1611876754"/>
                    </a:ext>
                  </a:extLst>
                </a:gridCol>
                <a:gridCol w="501701">
                  <a:extLst>
                    <a:ext uri="{9D8B030D-6E8A-4147-A177-3AD203B41FA5}">
                      <a16:colId xmlns:a16="http://schemas.microsoft.com/office/drawing/2014/main" val="115614646"/>
                    </a:ext>
                  </a:extLst>
                </a:gridCol>
                <a:gridCol w="501701">
                  <a:extLst>
                    <a:ext uri="{9D8B030D-6E8A-4147-A177-3AD203B41FA5}">
                      <a16:colId xmlns:a16="http://schemas.microsoft.com/office/drawing/2014/main" val="1741552398"/>
                    </a:ext>
                  </a:extLst>
                </a:gridCol>
                <a:gridCol w="501701">
                  <a:extLst>
                    <a:ext uri="{9D8B030D-6E8A-4147-A177-3AD203B41FA5}">
                      <a16:colId xmlns:a16="http://schemas.microsoft.com/office/drawing/2014/main" val="2851271185"/>
                    </a:ext>
                  </a:extLst>
                </a:gridCol>
                <a:gridCol w="501701">
                  <a:extLst>
                    <a:ext uri="{9D8B030D-6E8A-4147-A177-3AD203B41FA5}">
                      <a16:colId xmlns:a16="http://schemas.microsoft.com/office/drawing/2014/main" val="340256961"/>
                    </a:ext>
                  </a:extLst>
                </a:gridCol>
                <a:gridCol w="501701">
                  <a:extLst>
                    <a:ext uri="{9D8B030D-6E8A-4147-A177-3AD203B41FA5}">
                      <a16:colId xmlns:a16="http://schemas.microsoft.com/office/drawing/2014/main" val="2620462398"/>
                    </a:ext>
                  </a:extLst>
                </a:gridCol>
                <a:gridCol w="501701">
                  <a:extLst>
                    <a:ext uri="{9D8B030D-6E8A-4147-A177-3AD203B41FA5}">
                      <a16:colId xmlns:a16="http://schemas.microsoft.com/office/drawing/2014/main" val="2073638296"/>
                    </a:ext>
                  </a:extLst>
                </a:gridCol>
                <a:gridCol w="501701">
                  <a:extLst>
                    <a:ext uri="{9D8B030D-6E8A-4147-A177-3AD203B41FA5}">
                      <a16:colId xmlns:a16="http://schemas.microsoft.com/office/drawing/2014/main" val="521371195"/>
                    </a:ext>
                  </a:extLst>
                </a:gridCol>
                <a:gridCol w="501701">
                  <a:extLst>
                    <a:ext uri="{9D8B030D-6E8A-4147-A177-3AD203B41FA5}">
                      <a16:colId xmlns:a16="http://schemas.microsoft.com/office/drawing/2014/main" val="147146547"/>
                    </a:ext>
                  </a:extLst>
                </a:gridCol>
                <a:gridCol w="501701">
                  <a:extLst>
                    <a:ext uri="{9D8B030D-6E8A-4147-A177-3AD203B41FA5}">
                      <a16:colId xmlns:a16="http://schemas.microsoft.com/office/drawing/2014/main" val="599432098"/>
                    </a:ext>
                  </a:extLst>
                </a:gridCol>
                <a:gridCol w="501701">
                  <a:extLst>
                    <a:ext uri="{9D8B030D-6E8A-4147-A177-3AD203B41FA5}">
                      <a16:colId xmlns:a16="http://schemas.microsoft.com/office/drawing/2014/main" val="3435914392"/>
                    </a:ext>
                  </a:extLst>
                </a:gridCol>
                <a:gridCol w="501701">
                  <a:extLst>
                    <a:ext uri="{9D8B030D-6E8A-4147-A177-3AD203B41FA5}">
                      <a16:colId xmlns:a16="http://schemas.microsoft.com/office/drawing/2014/main" val="59635816"/>
                    </a:ext>
                  </a:extLst>
                </a:gridCol>
              </a:tblGrid>
              <a:tr h="64362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omic Sans MS" panose="030F0702030302020204" pitchFamily="66" charset="0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omic Sans MS" panose="030F0702030302020204" pitchFamily="66" charset="0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omic Sans MS" panose="030F0702030302020204" pitchFamily="66" charset="0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omic Sans MS" panose="030F0702030302020204" pitchFamily="66" charset="0"/>
                        </a:rPr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omic Sans MS" panose="030F0702030302020204" pitchFamily="66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omic Sans MS" panose="030F0702030302020204" pitchFamily="66" charset="0"/>
                        </a:rPr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omic Sans MS" panose="030F0702030302020204" pitchFamily="66" charset="0"/>
                        </a:rPr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3234523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362871" y="3374620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22" name="Left Bracket 21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3505480" y="3732392"/>
            <a:ext cx="448849" cy="546367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Left Bracket 22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2966916" y="3711674"/>
            <a:ext cx="448849" cy="546367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Left Bracket 23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2430564" y="3711673"/>
            <a:ext cx="448849" cy="546367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Left Bracket 24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1916567" y="3711672"/>
            <a:ext cx="448849" cy="546367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2928173" y="3374620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42069" y="3374620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96860" y="3374620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9" name="Oval 28"/>
          <p:cNvSpPr/>
          <p:nvPr/>
        </p:nvSpPr>
        <p:spPr>
          <a:xfrm>
            <a:off x="3678494" y="4343560"/>
            <a:ext cx="466295" cy="468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1688190" y="4343560"/>
            <a:ext cx="466295" cy="468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5" grpId="0"/>
      <p:bldP spid="21" grpId="0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354171" y="4479672"/>
                <a:ext cx="77634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</m:oMath>
                  </m:oMathPara>
                </a14:m>
                <a:endParaRPr lang="en-GB" sz="3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171" y="4479672"/>
                <a:ext cx="776347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810884" y="4554997"/>
            <a:ext cx="678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683802" y="4454468"/>
                <a:ext cx="65053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802" y="4454468"/>
                <a:ext cx="650537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/>
          <p:cNvSpPr/>
          <p:nvPr/>
        </p:nvSpPr>
        <p:spPr>
          <a:xfrm>
            <a:off x="2835962" y="455984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3968706" y="4554997"/>
            <a:ext cx="66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993784" y="455984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08270" y="4554997"/>
            <a:ext cx="73360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6"/>
                </a:solidFill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216923" y="455984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2966" y="3813562"/>
            <a:ext cx="1522402" cy="1067806"/>
          </a:xfrm>
          <a:prstGeom prst="rect">
            <a:avLst/>
          </a:prstGeom>
        </p:spPr>
      </p:pic>
      <p:sp>
        <p:nvSpPr>
          <p:cNvPr id="22" name="Rounded Rectangular Callout 21"/>
          <p:cNvSpPr/>
          <p:nvPr/>
        </p:nvSpPr>
        <p:spPr>
          <a:xfrm>
            <a:off x="2598829" y="3382922"/>
            <a:ext cx="2832979" cy="794949"/>
          </a:xfrm>
          <a:prstGeom prst="wedgeRoundRectCallout">
            <a:avLst>
              <a:gd name="adj1" fmla="val -72688"/>
              <a:gd name="adj2" fmla="val 34500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2598829" y="3354781"/>
            <a:ext cx="2604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I can count back 4!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62003" y="1487073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17381" y="1487073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573933" y="1487073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80047" y="1487073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170551" y="4559841"/>
            <a:ext cx="809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756443" y="3462163"/>
            <a:ext cx="2770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12, 11, 10, 9</a:t>
            </a:r>
          </a:p>
        </p:txBody>
      </p:sp>
      <p:sp>
        <p:nvSpPr>
          <p:cNvPr id="40" name="Rounded Rectangular Callout 39"/>
          <p:cNvSpPr/>
          <p:nvPr/>
        </p:nvSpPr>
        <p:spPr>
          <a:xfrm>
            <a:off x="3451109" y="442641"/>
            <a:ext cx="2663651" cy="850806"/>
          </a:xfrm>
          <a:prstGeom prst="wedgeRoundRectCallout">
            <a:avLst>
              <a:gd name="adj1" fmla="val 70651"/>
              <a:gd name="adj2" fmla="val 34500"/>
              <a:gd name="adj3" fmla="val 16667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3451108" y="442641"/>
            <a:ext cx="2663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Remember to count 4 jumps.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170" y="354046"/>
            <a:ext cx="1467802" cy="1008186"/>
          </a:xfrm>
          <a:prstGeom prst="rect">
            <a:avLst/>
          </a:prstGeom>
        </p:spPr>
      </p:pic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934234"/>
              </p:ext>
            </p:extLst>
          </p:nvPr>
        </p:nvGraphicFramePr>
        <p:xfrm>
          <a:off x="713109" y="2380471"/>
          <a:ext cx="6949440" cy="7714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4944">
                  <a:extLst>
                    <a:ext uri="{9D8B030D-6E8A-4147-A177-3AD203B41FA5}">
                      <a16:colId xmlns:a16="http://schemas.microsoft.com/office/drawing/2014/main" val="158159094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3110088367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1611876754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115614646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1741552398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2851271185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340256961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2620462398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2073638296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521371195"/>
                    </a:ext>
                  </a:extLst>
                </a:gridCol>
              </a:tblGrid>
              <a:tr h="771434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omic Sans MS" panose="030F0702030302020204" pitchFamily="66" charset="0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omic Sans MS" panose="030F0702030302020204" pitchFamily="66" charset="0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omic Sans MS" panose="030F0702030302020204" pitchFamily="66" charset="0"/>
                        </a:rPr>
                        <a:t>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3234523"/>
                  </a:ext>
                </a:extLst>
              </a:tr>
            </a:tbl>
          </a:graphicData>
        </a:graphic>
      </p:graphicFrame>
      <p:sp>
        <p:nvSpPr>
          <p:cNvPr id="46" name="Oval 45"/>
          <p:cNvSpPr/>
          <p:nvPr/>
        </p:nvSpPr>
        <p:spPr>
          <a:xfrm>
            <a:off x="4231508" y="2485164"/>
            <a:ext cx="612000" cy="612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Left Bracket 46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3906431" y="1816735"/>
            <a:ext cx="446337" cy="641517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Left Bracket 47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3236374" y="1827814"/>
            <a:ext cx="498384" cy="646551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Oval 48"/>
          <p:cNvSpPr/>
          <p:nvPr/>
        </p:nvSpPr>
        <p:spPr>
          <a:xfrm>
            <a:off x="1453483" y="2463310"/>
            <a:ext cx="612000" cy="612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Left Bracket 49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2568148" y="1801241"/>
            <a:ext cx="478574" cy="679885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Left Bracket 50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1927005" y="1797832"/>
            <a:ext cx="448849" cy="632124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68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 animBg="1"/>
      <p:bldP spid="17" grpId="0"/>
      <p:bldP spid="18" grpId="0" animBg="1"/>
      <p:bldP spid="19" grpId="0"/>
      <p:bldP spid="19" grpId="1"/>
      <p:bldP spid="20" grpId="0" animBg="1"/>
      <p:bldP spid="22" grpId="0" animBg="1"/>
      <p:bldP spid="23" grpId="0"/>
      <p:bldP spid="23" grpId="1"/>
      <p:bldP spid="30" grpId="0"/>
      <p:bldP spid="31" grpId="0"/>
      <p:bldP spid="32" grpId="0"/>
      <p:bldP spid="33" grpId="0"/>
      <p:bldP spid="37" grpId="0"/>
      <p:bldP spid="38" grpId="0"/>
      <p:bldP spid="40" grpId="0" animBg="1"/>
      <p:bldP spid="41" grpId="0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609548"/>
              </p:ext>
            </p:extLst>
          </p:nvPr>
        </p:nvGraphicFramePr>
        <p:xfrm>
          <a:off x="713109" y="2380471"/>
          <a:ext cx="6949440" cy="7714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4944">
                  <a:extLst>
                    <a:ext uri="{9D8B030D-6E8A-4147-A177-3AD203B41FA5}">
                      <a16:colId xmlns:a16="http://schemas.microsoft.com/office/drawing/2014/main" val="158159094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3110088367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1611876754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115614646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1741552398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2851271185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340256961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2620462398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2073638296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521371195"/>
                    </a:ext>
                  </a:extLst>
                </a:gridCol>
              </a:tblGrid>
              <a:tr h="771434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omic Sans MS" panose="030F0702030302020204" pitchFamily="66" charset="0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omic Sans MS" panose="030F0702030302020204" pitchFamily="66" charset="0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omic Sans MS" panose="030F0702030302020204" pitchFamily="66" charset="0"/>
                        </a:rPr>
                        <a:t>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323452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354171" y="4479672"/>
                <a:ext cx="77634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</m:oMath>
                  </m:oMathPara>
                </a14:m>
                <a:endParaRPr lang="en-GB" sz="3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171" y="4479672"/>
                <a:ext cx="776347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810884" y="4554997"/>
            <a:ext cx="678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683802" y="4454468"/>
                <a:ext cx="65053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802" y="4454468"/>
                <a:ext cx="650537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/>
          <p:cNvSpPr/>
          <p:nvPr/>
        </p:nvSpPr>
        <p:spPr>
          <a:xfrm>
            <a:off x="2835962" y="455984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3968706" y="4554997"/>
            <a:ext cx="66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993784" y="455984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216923" y="455984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2349" y="3696384"/>
            <a:ext cx="1522402" cy="1067806"/>
          </a:xfrm>
          <a:prstGeom prst="rect">
            <a:avLst/>
          </a:prstGeom>
        </p:spPr>
      </p:pic>
      <p:sp>
        <p:nvSpPr>
          <p:cNvPr id="22" name="Rounded Rectangular Callout 21"/>
          <p:cNvSpPr/>
          <p:nvPr/>
        </p:nvSpPr>
        <p:spPr>
          <a:xfrm>
            <a:off x="2598830" y="3382922"/>
            <a:ext cx="2362152" cy="794949"/>
          </a:xfrm>
          <a:prstGeom prst="wedgeRoundRectCallout">
            <a:avLst>
              <a:gd name="adj1" fmla="val -72688"/>
              <a:gd name="adj2" fmla="val 34500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5126422" y="4591291"/>
            <a:ext cx="821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508330" y="3488009"/>
            <a:ext cx="793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12,</a:t>
            </a:r>
          </a:p>
        </p:txBody>
      </p:sp>
      <p:sp>
        <p:nvSpPr>
          <p:cNvPr id="40" name="Rounded Rectangular Callout 39"/>
          <p:cNvSpPr/>
          <p:nvPr/>
        </p:nvSpPr>
        <p:spPr>
          <a:xfrm>
            <a:off x="3354171" y="442641"/>
            <a:ext cx="2760589" cy="972389"/>
          </a:xfrm>
          <a:prstGeom prst="wedgeRoundRectCallout">
            <a:avLst>
              <a:gd name="adj1" fmla="val 73123"/>
              <a:gd name="adj2" fmla="val 6429"/>
              <a:gd name="adj3" fmla="val 16667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3298845" y="479168"/>
            <a:ext cx="28444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Try it again, Tiny.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151922" y="3488009"/>
            <a:ext cx="751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11,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761647" y="3488009"/>
            <a:ext cx="729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10,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280449" y="3488009"/>
            <a:ext cx="806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751966" y="3502600"/>
            <a:ext cx="2006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OK! I will.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170" y="354046"/>
            <a:ext cx="1467802" cy="100818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550226" y="1459709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66415" y="1459709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83778" y="1459709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89892" y="1459709"/>
            <a:ext cx="53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3" name="Oval 32"/>
          <p:cNvSpPr/>
          <p:nvPr/>
        </p:nvSpPr>
        <p:spPr>
          <a:xfrm>
            <a:off x="4910923" y="2430833"/>
            <a:ext cx="612000" cy="612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Left Bracket 33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4551045" y="1800816"/>
            <a:ext cx="475265" cy="647556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Left Bracket 34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3870865" y="1765318"/>
            <a:ext cx="458156" cy="676588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Oval 35"/>
          <p:cNvSpPr/>
          <p:nvPr/>
        </p:nvSpPr>
        <p:spPr>
          <a:xfrm>
            <a:off x="2139966" y="2463310"/>
            <a:ext cx="612000" cy="612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Left Bracket 46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3196642" y="1759024"/>
            <a:ext cx="458154" cy="689172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Left Bracket 47">
            <a:extLst>
              <a:ext uri="{FF2B5EF4-FFF2-40B4-BE49-F238E27FC236}">
                <a16:creationId xmlns:a16="http://schemas.microsoft.com/office/drawing/2014/main" id="{186550E1-0FF5-4D68-B76E-9B9E9552D129}"/>
              </a:ext>
            </a:extLst>
          </p:cNvPr>
          <p:cNvSpPr/>
          <p:nvPr/>
        </p:nvSpPr>
        <p:spPr>
          <a:xfrm rot="16200000" flipH="1">
            <a:off x="2493233" y="1785501"/>
            <a:ext cx="500122" cy="653329"/>
          </a:xfrm>
          <a:prstGeom prst="leftBracket">
            <a:avLst>
              <a:gd name="adj" fmla="val 73689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151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7" grpId="0"/>
      <p:bldP spid="38" grpId="0"/>
      <p:bldP spid="40" grpId="0" animBg="1"/>
      <p:bldP spid="41" grpId="0"/>
      <p:bldP spid="56" grpId="0"/>
      <p:bldP spid="57" grpId="0"/>
      <p:bldP spid="58" grpId="0"/>
      <p:bldP spid="59" grpId="0"/>
      <p:bldP spid="59" grpId="1"/>
      <p:bldP spid="28" grpId="0"/>
      <p:bldP spid="29" grpId="0"/>
      <p:bldP spid="30" grpId="0"/>
      <p:bldP spid="31" grpId="0"/>
      <p:bldP spid="33" grpId="0" animBg="1"/>
      <p:bldP spid="34" grpId="0" animBg="1"/>
      <p:bldP spid="35" grpId="0" animBg="1"/>
      <p:bldP spid="36" grpId="0" animBg="1"/>
      <p:bldP spid="47" grpId="0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4425" y="1056492"/>
            <a:ext cx="61714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Counting back</a:t>
            </a: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using a number line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143780"/>
              </p:ext>
            </p:extLst>
          </p:nvPr>
        </p:nvGraphicFramePr>
        <p:xfrm>
          <a:off x="929615" y="2361100"/>
          <a:ext cx="7137792" cy="43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112">
                  <a:extLst>
                    <a:ext uri="{9D8B030D-6E8A-4147-A177-3AD203B41FA5}">
                      <a16:colId xmlns:a16="http://schemas.microsoft.com/office/drawing/2014/main" val="96521439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38395627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6224818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5505409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626612694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64788304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18247055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222514290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1222832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027883608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710076311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016965823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412140119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2254820527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1792209802"/>
                    </a:ext>
                  </a:extLst>
                </a:gridCol>
                <a:gridCol w="446112">
                  <a:extLst>
                    <a:ext uri="{9D8B030D-6E8A-4147-A177-3AD203B41FA5}">
                      <a16:colId xmlns:a16="http://schemas.microsoft.com/office/drawing/2014/main" val="3581062215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925444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01176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28283" y="2879629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67989" y="2879629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07695" y="2879629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47401" y="2879629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7107" y="2879629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26813" y="2879629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93815" y="2879629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33521" y="2879629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26235" y="2880237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88577" y="2876414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48871" y="2876414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09165" y="2876414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55811" y="2876414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02457" y="2876414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62751" y="2876414"/>
            <a:ext cx="6610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6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367819" y="3401492"/>
                <a:ext cx="77634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</m:oMath>
                  </m:oMathPara>
                </a14:m>
                <a:endParaRPr lang="en-GB" sz="3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819" y="3401492"/>
                <a:ext cx="776347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2824532" y="3476817"/>
            <a:ext cx="678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697450" y="3376288"/>
                <a:ext cx="65053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450" y="3376288"/>
                <a:ext cx="650537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ounded Rectangle 26"/>
          <p:cNvSpPr/>
          <p:nvPr/>
        </p:nvSpPr>
        <p:spPr>
          <a:xfrm>
            <a:off x="2849610" y="348166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3982354" y="3476817"/>
            <a:ext cx="66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007432" y="348166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230571" y="348166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40070" y="3471972"/>
            <a:ext cx="821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357624" y="4232852"/>
                <a:ext cx="77634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</m:oMath>
                  </m:oMathPara>
                </a14:m>
                <a:endParaRPr lang="en-GB" sz="3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624" y="4232852"/>
                <a:ext cx="776347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2814337" y="4308177"/>
            <a:ext cx="678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687255" y="4207648"/>
                <a:ext cx="65053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7255" y="4207648"/>
                <a:ext cx="650537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ounded Rectangle 34"/>
          <p:cNvSpPr/>
          <p:nvPr/>
        </p:nvSpPr>
        <p:spPr>
          <a:xfrm>
            <a:off x="2839415" y="431302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3972159" y="4308177"/>
            <a:ext cx="66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997237" y="431302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5220376" y="431302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29875" y="4303332"/>
            <a:ext cx="821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358672" y="5039192"/>
                <a:ext cx="77634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</m:oMath>
                  </m:oMathPara>
                </a14:m>
                <a:endParaRPr lang="en-GB" sz="3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8672" y="5039192"/>
                <a:ext cx="776347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2815385" y="5114517"/>
            <a:ext cx="678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688303" y="5013988"/>
                <a:ext cx="65053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8303" y="5013988"/>
                <a:ext cx="650537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ounded Rectangle 42"/>
          <p:cNvSpPr/>
          <p:nvPr/>
        </p:nvSpPr>
        <p:spPr>
          <a:xfrm>
            <a:off x="2840463" y="511936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3973207" y="5114517"/>
            <a:ext cx="66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3998285" y="511936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221424" y="5119361"/>
            <a:ext cx="640867" cy="63664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130923" y="5109672"/>
            <a:ext cx="821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579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9" grpId="0"/>
      <p:bldP spid="4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9.3|12.8|14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5.3|8.7|5.6|1.3|1.4|1.4|1.7|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6.3|2.5|2.6|1.3|7|2.9|3.9|6.8|8.5|5|2.6|1.2|1.3|1.7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9.1|9.6|7|1|1.7|1.4|1|1.1|1.1|1|1|1.4|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|9.7|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2|2.9|11.7|1.3|1.1|1.2|1.1|1.1|6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|5.7|6.3|1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|1.4|6.9|3|14.6|1.3|1.3|1.3|1.1|1.3|1.1|1.1|9.6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727757-3061-47D3-99FD-9493F136DC43}">
  <ds:schemaRefs>
    <ds:schemaRef ds:uri="http://purl.org/dc/elements/1.1/"/>
    <ds:schemaRef ds:uri="522d4c35-b548-4432-90ae-af4376e1c4b4"/>
    <ds:schemaRef ds:uri="http://www.w3.org/XML/1998/namespace"/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cee99ee9-287b-4f9a-957c-ba5ae7375c9a"/>
  </ds:schemaRefs>
</ds:datastoreItem>
</file>

<file path=customXml/itemProps2.xml><?xml version="1.0" encoding="utf-8"?>
<ds:datastoreItem xmlns:ds="http://schemas.openxmlformats.org/officeDocument/2006/customXml" ds:itemID="{06097F4B-5007-421D-91AB-E42F164D42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4871</TotalTime>
  <Words>402</Words>
  <Application>Microsoft Macintosh PowerPoint</Application>
  <PresentationFormat>On-screen Show (4:3)</PresentationFormat>
  <Paragraphs>210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Using your number line, have a go at completing the number sentences on the board. </vt:lpstr>
      <vt:lpstr>PowerPoint Presentation</vt:lpstr>
      <vt:lpstr>PowerPoint Presentation</vt:lpstr>
      <vt:lpstr>Have a go at question 1 and 2 on your worksheet.   Use the practical resources if you need to.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MCARDLE, SOPHIE L. (Student)</cp:lastModifiedBy>
  <cp:revision>233</cp:revision>
  <dcterms:created xsi:type="dcterms:W3CDTF">2019-07-05T11:02:13Z</dcterms:created>
  <dcterms:modified xsi:type="dcterms:W3CDTF">2022-01-10T20:37:52Z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