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298" r:id="rId13"/>
    <p:sldId id="316" r:id="rId14"/>
    <p:sldId id="299" r:id="rId15"/>
    <p:sldId id="317" r:id="rId16"/>
    <p:sldId id="318" r:id="rId17"/>
    <p:sldId id="300" r:id="rId18"/>
    <p:sldId id="306" r:id="rId19"/>
    <p:sldId id="307" r:id="rId20"/>
    <p:sldId id="301" r:id="rId21"/>
    <p:sldId id="315" r:id="rId22"/>
    <p:sldId id="308" r:id="rId23"/>
    <p:sldId id="309" r:id="rId24"/>
    <p:sldId id="31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1350" y="78"/>
      </p:cViewPr>
      <p:guideLst>
        <p:guide orient="horz" pos="2160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20/06/2021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20/06/2021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818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528" y="2450764"/>
            <a:ext cx="1395824" cy="153352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759605"/>
              </p:ext>
            </p:extLst>
          </p:nvPr>
        </p:nvGraphicFramePr>
        <p:xfrm>
          <a:off x="1982204" y="1895734"/>
          <a:ext cx="5003324" cy="240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1662">
                  <a:extLst>
                    <a:ext uri="{9D8B030D-6E8A-4147-A177-3AD203B41FA5}">
                      <a16:colId xmlns:a16="http://schemas.microsoft.com/office/drawing/2014/main" val="1623272219"/>
                    </a:ext>
                  </a:extLst>
                </a:gridCol>
                <a:gridCol w="2501662">
                  <a:extLst>
                    <a:ext uri="{9D8B030D-6E8A-4147-A177-3AD203B41FA5}">
                      <a16:colId xmlns:a16="http://schemas.microsoft.com/office/drawing/2014/main" val="635982809"/>
                    </a:ext>
                  </a:extLst>
                </a:gridCol>
              </a:tblGrid>
              <a:tr h="16981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Shorter than 1 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Longer than 1 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87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871409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686" y="2833292"/>
            <a:ext cx="1776550" cy="427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26" y="2396731"/>
            <a:ext cx="1629035" cy="13010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003" y="326687"/>
            <a:ext cx="7071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Annie makes a table to show her results.</a:t>
            </a:r>
          </a:p>
        </p:txBody>
      </p:sp>
    </p:spTree>
    <p:extLst>
      <p:ext uri="{BB962C8B-B14F-4D97-AF65-F5344CB8AC3E}">
        <p14:creationId xmlns:p14="http://schemas.microsoft.com/office/powerpoint/2010/main" val="3104217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 1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74238" y="-177737"/>
            <a:ext cx="6433363" cy="3810000"/>
            <a:chOff x="874238" y="-190800"/>
            <a:chExt cx="6433363" cy="3810000"/>
          </a:xfrm>
        </p:grpSpPr>
        <p:pic>
          <p:nvPicPr>
            <p:cNvPr id="16" name="Picture 2" descr="Wall Clip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601" y="-190800"/>
              <a:ext cx="38100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Wall Clip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238" y="-190800"/>
              <a:ext cx="38100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Connector 24"/>
          <p:cNvCxnSpPr/>
          <p:nvPr/>
        </p:nvCxnSpPr>
        <p:spPr>
          <a:xfrm>
            <a:off x="2731325" y="1666945"/>
            <a:ext cx="41921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874238" y="2115545"/>
            <a:ext cx="6433363" cy="3810000"/>
            <a:chOff x="874238" y="-190800"/>
            <a:chExt cx="6433363" cy="3810000"/>
          </a:xfrm>
        </p:grpSpPr>
        <p:pic>
          <p:nvPicPr>
            <p:cNvPr id="18" name="Picture 2" descr="Wall Clip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601" y="-190800"/>
              <a:ext cx="38100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Wall Clip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238" y="-190800"/>
              <a:ext cx="38100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787239" y="904875"/>
            <a:ext cx="2786513" cy="5217873"/>
            <a:chOff x="5167431" y="1182515"/>
            <a:chExt cx="2786513" cy="52903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69" b="89881" l="1074" r="97255">
                          <a14:foregroundMark x1="37709" y1="21119" x2="37709" y2="2111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67431" y="1182515"/>
              <a:ext cx="2786513" cy="5290385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6106623" y="2090738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6588757" y="2090738"/>
              <a:ext cx="432000" cy="43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6269773" y="2347913"/>
              <a:ext cx="52850" cy="528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6722948" y="2350526"/>
              <a:ext cx="52850" cy="528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 flipV="1">
            <a:off x="2257966" y="4470062"/>
            <a:ext cx="1926793" cy="141653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731325" y="3577492"/>
            <a:ext cx="41921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22070" y="5504285"/>
            <a:ext cx="4441371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01592" y="1107179"/>
            <a:ext cx="4441370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4248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3.05556E-6 -0.279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27917 L -0.00226 -0.5583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7511" y="442668"/>
            <a:ext cx="7582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Ron and Amir have been measuring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their arm span.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Here is part of a tape measure.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57" y="105343"/>
            <a:ext cx="1427798" cy="1703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0464" y="215548"/>
            <a:ext cx="1442352" cy="176073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779128" y="2439595"/>
            <a:ext cx="1" cy="5424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60420" y="2057702"/>
            <a:ext cx="1894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Ron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2996889"/>
            <a:ext cx="6154645" cy="158537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58085" y="4685499"/>
            <a:ext cx="6074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How long is Ron’s arm span?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7928" y="5290621"/>
            <a:ext cx="607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Ron’s arm span is 1 m and 4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32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835" y="4778528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679" y="4955851"/>
            <a:ext cx="2095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511" y="442668"/>
            <a:ext cx="758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Amir’s arm span is longer than Ron’s.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57" y="55317"/>
            <a:ext cx="1427798" cy="1703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0464" y="165522"/>
            <a:ext cx="1442352" cy="17607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1" y="2471271"/>
            <a:ext cx="6221733" cy="160266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58085" y="4685499"/>
            <a:ext cx="607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long is Amir’s arm span?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7928" y="5290621"/>
            <a:ext cx="607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Amir’s arm span is 1 m and 13 cm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394487" y="1960327"/>
            <a:ext cx="1" cy="5424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75779" y="1578434"/>
            <a:ext cx="1894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Amir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116074" y="4016514"/>
            <a:ext cx="0" cy="69104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10343" y="3611288"/>
            <a:ext cx="0" cy="390527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168537" y="3611288"/>
            <a:ext cx="0" cy="390527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152505" y="3220761"/>
            <a:ext cx="0" cy="781054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0902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0.44323 -0.00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23 -0.00116 L 0.4868 -0.0011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68 -0.00116 L 0.53524 -0.0023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524 -0.00232 L 0.57726 -0.0023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4" grpId="0"/>
      <p:bldP spid="2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91461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5550" y="334776"/>
            <a:ext cx="749747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Which is longer?</a:t>
            </a: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How long is the line?</a:t>
            </a:r>
          </a:p>
          <a:p>
            <a:pPr marL="514350" indent="-514350">
              <a:buAutoNum type="arabicParenR" startAt="2"/>
            </a:pPr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endParaRPr lang="en-GB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How long is the line?</a:t>
            </a: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96" y="2694509"/>
            <a:ext cx="6076950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96" y="4473049"/>
            <a:ext cx="6076950" cy="952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5098" y="2708157"/>
            <a:ext cx="25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05098" y="4481113"/>
            <a:ext cx="31391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190702" y="253819"/>
            <a:ext cx="2041004" cy="1859345"/>
            <a:chOff x="3380024" y="511621"/>
            <a:chExt cx="1673468" cy="15245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74" y="511621"/>
              <a:ext cx="473318" cy="66868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149" y="654261"/>
              <a:ext cx="473318" cy="66868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124" y="796900"/>
              <a:ext cx="473318" cy="66868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099" y="939541"/>
              <a:ext cx="473318" cy="66868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074" y="1082181"/>
              <a:ext cx="473318" cy="66868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049" y="1224821"/>
              <a:ext cx="473318" cy="66868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0024" y="1367461"/>
              <a:ext cx="473318" cy="668681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701126" y="610463"/>
            <a:ext cx="1553093" cy="1511410"/>
            <a:chOff x="4749765" y="605200"/>
            <a:chExt cx="1273418" cy="123924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865" y="605200"/>
              <a:ext cx="473318" cy="66868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840" y="747840"/>
              <a:ext cx="473318" cy="66868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815" y="890480"/>
              <a:ext cx="473318" cy="66868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790" y="1033120"/>
              <a:ext cx="473318" cy="66868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765" y="1175760"/>
              <a:ext cx="473318" cy="66868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75F8917-FC2A-45E0-87B5-895261D641A9}"/>
              </a:ext>
            </a:extLst>
          </p:cNvPr>
          <p:cNvSpPr txBox="1"/>
          <p:nvPr/>
        </p:nvSpPr>
        <p:spPr>
          <a:xfrm>
            <a:off x="6814494" y="3187185"/>
            <a:ext cx="372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791640-4910-4B4C-B5FB-B8C5052F82A7}"/>
              </a:ext>
            </a:extLst>
          </p:cNvPr>
          <p:cNvSpPr txBox="1"/>
          <p:nvPr/>
        </p:nvSpPr>
        <p:spPr>
          <a:xfrm>
            <a:off x="6814493" y="4949299"/>
            <a:ext cx="372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6897" y="334776"/>
            <a:ext cx="749747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Which is longer?</a:t>
            </a: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How long is the line?</a:t>
            </a:r>
          </a:p>
          <a:p>
            <a:pPr marL="514350" indent="-514350">
              <a:buAutoNum type="arabicParenR" startAt="2"/>
            </a:pPr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endParaRPr lang="en-GB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How long is the line?</a:t>
            </a: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96" y="2694509"/>
            <a:ext cx="6076950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96" y="4473049"/>
            <a:ext cx="6076950" cy="952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5098" y="2708157"/>
            <a:ext cx="25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05098" y="4481113"/>
            <a:ext cx="313918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190702" y="253819"/>
            <a:ext cx="2041004" cy="1859345"/>
            <a:chOff x="3380024" y="511621"/>
            <a:chExt cx="1673468" cy="15245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174" y="511621"/>
              <a:ext cx="473318" cy="66868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149" y="654261"/>
              <a:ext cx="473318" cy="66868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124" y="796900"/>
              <a:ext cx="473318" cy="66868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099" y="939541"/>
              <a:ext cx="473318" cy="66868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074" y="1082181"/>
              <a:ext cx="473318" cy="66868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049" y="1224821"/>
              <a:ext cx="473318" cy="66868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0024" y="1367461"/>
              <a:ext cx="473318" cy="668681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701126" y="610463"/>
            <a:ext cx="1553093" cy="1511410"/>
            <a:chOff x="4749765" y="605200"/>
            <a:chExt cx="1273418" cy="123924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865" y="605200"/>
              <a:ext cx="473318" cy="66868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840" y="747840"/>
              <a:ext cx="473318" cy="66868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815" y="890480"/>
              <a:ext cx="473318" cy="66868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790" y="1033120"/>
              <a:ext cx="473318" cy="66868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765" y="1175760"/>
              <a:ext cx="473318" cy="668681"/>
            </a:xfrm>
            <a:prstGeom prst="rect">
              <a:avLst/>
            </a:prstGeom>
          </p:spPr>
        </p:pic>
      </p:grpSp>
      <p:sp>
        <p:nvSpPr>
          <p:cNvPr id="24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2764846" y="1425108"/>
            <a:ext cx="285775" cy="535711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926789" y="2121873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9 cm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26788" y="3885802"/>
            <a:ext cx="949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11 cm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F9D4D7-305D-42E1-A0A6-C25F14271294}"/>
              </a:ext>
            </a:extLst>
          </p:cNvPr>
          <p:cNvSpPr txBox="1"/>
          <p:nvPr/>
        </p:nvSpPr>
        <p:spPr>
          <a:xfrm>
            <a:off x="6814494" y="3187185"/>
            <a:ext cx="372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BF7FBD-0F8E-4034-9ECB-68826FA8BA3D}"/>
              </a:ext>
            </a:extLst>
          </p:cNvPr>
          <p:cNvSpPr txBox="1"/>
          <p:nvPr/>
        </p:nvSpPr>
        <p:spPr>
          <a:xfrm>
            <a:off x="6814493" y="4949299"/>
            <a:ext cx="372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61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28692"/>
            <a:ext cx="4420551" cy="36101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50" y="1488206"/>
            <a:ext cx="2566098" cy="316447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09082" y="3724248"/>
            <a:ext cx="4482042" cy="458131"/>
            <a:chOff x="709082" y="3990948"/>
            <a:chExt cx="4482042" cy="458131"/>
          </a:xfrm>
        </p:grpSpPr>
        <p:sp>
          <p:nvSpPr>
            <p:cNvPr id="6" name="Rectangle 5"/>
            <p:cNvSpPr/>
            <p:nvPr/>
          </p:nvSpPr>
          <p:spPr>
            <a:xfrm>
              <a:off x="722971" y="3990948"/>
              <a:ext cx="4468153" cy="36836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9082" y="4040143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latin typeface="Comic Sans MS" panose="030F0702030302020204" pitchFamily="66" charset="0"/>
                </a:rPr>
                <a:t>0</a:t>
              </a:r>
              <a:endParaRPr lang="en-GB" sz="20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870901" y="3990948"/>
              <a:ext cx="0" cy="983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515426" y="3990948"/>
              <a:ext cx="0" cy="983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59951" y="3990948"/>
              <a:ext cx="0" cy="983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04476" y="3990948"/>
              <a:ext cx="0" cy="983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449001" y="3990948"/>
              <a:ext cx="0" cy="983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93526" y="3990948"/>
              <a:ext cx="0" cy="983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738051" y="3990948"/>
              <a:ext cx="0" cy="983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286837" y="4048969"/>
              <a:ext cx="4571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dirty="0">
                  <a:latin typeface="Comic Sans MS" panose="030F0702030302020204" pitchFamily="66" charset="0"/>
                </a:rPr>
                <a:t>10</a:t>
              </a:r>
              <a:endParaRPr lang="en-GB" sz="20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10522" y="4048969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dirty="0">
                  <a:latin typeface="Comic Sans MS" panose="030F0702030302020204" pitchFamily="66" charset="0"/>
                </a:rPr>
                <a:t>20</a:t>
              </a:r>
              <a:endParaRPr lang="en-GB" sz="2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52365" y="4048969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dirty="0">
                  <a:latin typeface="Comic Sans MS" panose="030F0702030302020204" pitchFamily="66" charset="0"/>
                </a:rPr>
                <a:t>30</a:t>
              </a:r>
              <a:endParaRPr lang="en-GB" sz="2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99573" y="4048969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dirty="0">
                  <a:latin typeface="Comic Sans MS" panose="030F0702030302020204" pitchFamily="66" charset="0"/>
                </a:rPr>
                <a:t>40</a:t>
              </a:r>
              <a:endParaRPr lang="en-GB" sz="20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46781" y="4048969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dirty="0">
                  <a:latin typeface="Comic Sans MS" panose="030F0702030302020204" pitchFamily="66" charset="0"/>
                </a:rPr>
                <a:t>50</a:t>
              </a:r>
              <a:endParaRPr lang="en-GB" sz="2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88623" y="4048969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dirty="0">
                  <a:latin typeface="Comic Sans MS" panose="030F0702030302020204" pitchFamily="66" charset="0"/>
                </a:rPr>
                <a:t>60</a:t>
              </a:r>
              <a:endParaRPr lang="en-GB" sz="2000" dirty="0"/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4079235" y="495300"/>
            <a:ext cx="23350" cy="3228948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4" idx="0"/>
          </p:cNvCxnSpPr>
          <p:nvPr/>
        </p:nvCxnSpPr>
        <p:spPr>
          <a:xfrm>
            <a:off x="861893" y="495300"/>
            <a:ext cx="18069" cy="3278143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ular Callout 40"/>
          <p:cNvSpPr/>
          <p:nvPr/>
        </p:nvSpPr>
        <p:spPr>
          <a:xfrm>
            <a:off x="1007764" y="4317577"/>
            <a:ext cx="4383618" cy="1230266"/>
          </a:xfrm>
          <a:prstGeom prst="wedgeRoundRectCallout">
            <a:avLst>
              <a:gd name="adj1" fmla="val 48160"/>
              <a:gd name="adj2" fmla="val -111628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The bookcase is 50 cm long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58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58305" y="5383193"/>
            <a:ext cx="6074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 bookcase is 100 cm long which is equivalent to 1 m long.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28692"/>
            <a:ext cx="3751249" cy="3063573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772993" y="495300"/>
            <a:ext cx="18069" cy="3278143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02" y="328692"/>
            <a:ext cx="3751249" cy="3063573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6209558" y="495300"/>
            <a:ext cx="23350" cy="3228948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761" y="1096067"/>
            <a:ext cx="2177573" cy="2685347"/>
          </a:xfrm>
          <a:prstGeom prst="rect">
            <a:avLst/>
          </a:prstGeom>
        </p:spPr>
      </p:pic>
      <p:sp>
        <p:nvSpPr>
          <p:cNvPr id="51" name="Rounded Rectangular Callout 50"/>
          <p:cNvSpPr/>
          <p:nvPr/>
        </p:nvSpPr>
        <p:spPr>
          <a:xfrm>
            <a:off x="1225004" y="1020265"/>
            <a:ext cx="4329520" cy="816459"/>
          </a:xfrm>
          <a:prstGeom prst="wedgeRoundRectCallout">
            <a:avLst>
              <a:gd name="adj1" fmla="val 70728"/>
              <a:gd name="adj2" fmla="val 138210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The two bookcases together are 100 cm long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352" y="3558873"/>
            <a:ext cx="2157728" cy="2538703"/>
          </a:xfrm>
          <a:prstGeom prst="rect">
            <a:avLst/>
          </a:prstGeom>
        </p:spPr>
      </p:pic>
      <p:sp>
        <p:nvSpPr>
          <p:cNvPr id="54" name="Rounded Rectangular Callout 53"/>
          <p:cNvSpPr/>
          <p:nvPr/>
        </p:nvSpPr>
        <p:spPr>
          <a:xfrm>
            <a:off x="2411020" y="4304153"/>
            <a:ext cx="4329520" cy="816459"/>
          </a:xfrm>
          <a:prstGeom prst="wedgeRoundRectCallout">
            <a:avLst>
              <a:gd name="adj1" fmla="val -67056"/>
              <a:gd name="adj2" fmla="val 29770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No </a:t>
            </a:r>
            <a:r>
              <a:rPr lang="en-GB" sz="2400" dirty="0" err="1">
                <a:latin typeface="Comic Sans MS" panose="030F0702030302020204" pitchFamily="66" charset="0"/>
              </a:rPr>
              <a:t>no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no</a:t>
            </a:r>
            <a:r>
              <a:rPr lang="en-GB" sz="2400" dirty="0">
                <a:latin typeface="Comic Sans MS" panose="030F0702030302020204" pitchFamily="66" charset="0"/>
              </a:rPr>
              <a:t>, the two bookcases together are 1 m long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2882" y="3178148"/>
            <a:ext cx="5910153" cy="449346"/>
            <a:chOff x="709082" y="3178148"/>
            <a:chExt cx="5910153" cy="449346"/>
          </a:xfrm>
        </p:grpSpPr>
        <p:sp>
          <p:nvSpPr>
            <p:cNvPr id="6" name="Rectangle 5"/>
            <p:cNvSpPr/>
            <p:nvPr/>
          </p:nvSpPr>
          <p:spPr>
            <a:xfrm>
              <a:off x="720868" y="3178148"/>
              <a:ext cx="5898367" cy="3887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9082" y="3219895"/>
              <a:ext cx="290015" cy="339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latin typeface="Comic Sans MS" panose="030F0702030302020204" pitchFamily="66" charset="0"/>
                </a:rPr>
                <a:t>0</a:t>
              </a:r>
              <a:endParaRPr lang="en-GB" sz="20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846401" y="3178148"/>
              <a:ext cx="0" cy="834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393340" y="3178148"/>
              <a:ext cx="0" cy="834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940280" y="3178148"/>
              <a:ext cx="0" cy="834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487220" y="3178148"/>
              <a:ext cx="0" cy="834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034160" y="3178148"/>
              <a:ext cx="0" cy="834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581099" y="3178148"/>
              <a:ext cx="0" cy="834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128039" y="3178148"/>
              <a:ext cx="0" cy="834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1199361" y="3227384"/>
              <a:ext cx="387957" cy="339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dirty="0">
                  <a:latin typeface="Comic Sans MS" panose="030F0702030302020204" pitchFamily="66" charset="0"/>
                </a:rPr>
                <a:t>10</a:t>
              </a:r>
              <a:endParaRPr lang="en-GB" sz="20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28616" y="3227384"/>
              <a:ext cx="423325" cy="339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dirty="0">
                  <a:latin typeface="Comic Sans MS" panose="030F0702030302020204" pitchFamily="66" charset="0"/>
                </a:rPr>
                <a:t>20</a:t>
              </a:r>
              <a:endParaRPr lang="en-GB" sz="2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73280" y="3227384"/>
              <a:ext cx="423325" cy="339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dirty="0">
                  <a:latin typeface="Comic Sans MS" panose="030F0702030302020204" pitchFamily="66" charset="0"/>
                </a:rPr>
                <a:t>30</a:t>
              </a:r>
              <a:endParaRPr lang="en-GB" sz="2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22497" y="3227384"/>
              <a:ext cx="423325" cy="339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dirty="0">
                  <a:latin typeface="Comic Sans MS" panose="030F0702030302020204" pitchFamily="66" charset="0"/>
                </a:rPr>
                <a:t>40</a:t>
              </a:r>
              <a:endParaRPr lang="en-GB" sz="20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71713" y="3227384"/>
              <a:ext cx="423325" cy="339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dirty="0">
                  <a:latin typeface="Comic Sans MS" panose="030F0702030302020204" pitchFamily="66" charset="0"/>
                </a:rPr>
                <a:t>50</a:t>
              </a:r>
              <a:endParaRPr lang="en-GB" sz="2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16376" y="3227384"/>
              <a:ext cx="423325" cy="339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dirty="0">
                  <a:latin typeface="Comic Sans MS" panose="030F0702030302020204" pitchFamily="66" charset="0"/>
                </a:rPr>
                <a:t>60</a:t>
              </a:r>
              <a:endParaRPr lang="en-GB" sz="2000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4671620" y="3178148"/>
              <a:ext cx="0" cy="834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218560" y="3178148"/>
              <a:ext cx="0" cy="834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765499" y="3178148"/>
              <a:ext cx="0" cy="834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312439" y="3178148"/>
              <a:ext cx="0" cy="834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4419575" y="3227384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dirty="0">
                  <a:latin typeface="Comic Sans MS" panose="030F0702030302020204" pitchFamily="66" charset="0"/>
                </a:rPr>
                <a:t>70</a:t>
              </a:r>
              <a:endParaRPr lang="en-GB" sz="20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964239" y="3227384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dirty="0">
                  <a:latin typeface="Comic Sans MS" panose="030F0702030302020204" pitchFamily="66" charset="0"/>
                </a:rPr>
                <a:t>80</a:t>
              </a:r>
              <a:endParaRPr lang="en-GB" sz="20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513456" y="3227384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dirty="0">
                  <a:latin typeface="Comic Sans MS" panose="030F0702030302020204" pitchFamily="66" charset="0"/>
                </a:rPr>
                <a:t>90</a:t>
              </a:r>
              <a:endParaRPr lang="en-GB" sz="20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04964" y="3227384"/>
              <a:ext cx="6142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dirty="0">
                  <a:latin typeface="Comic Sans MS" panose="030F0702030302020204" pitchFamily="66" charset="0"/>
                </a:rPr>
                <a:t>100</a:t>
              </a:r>
              <a:endParaRPr lang="en-GB" sz="2000" dirty="0"/>
            </a:p>
          </p:txBody>
        </p:sp>
      </p:grp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561062"/>
              </p:ext>
            </p:extLst>
          </p:nvPr>
        </p:nvGraphicFramePr>
        <p:xfrm>
          <a:off x="1511118" y="5303971"/>
          <a:ext cx="5448120" cy="2796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812">
                  <a:extLst>
                    <a:ext uri="{9D8B030D-6E8A-4147-A177-3AD203B41FA5}">
                      <a16:colId xmlns:a16="http://schemas.microsoft.com/office/drawing/2014/main" val="2637636550"/>
                    </a:ext>
                  </a:extLst>
                </a:gridCol>
                <a:gridCol w="544812">
                  <a:extLst>
                    <a:ext uri="{9D8B030D-6E8A-4147-A177-3AD203B41FA5}">
                      <a16:colId xmlns:a16="http://schemas.microsoft.com/office/drawing/2014/main" val="1443102611"/>
                    </a:ext>
                  </a:extLst>
                </a:gridCol>
                <a:gridCol w="544812">
                  <a:extLst>
                    <a:ext uri="{9D8B030D-6E8A-4147-A177-3AD203B41FA5}">
                      <a16:colId xmlns:a16="http://schemas.microsoft.com/office/drawing/2014/main" val="2861372395"/>
                    </a:ext>
                  </a:extLst>
                </a:gridCol>
                <a:gridCol w="544812">
                  <a:extLst>
                    <a:ext uri="{9D8B030D-6E8A-4147-A177-3AD203B41FA5}">
                      <a16:colId xmlns:a16="http://schemas.microsoft.com/office/drawing/2014/main" val="3624735615"/>
                    </a:ext>
                  </a:extLst>
                </a:gridCol>
                <a:gridCol w="544812">
                  <a:extLst>
                    <a:ext uri="{9D8B030D-6E8A-4147-A177-3AD203B41FA5}">
                      <a16:colId xmlns:a16="http://schemas.microsoft.com/office/drawing/2014/main" val="1646816778"/>
                    </a:ext>
                  </a:extLst>
                </a:gridCol>
                <a:gridCol w="544812">
                  <a:extLst>
                    <a:ext uri="{9D8B030D-6E8A-4147-A177-3AD203B41FA5}">
                      <a16:colId xmlns:a16="http://schemas.microsoft.com/office/drawing/2014/main" val="2411017134"/>
                    </a:ext>
                  </a:extLst>
                </a:gridCol>
                <a:gridCol w="544812">
                  <a:extLst>
                    <a:ext uri="{9D8B030D-6E8A-4147-A177-3AD203B41FA5}">
                      <a16:colId xmlns:a16="http://schemas.microsoft.com/office/drawing/2014/main" val="638793508"/>
                    </a:ext>
                  </a:extLst>
                </a:gridCol>
                <a:gridCol w="544812">
                  <a:extLst>
                    <a:ext uri="{9D8B030D-6E8A-4147-A177-3AD203B41FA5}">
                      <a16:colId xmlns:a16="http://schemas.microsoft.com/office/drawing/2014/main" val="692271805"/>
                    </a:ext>
                  </a:extLst>
                </a:gridCol>
                <a:gridCol w="544812">
                  <a:extLst>
                    <a:ext uri="{9D8B030D-6E8A-4147-A177-3AD203B41FA5}">
                      <a16:colId xmlns:a16="http://schemas.microsoft.com/office/drawing/2014/main" val="522561566"/>
                    </a:ext>
                  </a:extLst>
                </a:gridCol>
                <a:gridCol w="544812">
                  <a:extLst>
                    <a:ext uri="{9D8B030D-6E8A-4147-A177-3AD203B41FA5}">
                      <a16:colId xmlns:a16="http://schemas.microsoft.com/office/drawing/2014/main" val="72317830"/>
                    </a:ext>
                  </a:extLst>
                </a:gridCol>
              </a:tblGrid>
              <a:tr h="274044">
                <a:tc>
                  <a:txBody>
                    <a:bodyPr/>
                    <a:lstStyle/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 marL="96721" marR="96721" marT="48361" marB="4836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 marL="96721" marR="96721" marT="48361" marB="483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 marL="96721" marR="96721" marT="48361" marB="4836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 marL="96721" marR="96721" marT="48361" marB="483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 marL="96721" marR="96721" marT="48361" marB="4836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 marL="96721" marR="96721" marT="48361" marB="483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 marL="96721" marR="96721" marT="48361" marB="4836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 marL="96721" marR="96721" marT="48361" marB="4836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 marL="96721" marR="96721" marT="48361" marB="48361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 marL="96721" marR="96721" marT="48361" marB="48361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06687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6317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33993 4.44444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7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34705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-0.07986 -0.3231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1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003" y="326687"/>
            <a:ext cx="6484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Annie is comparing lengths to 1 metre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200" y="322419"/>
            <a:ext cx="1395824" cy="153352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682011"/>
              </p:ext>
            </p:extLst>
          </p:nvPr>
        </p:nvGraphicFramePr>
        <p:xfrm>
          <a:off x="2022992" y="2773651"/>
          <a:ext cx="4107400" cy="25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740">
                  <a:extLst>
                    <a:ext uri="{9D8B030D-6E8A-4147-A177-3AD203B41FA5}">
                      <a16:colId xmlns:a16="http://schemas.microsoft.com/office/drawing/2014/main" val="2637636550"/>
                    </a:ext>
                  </a:extLst>
                </a:gridCol>
                <a:gridCol w="410740">
                  <a:extLst>
                    <a:ext uri="{9D8B030D-6E8A-4147-A177-3AD203B41FA5}">
                      <a16:colId xmlns:a16="http://schemas.microsoft.com/office/drawing/2014/main" val="1443102611"/>
                    </a:ext>
                  </a:extLst>
                </a:gridCol>
                <a:gridCol w="410740">
                  <a:extLst>
                    <a:ext uri="{9D8B030D-6E8A-4147-A177-3AD203B41FA5}">
                      <a16:colId xmlns:a16="http://schemas.microsoft.com/office/drawing/2014/main" val="2861372395"/>
                    </a:ext>
                  </a:extLst>
                </a:gridCol>
                <a:gridCol w="410740">
                  <a:extLst>
                    <a:ext uri="{9D8B030D-6E8A-4147-A177-3AD203B41FA5}">
                      <a16:colId xmlns:a16="http://schemas.microsoft.com/office/drawing/2014/main" val="3624735615"/>
                    </a:ext>
                  </a:extLst>
                </a:gridCol>
                <a:gridCol w="410740">
                  <a:extLst>
                    <a:ext uri="{9D8B030D-6E8A-4147-A177-3AD203B41FA5}">
                      <a16:colId xmlns:a16="http://schemas.microsoft.com/office/drawing/2014/main" val="1646816778"/>
                    </a:ext>
                  </a:extLst>
                </a:gridCol>
                <a:gridCol w="410740">
                  <a:extLst>
                    <a:ext uri="{9D8B030D-6E8A-4147-A177-3AD203B41FA5}">
                      <a16:colId xmlns:a16="http://schemas.microsoft.com/office/drawing/2014/main" val="2411017134"/>
                    </a:ext>
                  </a:extLst>
                </a:gridCol>
                <a:gridCol w="410740">
                  <a:extLst>
                    <a:ext uri="{9D8B030D-6E8A-4147-A177-3AD203B41FA5}">
                      <a16:colId xmlns:a16="http://schemas.microsoft.com/office/drawing/2014/main" val="638793508"/>
                    </a:ext>
                  </a:extLst>
                </a:gridCol>
                <a:gridCol w="410740">
                  <a:extLst>
                    <a:ext uri="{9D8B030D-6E8A-4147-A177-3AD203B41FA5}">
                      <a16:colId xmlns:a16="http://schemas.microsoft.com/office/drawing/2014/main" val="692271805"/>
                    </a:ext>
                  </a:extLst>
                </a:gridCol>
                <a:gridCol w="410740">
                  <a:extLst>
                    <a:ext uri="{9D8B030D-6E8A-4147-A177-3AD203B41FA5}">
                      <a16:colId xmlns:a16="http://schemas.microsoft.com/office/drawing/2014/main" val="522561566"/>
                    </a:ext>
                  </a:extLst>
                </a:gridCol>
                <a:gridCol w="410740">
                  <a:extLst>
                    <a:ext uri="{9D8B030D-6E8A-4147-A177-3AD203B41FA5}">
                      <a16:colId xmlns:a16="http://schemas.microsoft.com/office/drawing/2014/main" val="72317830"/>
                    </a:ext>
                  </a:extLst>
                </a:gridCol>
              </a:tblGrid>
              <a:tr h="244675">
                <a:tc>
                  <a:txBody>
                    <a:bodyPr/>
                    <a:lstStyle/>
                    <a:p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066878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842" y="3083614"/>
            <a:ext cx="6171935" cy="148663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500662" y="1287396"/>
            <a:ext cx="0" cy="1913004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22991" y="1356598"/>
            <a:ext cx="1" cy="1843802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2971" y="5345252"/>
            <a:ext cx="6074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 table is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longer than </a:t>
            </a:r>
            <a:r>
              <a:rPr lang="en-GB" sz="2800" dirty="0">
                <a:latin typeface="Comic Sans MS" panose="030F0702030302020204" pitchFamily="66" charset="0"/>
              </a:rPr>
              <a:t>1 metre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528" y="226719"/>
            <a:ext cx="1395824" cy="1533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01" y="3359612"/>
            <a:ext cx="3919568" cy="296134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513518" y="6011822"/>
            <a:ext cx="4441371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93040" y="3595916"/>
            <a:ext cx="4441370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924418" y="3844533"/>
            <a:ext cx="4133446" cy="286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62296" y="4730138"/>
                <a:ext cx="23135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1 m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100 cm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96" y="4730138"/>
                <a:ext cx="2313505" cy="461665"/>
              </a:xfrm>
              <a:prstGeom prst="rect">
                <a:avLst/>
              </a:prstGeom>
              <a:blipFill>
                <a:blip r:embed="rId8"/>
                <a:stretch>
                  <a:fillRect l="-422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962296" y="1550258"/>
            <a:ext cx="607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The dolls house is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shorter than </a:t>
            </a:r>
            <a:r>
              <a:rPr lang="en-GB" sz="2400" dirty="0">
                <a:latin typeface="Comic Sans MS" panose="030F0702030302020204" pitchFamily="66" charset="0"/>
              </a:rPr>
              <a:t>1 metre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8003" y="326687"/>
            <a:ext cx="6484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Annie is comparing lengths to 1 metre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6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4.3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9.2|1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3|6.7|3.6|9.9|2.2|10.4|3.6|2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.3|2.3|3|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6|1.8|10.2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6.6|7.4|5.4|2.8|8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1.9|17.8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9|5.2|4.9|1.5|5|9.2|2.4|2.9|5.6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4F13C8-1301-47C5-8A54-94BB734FF2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openxmlformats.org/package/2006/metadata/core-properties"/>
    <ds:schemaRef ds:uri="http://purl.org/dc/dcmitype/"/>
    <ds:schemaRef ds:uri="cee99ee9-287b-4f9a-957c-ba5ae7375c9a"/>
    <ds:schemaRef ds:uri="http://schemas.microsoft.com/office/2006/documentManagement/types"/>
    <ds:schemaRef ds:uri="http://purl.org/dc/elements/1.1/"/>
    <ds:schemaRef ds:uri="http://schemas.microsoft.com/office/2006/metadata/properties"/>
    <ds:schemaRef ds:uri="522d4c35-b548-4432-90ae-af4376e1c4b4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13046</TotalTime>
  <Words>233</Words>
  <Application>Microsoft Office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1 on the worksheet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Beth McPherson</cp:lastModifiedBy>
  <cp:revision>243</cp:revision>
  <dcterms:created xsi:type="dcterms:W3CDTF">2019-07-05T11:02:13Z</dcterms:created>
  <dcterms:modified xsi:type="dcterms:W3CDTF">2021-06-20T10:17:21Z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