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91" r:id="rId4"/>
    <p:sldId id="271" r:id="rId5"/>
    <p:sldId id="272" r:id="rId6"/>
    <p:sldId id="286" r:id="rId7"/>
    <p:sldId id="287" r:id="rId8"/>
    <p:sldId id="273" r:id="rId9"/>
    <p:sldId id="274" r:id="rId10"/>
    <p:sldId id="275" r:id="rId11"/>
    <p:sldId id="28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E4B4"/>
    <a:srgbClr val="2BC5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413828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434975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44402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3352088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86A4E8-0EEF-43D9-AE8A-2C241B87339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3974018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486A4E8-0EEF-43D9-AE8A-2C241B873393}" type="datetimeFigureOut">
              <a:rPr lang="en-GB" smtClean="0"/>
              <a:t>21/11/2021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96765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486A4E8-0EEF-43D9-AE8A-2C241B873393}" type="datetimeFigureOut">
              <a:rPr lang="en-GB" smtClean="0"/>
              <a:t>21/11/2021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2577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86A4E8-0EEF-43D9-AE8A-2C241B873393}" type="datetimeFigureOut">
              <a:rPr lang="en-GB" smtClean="0"/>
              <a:t>21/11/2021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040389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6A4E8-0EEF-43D9-AE8A-2C241B873393}" type="datetimeFigureOut">
              <a:rPr lang="en-GB" smtClean="0"/>
              <a:t>21/11/2021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4071422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86A4E8-0EEF-43D9-AE8A-2C241B873393}" type="datetimeFigureOut">
              <a:rPr lang="en-GB" smtClean="0"/>
              <a:t>21/11/2021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384512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86A4E8-0EEF-43D9-AE8A-2C241B873393}" type="datetimeFigureOut">
              <a:rPr lang="en-GB" smtClean="0"/>
              <a:t>21/11/2021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195575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6A4E8-0EEF-43D9-AE8A-2C241B873393}" type="datetimeFigureOut">
              <a:rPr lang="en-GB" smtClean="0"/>
              <a:t>21/11/2021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24E0A-9626-40A4-8975-48AA2B10FF1C}" type="slidenum">
              <a:rPr lang="en-GB" smtClean="0"/>
              <a:t>‹#›</a:t>
            </a:fld>
            <a:endParaRPr lang="en-GB"/>
          </a:p>
        </p:txBody>
      </p:sp>
    </p:spTree>
    <p:extLst>
      <p:ext uri="{BB962C8B-B14F-4D97-AF65-F5344CB8AC3E}">
        <p14:creationId xmlns:p14="http://schemas.microsoft.com/office/powerpoint/2010/main" val="1193276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647114"/>
            <a:ext cx="9144000" cy="4610686"/>
          </a:xfrm>
        </p:spPr>
        <p:txBody>
          <a:bodyPr/>
          <a:lstStyle/>
          <a:p>
            <a:pPr algn="l"/>
            <a:r>
              <a:rPr lang="en-GB" sz="6000" u="sng" dirty="0" smtClean="0">
                <a:latin typeface="My Happy Ending" pitchFamily="2" charset="0"/>
                <a:ea typeface="My Happy Ending" pitchFamily="2" charset="0"/>
              </a:rPr>
              <a:t>Tuesday 23</a:t>
            </a:r>
            <a:r>
              <a:rPr lang="en-GB" sz="6000" u="sng" baseline="30000" dirty="0" smtClean="0">
                <a:latin typeface="My Happy Ending" pitchFamily="2" charset="0"/>
                <a:ea typeface="My Happy Ending" pitchFamily="2" charset="0"/>
              </a:rPr>
              <a:t>rd</a:t>
            </a:r>
            <a:r>
              <a:rPr lang="en-GB" sz="6000" u="sng" dirty="0" smtClean="0">
                <a:latin typeface="My Happy Ending" pitchFamily="2" charset="0"/>
                <a:ea typeface="My Happy Ending" pitchFamily="2" charset="0"/>
              </a:rPr>
              <a:t> November </a:t>
            </a:r>
            <a:r>
              <a:rPr lang="en-GB" sz="6000" u="sng" dirty="0" smtClean="0">
                <a:latin typeface="My Happy Ending" pitchFamily="2" charset="0"/>
                <a:ea typeface="My Happy Ending" pitchFamily="2" charset="0"/>
              </a:rPr>
              <a:t>2021</a:t>
            </a:r>
            <a:endParaRPr lang="en-GB" sz="6000" u="sng" dirty="0">
              <a:latin typeface="My Happy Ending" pitchFamily="2" charset="0"/>
              <a:ea typeface="My Happy Ending" pitchFamily="2" charset="0"/>
            </a:endParaRPr>
          </a:p>
          <a:p>
            <a:pPr algn="l"/>
            <a:endParaRPr lang="en-GB" sz="6000" u="sng" dirty="0">
              <a:latin typeface="My Happy Ending" pitchFamily="2" charset="0"/>
              <a:ea typeface="My Happy Ending" pitchFamily="2" charset="0"/>
            </a:endParaRPr>
          </a:p>
          <a:p>
            <a:pPr algn="l"/>
            <a:r>
              <a:rPr lang="en-GB" sz="6000" u="sng" dirty="0">
                <a:latin typeface="My Happy Ending" pitchFamily="2" charset="0"/>
                <a:ea typeface="My Happy Ending" pitchFamily="2" charset="0"/>
              </a:rPr>
              <a:t>LO: To </a:t>
            </a:r>
            <a:r>
              <a:rPr lang="en-GB" sz="6000" u="sng" dirty="0" smtClean="0">
                <a:latin typeface="My Happy Ending" pitchFamily="2" charset="0"/>
                <a:ea typeface="My Happy Ending" pitchFamily="2" charset="0"/>
              </a:rPr>
              <a:t>co-create </a:t>
            </a:r>
            <a:r>
              <a:rPr lang="en-GB" sz="6000" u="sng" dirty="0" smtClean="0">
                <a:latin typeface="My Happy Ending" pitchFamily="2" charset="0"/>
                <a:ea typeface="My Happy Ending" pitchFamily="2" charset="0"/>
              </a:rPr>
              <a:t>a </a:t>
            </a:r>
            <a:r>
              <a:rPr lang="en-GB" sz="6000" u="sng" dirty="0" smtClean="0">
                <a:latin typeface="My Happy Ending" pitchFamily="2" charset="0"/>
                <a:ea typeface="My Happy Ending" pitchFamily="2" charset="0"/>
              </a:rPr>
              <a:t>toolkit.</a:t>
            </a:r>
            <a:endParaRPr lang="en-GB" sz="6000" u="sng" dirty="0" smtClean="0">
              <a:latin typeface="My Happy Ending" pitchFamily="2" charset="0"/>
              <a:ea typeface="My Happy Ending" pitchFamily="2" charset="0"/>
            </a:endParaRPr>
          </a:p>
          <a:p>
            <a:endParaRPr lang="en-GB" dirty="0"/>
          </a:p>
        </p:txBody>
      </p:sp>
    </p:spTree>
    <p:extLst>
      <p:ext uri="{BB962C8B-B14F-4D97-AF65-F5344CB8AC3E}">
        <p14:creationId xmlns:p14="http://schemas.microsoft.com/office/powerpoint/2010/main" val="3722935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0891" y="425044"/>
            <a:ext cx="11116491" cy="6145573"/>
          </a:xfrm>
        </p:spPr>
        <p:txBody>
          <a:bodyPr>
            <a:noAutofit/>
          </a:bodyPr>
          <a:lstStyle/>
          <a:p>
            <a:pPr algn="l">
              <a:spcAft>
                <a:spcPts val="0"/>
              </a:spcAft>
            </a:pPr>
            <a:r>
              <a:rPr lang="en-GB" sz="4800" dirty="0">
                <a:latin typeface="My Happy Ending" pitchFamily="2" charset="0"/>
                <a:ea typeface="My Happy Ending" pitchFamily="2" charset="0"/>
                <a:cs typeface="Times New Roman" panose="02020603050405020304" pitchFamily="18" charset="0"/>
              </a:rPr>
              <a:t>The most interesting thing about a Frost Dragon is that they tell great stories. They can enchant people with their tales that have been known to last over a year long. Indeed, many people believe that the story of a thousand and one nights was actually told by a patient Frost Dragon! It has been suggested that they might be able to tell stories in schools.</a:t>
            </a:r>
            <a:endParaRPr lang="en-GB" sz="4000" dirty="0">
              <a:effectLst/>
              <a:latin typeface="My Happy Ending" pitchFamily="2" charset="0"/>
              <a:ea typeface="My Happy Ending" pitchFamily="2"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847013" y="3816668"/>
            <a:ext cx="4395923" cy="2575618"/>
          </a:xfrm>
          <a:prstGeom prst="rect">
            <a:avLst/>
          </a:prstGeom>
        </p:spPr>
      </p:pic>
    </p:spTree>
    <p:extLst>
      <p:ext uri="{BB962C8B-B14F-4D97-AF65-F5344CB8AC3E}">
        <p14:creationId xmlns:p14="http://schemas.microsoft.com/office/powerpoint/2010/main" val="355989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154194" cy="5430129"/>
          </a:xfrm>
        </p:spPr>
        <p:txBody>
          <a:bodyPr>
            <a:normAutofit lnSpcReduction="10000"/>
          </a:bodyPr>
          <a:lstStyle/>
          <a:p>
            <a:pPr algn="l"/>
            <a:r>
              <a:rPr lang="en-GB" sz="6000" dirty="0" smtClean="0">
                <a:latin typeface="My Happy Ending" pitchFamily="2" charset="0"/>
                <a:ea typeface="My Happy Ending" pitchFamily="2" charset="0"/>
              </a:rPr>
              <a:t>Now let’s create our toolkit. What features do you notice in the text?</a:t>
            </a:r>
          </a:p>
          <a:p>
            <a:pPr algn="l"/>
            <a:endParaRPr lang="en-GB" sz="6000" dirty="0">
              <a:latin typeface="My Happy Ending" pitchFamily="2" charset="0"/>
              <a:ea typeface="My Happy Ending" pitchFamily="2" charset="0"/>
            </a:endParaRPr>
          </a:p>
          <a:p>
            <a:pPr algn="l"/>
            <a:r>
              <a:rPr lang="en-GB" sz="5400" dirty="0">
                <a:latin typeface="My Happy Ending" pitchFamily="2" charset="0"/>
                <a:ea typeface="My Happy Ending" pitchFamily="2" charset="0"/>
              </a:rPr>
              <a:t>If you are working from home, see if you can find the features in the text and highlight or underline them in different colours. </a:t>
            </a:r>
            <a:r>
              <a:rPr lang="en-GB" sz="5400" smtClean="0">
                <a:latin typeface="My Happy Ending" pitchFamily="2" charset="0"/>
                <a:ea typeface="My Happy Ending" pitchFamily="2" charset="0"/>
              </a:rPr>
              <a:t>Use the key </a:t>
            </a:r>
            <a:r>
              <a:rPr lang="en-GB" sz="5400" dirty="0">
                <a:latin typeface="My Happy Ending" pitchFamily="2" charset="0"/>
                <a:ea typeface="My Happy Ending" pitchFamily="2" charset="0"/>
              </a:rPr>
              <a:t>to explain what each colour is.</a:t>
            </a:r>
          </a:p>
          <a:p>
            <a:pPr algn="l"/>
            <a:endParaRPr lang="en-GB" dirty="0"/>
          </a:p>
        </p:txBody>
      </p:sp>
    </p:spTree>
    <p:extLst>
      <p:ext uri="{BB962C8B-B14F-4D97-AF65-F5344CB8AC3E}">
        <p14:creationId xmlns:p14="http://schemas.microsoft.com/office/powerpoint/2010/main" val="149807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57795" y="516484"/>
            <a:ext cx="10062754" cy="5430129"/>
          </a:xfrm>
        </p:spPr>
        <p:txBody>
          <a:bodyPr>
            <a:normAutofit/>
          </a:bodyPr>
          <a:lstStyle/>
          <a:p>
            <a:pPr algn="l"/>
            <a:r>
              <a:rPr lang="en-GB" sz="6000" dirty="0" smtClean="0">
                <a:latin typeface="My Happy Ending" pitchFamily="2" charset="0"/>
                <a:ea typeface="My Happy Ending" pitchFamily="2" charset="0"/>
              </a:rPr>
              <a:t>Today we are going to find the features of an information text and create a toolkit as a class. </a:t>
            </a:r>
          </a:p>
          <a:p>
            <a:pPr algn="l"/>
            <a:endParaRPr lang="en-GB" sz="6000" dirty="0">
              <a:latin typeface="My Happy Ending" pitchFamily="2" charset="0"/>
              <a:ea typeface="My Happy Ending" pitchFamily="2" charset="0"/>
            </a:endParaRPr>
          </a:p>
          <a:p>
            <a:pPr algn="l"/>
            <a:endParaRPr lang="en-GB" sz="6000" dirty="0">
              <a:latin typeface="My Happy Ending" pitchFamily="2" charset="0"/>
              <a:ea typeface="My Happy Ending" pitchFamily="2" charset="0"/>
            </a:endParaRPr>
          </a:p>
          <a:p>
            <a:pPr algn="l"/>
            <a:endParaRPr lang="en-GB" dirty="0"/>
          </a:p>
        </p:txBody>
      </p:sp>
    </p:spTree>
    <p:extLst>
      <p:ext uri="{BB962C8B-B14F-4D97-AF65-F5344CB8AC3E}">
        <p14:creationId xmlns:p14="http://schemas.microsoft.com/office/powerpoint/2010/main" val="3271109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062754" cy="5430129"/>
          </a:xfrm>
        </p:spPr>
        <p:txBody>
          <a:bodyPr>
            <a:normAutofit/>
          </a:bodyPr>
          <a:lstStyle/>
          <a:p>
            <a:pPr algn="l"/>
            <a:r>
              <a:rPr lang="en-GB" sz="6000" dirty="0" smtClean="0">
                <a:latin typeface="My Happy Ending" pitchFamily="2" charset="0"/>
                <a:ea typeface="My Happy Ending" pitchFamily="2" charset="0"/>
              </a:rPr>
              <a:t>First, let’s say the text again with actions.</a:t>
            </a:r>
          </a:p>
          <a:p>
            <a:pPr algn="l"/>
            <a:endParaRPr lang="en-GB" sz="6000" dirty="0">
              <a:latin typeface="My Happy Ending" pitchFamily="2" charset="0"/>
              <a:ea typeface="My Happy Ending" pitchFamily="2" charset="0"/>
            </a:endParaRPr>
          </a:p>
          <a:p>
            <a:pPr algn="l"/>
            <a:endParaRPr lang="en-GB" dirty="0"/>
          </a:p>
        </p:txBody>
      </p:sp>
    </p:spTree>
    <p:extLst>
      <p:ext uri="{BB962C8B-B14F-4D97-AF65-F5344CB8AC3E}">
        <p14:creationId xmlns:p14="http://schemas.microsoft.com/office/powerpoint/2010/main" val="4106672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9144000" cy="5430129"/>
          </a:xfrm>
        </p:spPr>
        <p:txBody>
          <a:bodyPr>
            <a:normAutofit/>
          </a:bodyPr>
          <a:lstStyle/>
          <a:p>
            <a:pPr algn="l"/>
            <a:endParaRPr lang="en-GB" sz="6000" dirty="0">
              <a:latin typeface="My Happy Ending" pitchFamily="2" charset="0"/>
              <a:ea typeface="My Happy Ending" pitchFamily="2" charset="0"/>
            </a:endParaRPr>
          </a:p>
          <a:p>
            <a:pPr algn="l"/>
            <a:r>
              <a:rPr lang="en-GB" sz="9600" u="sng" dirty="0" smtClean="0">
                <a:latin typeface="My Happy Ending" pitchFamily="2" charset="0"/>
                <a:ea typeface="My Happy Ending" pitchFamily="2" charset="0"/>
              </a:rPr>
              <a:t>The Kingston Frost Dragon</a:t>
            </a:r>
            <a:endParaRPr lang="en-GB" sz="9600" u="sng" dirty="0"/>
          </a:p>
        </p:txBody>
      </p:sp>
      <p:pic>
        <p:nvPicPr>
          <p:cNvPr id="4" name="Picture 3"/>
          <p:cNvPicPr>
            <a:picLocks noChangeAspect="1"/>
          </p:cNvPicPr>
          <p:nvPr/>
        </p:nvPicPr>
        <p:blipFill>
          <a:blip r:embed="rId2"/>
          <a:stretch>
            <a:fillRect/>
          </a:stretch>
        </p:blipFill>
        <p:spPr>
          <a:xfrm>
            <a:off x="8680813" y="3421515"/>
            <a:ext cx="2171700" cy="2105025"/>
          </a:xfrm>
          <a:prstGeom prst="rect">
            <a:avLst/>
          </a:prstGeom>
        </p:spPr>
      </p:pic>
    </p:spTree>
    <p:extLst>
      <p:ext uri="{BB962C8B-B14F-4D97-AF65-F5344CB8AC3E}">
        <p14:creationId xmlns:p14="http://schemas.microsoft.com/office/powerpoint/2010/main" val="3185100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493828" cy="5430129"/>
          </a:xfrm>
        </p:spPr>
        <p:txBody>
          <a:bodyPr>
            <a:normAutofit/>
          </a:bodyPr>
          <a:lstStyle/>
          <a:p>
            <a:pPr algn="l">
              <a:spcAft>
                <a:spcPts val="0"/>
              </a:spcAft>
            </a:pPr>
            <a:endParaRPr lang="en-GB" sz="5400" dirty="0" smtClean="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r>
              <a:rPr lang="en-GB" sz="5400" dirty="0" smtClean="0">
                <a:latin typeface="My Happy Ending" pitchFamily="2" charset="0"/>
                <a:ea typeface="My Happy Ending" pitchFamily="2" charset="0"/>
                <a:cs typeface="Times New Roman" panose="02020603050405020304" pitchFamily="18" charset="0"/>
              </a:rPr>
              <a:t>The </a:t>
            </a:r>
            <a:r>
              <a:rPr lang="en-GB" sz="5400" dirty="0">
                <a:latin typeface="My Happy Ending" pitchFamily="2" charset="0"/>
                <a:ea typeface="My Happy Ending" pitchFamily="2" charset="0"/>
                <a:cs typeface="Times New Roman" panose="02020603050405020304" pitchFamily="18" charset="0"/>
              </a:rPr>
              <a:t>Kingston Frost Dragon is a type of dragon</a:t>
            </a:r>
            <a:r>
              <a:rPr lang="en-GB" sz="5400" dirty="0" smtClean="0">
                <a:latin typeface="My Happy Ending" pitchFamily="2" charset="0"/>
                <a:ea typeface="My Happy Ending" pitchFamily="2" charset="0"/>
                <a:cs typeface="Times New Roman" panose="02020603050405020304" pitchFamily="18" charset="0"/>
              </a:rPr>
              <a:t>.</a:t>
            </a: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smtClean="0">
              <a:latin typeface="My Happy Ending" pitchFamily="2" charset="0"/>
              <a:ea typeface="My Happy Ending" pitchFamily="2" charset="0"/>
              <a:cs typeface="Times New Roman" panose="02020603050405020304" pitchFamily="18" charset="0"/>
            </a:endParaRPr>
          </a:p>
          <a:p>
            <a:pPr algn="l">
              <a:spcAft>
                <a:spcPts val="0"/>
              </a:spcAft>
            </a:pPr>
            <a:endParaRPr lang="en-GB" sz="4400" dirty="0">
              <a:latin typeface="My Happy Ending" pitchFamily="2" charset="0"/>
              <a:ea typeface="My Happy Ending" pitchFamily="2" charset="0"/>
              <a:cs typeface="Times New Roman" panose="02020603050405020304" pitchFamily="18" charset="0"/>
            </a:endParaRPr>
          </a:p>
          <a:p>
            <a:pPr algn="l"/>
            <a:endParaRPr lang="en-GB" sz="6000" dirty="0">
              <a:latin typeface="My Happy Ending" pitchFamily="2" charset="0"/>
              <a:ea typeface="My Happy Ending" pitchFamily="2" charset="0"/>
            </a:endParaRPr>
          </a:p>
        </p:txBody>
      </p:sp>
    </p:spTree>
    <p:extLst>
      <p:ext uri="{BB962C8B-B14F-4D97-AF65-F5344CB8AC3E}">
        <p14:creationId xmlns:p14="http://schemas.microsoft.com/office/powerpoint/2010/main" val="2792889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4915" y="294416"/>
            <a:ext cx="9187542" cy="5430129"/>
          </a:xfrm>
        </p:spPr>
        <p:txBody>
          <a:bodyPr>
            <a:normAutofit lnSpcReduction="10000"/>
          </a:bodyPr>
          <a:lstStyle/>
          <a:p>
            <a:pPr algn="l"/>
            <a:endParaRPr lang="en-GB" sz="4400" dirty="0" smtClean="0">
              <a:latin typeface="My Happy Ending" pitchFamily="2" charset="0"/>
              <a:ea typeface="My Happy Ending" pitchFamily="2" charset="0"/>
            </a:endParaRPr>
          </a:p>
          <a:p>
            <a:pPr algn="l"/>
            <a:r>
              <a:rPr lang="en-GB" sz="4400" dirty="0" smtClean="0">
                <a:latin typeface="My Happy Ending" pitchFamily="2" charset="0"/>
                <a:ea typeface="My Happy Ending" pitchFamily="2" charset="0"/>
              </a:rPr>
              <a:t>Have </a:t>
            </a:r>
            <a:r>
              <a:rPr lang="en-GB" sz="4400" dirty="0">
                <a:latin typeface="My Happy Ending" pitchFamily="2" charset="0"/>
                <a:ea typeface="My Happy Ending" pitchFamily="2" charset="0"/>
              </a:rPr>
              <a:t>you ever wondered what a Frost Dragon looks like? In fact, they are similar to the majority of dragons. Like most dragons, they have huge wings, large jaws, a spiny back and a long tail. Typically, they are a sparkling white colour. However, some have been spotted that are an icy blue. Furthermore, their teeth are made of diamonds and look like icicles. </a:t>
            </a: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smtClean="0">
              <a:latin typeface="My Happy Ending" pitchFamily="2" charset="0"/>
              <a:ea typeface="My Happy Ending" pitchFamily="2" charset="0"/>
              <a:cs typeface="Times New Roman" panose="02020603050405020304" pitchFamily="18" charset="0"/>
            </a:endParaRPr>
          </a:p>
          <a:p>
            <a:pPr algn="l">
              <a:spcAft>
                <a:spcPts val="0"/>
              </a:spcAft>
            </a:pPr>
            <a:r>
              <a:rPr lang="en-GB" sz="4400" dirty="0" smtClean="0">
                <a:latin typeface="My Happy Ending" pitchFamily="2" charset="0"/>
                <a:ea typeface="My Happy Ending" pitchFamily="2" charset="0"/>
                <a:cs typeface="Times New Roman" panose="02020603050405020304" pitchFamily="18" charset="0"/>
              </a:rPr>
              <a:t>(This paragraph continues on the next slide)</a:t>
            </a:r>
            <a:endParaRPr lang="en-GB" sz="4400" dirty="0">
              <a:latin typeface="My Happy Ending" pitchFamily="2" charset="0"/>
              <a:ea typeface="My Happy Ending" pitchFamily="2" charset="0"/>
              <a:cs typeface="Times New Roman" panose="02020603050405020304" pitchFamily="18" charset="0"/>
            </a:endParaRPr>
          </a:p>
          <a:p>
            <a:pPr algn="l"/>
            <a:endParaRPr lang="en-GB" sz="6000" dirty="0">
              <a:latin typeface="My Happy Ending" pitchFamily="2" charset="0"/>
              <a:ea typeface="My Happy Ending" pitchFamily="2" charset="0"/>
            </a:endParaRPr>
          </a:p>
        </p:txBody>
      </p:sp>
      <p:pic>
        <p:nvPicPr>
          <p:cNvPr id="4" name="Picture 3"/>
          <p:cNvPicPr>
            <a:picLocks noChangeAspect="1"/>
          </p:cNvPicPr>
          <p:nvPr/>
        </p:nvPicPr>
        <p:blipFill>
          <a:blip r:embed="rId2"/>
          <a:stretch>
            <a:fillRect/>
          </a:stretch>
        </p:blipFill>
        <p:spPr>
          <a:xfrm>
            <a:off x="8360230" y="4242163"/>
            <a:ext cx="2116182" cy="2056739"/>
          </a:xfrm>
          <a:prstGeom prst="rect">
            <a:avLst/>
          </a:prstGeom>
        </p:spPr>
      </p:pic>
    </p:spTree>
    <p:extLst>
      <p:ext uri="{BB962C8B-B14F-4D97-AF65-F5344CB8AC3E}">
        <p14:creationId xmlns:p14="http://schemas.microsoft.com/office/powerpoint/2010/main" val="15683799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4915" y="294416"/>
            <a:ext cx="10519954" cy="5430129"/>
          </a:xfrm>
        </p:spPr>
        <p:txBody>
          <a:bodyPr>
            <a:normAutofit/>
          </a:bodyPr>
          <a:lstStyle/>
          <a:p>
            <a:pPr algn="l"/>
            <a:r>
              <a:rPr lang="en-GB" sz="4400" dirty="0" smtClean="0">
                <a:latin typeface="My Happy Ending" pitchFamily="2" charset="0"/>
                <a:ea typeface="My Happy Ending" pitchFamily="2" charset="0"/>
              </a:rPr>
              <a:t>The </a:t>
            </a:r>
            <a:r>
              <a:rPr lang="en-GB" sz="4400" dirty="0">
                <a:latin typeface="My Happy Ending" pitchFamily="2" charset="0"/>
                <a:ea typeface="My Happy Ending" pitchFamily="2" charset="0"/>
              </a:rPr>
              <a:t>main feature of this dragon is that it does not breathe flames. They breathe frost and snow. A few dragons of this variety have the ability to breathe on any creature and freeze it to stone. Additionally, they all have webbed feet that they use for swimming. </a:t>
            </a: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smtClean="0">
              <a:latin typeface="My Happy Ending" pitchFamily="2" charset="0"/>
              <a:ea typeface="My Happy Ending" pitchFamily="2" charset="0"/>
              <a:cs typeface="Times New Roman" panose="02020603050405020304" pitchFamily="18" charset="0"/>
            </a:endParaRPr>
          </a:p>
          <a:p>
            <a:pPr algn="l">
              <a:spcAft>
                <a:spcPts val="0"/>
              </a:spcAft>
            </a:pPr>
            <a:endParaRPr lang="en-GB" sz="4400" dirty="0">
              <a:latin typeface="My Happy Ending" pitchFamily="2" charset="0"/>
              <a:ea typeface="My Happy Ending" pitchFamily="2" charset="0"/>
              <a:cs typeface="Times New Roman" panose="02020603050405020304" pitchFamily="18" charset="0"/>
            </a:endParaRPr>
          </a:p>
          <a:p>
            <a:pPr algn="l"/>
            <a:endParaRPr lang="en-GB" sz="6000" dirty="0">
              <a:latin typeface="My Happy Ending" pitchFamily="2" charset="0"/>
              <a:ea typeface="My Happy Ending" pitchFamily="2" charset="0"/>
            </a:endParaRPr>
          </a:p>
        </p:txBody>
      </p:sp>
      <p:pic>
        <p:nvPicPr>
          <p:cNvPr id="4" name="Picture 3"/>
          <p:cNvPicPr>
            <a:picLocks noChangeAspect="1"/>
          </p:cNvPicPr>
          <p:nvPr/>
        </p:nvPicPr>
        <p:blipFill>
          <a:blip r:embed="rId2"/>
          <a:stretch>
            <a:fillRect/>
          </a:stretch>
        </p:blipFill>
        <p:spPr>
          <a:xfrm>
            <a:off x="2923841" y="3170327"/>
            <a:ext cx="6292534" cy="2224633"/>
          </a:xfrm>
          <a:prstGeom prst="rect">
            <a:avLst/>
          </a:prstGeom>
        </p:spPr>
      </p:pic>
    </p:spTree>
    <p:extLst>
      <p:ext uri="{BB962C8B-B14F-4D97-AF65-F5344CB8AC3E}">
        <p14:creationId xmlns:p14="http://schemas.microsoft.com/office/powerpoint/2010/main" val="6705726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6768" y="421025"/>
            <a:ext cx="9161417" cy="4303710"/>
          </a:xfrm>
        </p:spPr>
        <p:txBody>
          <a:bodyPr>
            <a:normAutofit/>
          </a:bodyPr>
          <a:lstStyle/>
          <a:p>
            <a:pPr algn="l"/>
            <a:r>
              <a:rPr lang="en-GB" sz="4400" dirty="0">
                <a:latin typeface="My Happy Ending" pitchFamily="2" charset="0"/>
                <a:ea typeface="My Happy Ending" pitchFamily="2" charset="0"/>
              </a:rPr>
              <a:t>The Frost Dragon lives by the River Tyne. It hides in the tops of trees and is difficult to see because most of them can become almost invisible. This dragon likes to hide in frosty fields or mist. This makes them difficult to track down. They only come out at night and tend to move round the countryside when it is snowing or misty.</a:t>
            </a:r>
          </a:p>
        </p:txBody>
      </p:sp>
      <p:pic>
        <p:nvPicPr>
          <p:cNvPr id="5" name="Picture 4"/>
          <p:cNvPicPr>
            <a:picLocks noChangeAspect="1"/>
          </p:cNvPicPr>
          <p:nvPr/>
        </p:nvPicPr>
        <p:blipFill>
          <a:blip r:embed="rId2"/>
          <a:stretch>
            <a:fillRect/>
          </a:stretch>
        </p:blipFill>
        <p:spPr>
          <a:xfrm>
            <a:off x="2754406" y="-10435478"/>
            <a:ext cx="2697303" cy="1800000"/>
          </a:xfrm>
          <a:prstGeom prst="rect">
            <a:avLst/>
          </a:prstGeom>
        </p:spPr>
      </p:pic>
      <p:pic>
        <p:nvPicPr>
          <p:cNvPr id="6" name="Picture 5"/>
          <p:cNvPicPr>
            <a:picLocks noChangeAspect="1"/>
          </p:cNvPicPr>
          <p:nvPr/>
        </p:nvPicPr>
        <p:blipFill>
          <a:blip r:embed="rId3"/>
          <a:stretch>
            <a:fillRect/>
          </a:stretch>
        </p:blipFill>
        <p:spPr>
          <a:xfrm>
            <a:off x="6142745" y="3507179"/>
            <a:ext cx="5027003" cy="2965758"/>
          </a:xfrm>
          <a:prstGeom prst="rect">
            <a:avLst/>
          </a:prstGeom>
        </p:spPr>
      </p:pic>
    </p:spTree>
    <p:extLst>
      <p:ext uri="{BB962C8B-B14F-4D97-AF65-F5344CB8AC3E}">
        <p14:creationId xmlns:p14="http://schemas.microsoft.com/office/powerpoint/2010/main" val="22585895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9086" y="594863"/>
            <a:ext cx="10097588" cy="4141782"/>
          </a:xfrm>
        </p:spPr>
        <p:txBody>
          <a:bodyPr>
            <a:noAutofit/>
          </a:bodyPr>
          <a:lstStyle/>
          <a:p>
            <a:pPr algn="l">
              <a:spcAft>
                <a:spcPts val="0"/>
              </a:spcAft>
            </a:pPr>
            <a:r>
              <a:rPr lang="en-GB" sz="4400" dirty="0">
                <a:latin typeface="My Happy Ending" pitchFamily="2" charset="0"/>
                <a:ea typeface="My Happy Ending" pitchFamily="2" charset="0"/>
                <a:cs typeface="Times New Roman" panose="02020603050405020304" pitchFamily="18" charset="0"/>
              </a:rPr>
              <a:t>Are Frost Dragons dangerous? Many humans fear these dragons because they believe that they eat only princesses. However, this is not true. They will steal cattle and sheep but actually have never been known to attack a human. Indeed, in the summer, they are more likely to eat the roots of trees and fresh leaves than animals. This habit makes their skin glow a strange green colour.</a:t>
            </a:r>
            <a:endParaRPr lang="en-GB" sz="4400" dirty="0">
              <a:effectLst/>
              <a:latin typeface="My Happy Ending" pitchFamily="2" charset="0"/>
              <a:ea typeface="My Happy Ending" pitchFamily="2"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flipH="1">
            <a:off x="552047" y="4491489"/>
            <a:ext cx="2769325" cy="1678411"/>
          </a:xfrm>
          <a:prstGeom prst="rect">
            <a:avLst/>
          </a:prstGeom>
        </p:spPr>
      </p:pic>
      <p:pic>
        <p:nvPicPr>
          <p:cNvPr id="5" name="Picture 4"/>
          <p:cNvPicPr>
            <a:picLocks noChangeAspect="1"/>
          </p:cNvPicPr>
          <p:nvPr/>
        </p:nvPicPr>
        <p:blipFill>
          <a:blip r:embed="rId3"/>
          <a:stretch>
            <a:fillRect/>
          </a:stretch>
        </p:blipFill>
        <p:spPr>
          <a:xfrm>
            <a:off x="3587455" y="4530168"/>
            <a:ext cx="4863052" cy="1706559"/>
          </a:xfrm>
          <a:prstGeom prst="rect">
            <a:avLst/>
          </a:prstGeom>
        </p:spPr>
      </p:pic>
      <p:pic>
        <p:nvPicPr>
          <p:cNvPr id="6" name="Picture 5"/>
          <p:cNvPicPr>
            <a:picLocks noChangeAspect="1"/>
          </p:cNvPicPr>
          <p:nvPr/>
        </p:nvPicPr>
        <p:blipFill>
          <a:blip r:embed="rId4"/>
          <a:stretch>
            <a:fillRect/>
          </a:stretch>
        </p:blipFill>
        <p:spPr>
          <a:xfrm>
            <a:off x="8716590" y="4502020"/>
            <a:ext cx="2762250" cy="1657350"/>
          </a:xfrm>
          <a:prstGeom prst="rect">
            <a:avLst/>
          </a:prstGeom>
        </p:spPr>
      </p:pic>
    </p:spTree>
    <p:extLst>
      <p:ext uri="{BB962C8B-B14F-4D97-AF65-F5344CB8AC3E}">
        <p14:creationId xmlns:p14="http://schemas.microsoft.com/office/powerpoint/2010/main" val="2517055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TotalTime>
  <Words>461</Words>
  <Application>Microsoft Office PowerPoint</Application>
  <PresentationFormat>Widescreen</PresentationFormat>
  <Paragraphs>26</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My Happy Ending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Hamilton</dc:creator>
  <cp:lastModifiedBy>Deborah Hamilton</cp:lastModifiedBy>
  <cp:revision>77</cp:revision>
  <dcterms:created xsi:type="dcterms:W3CDTF">2021-09-04T12:09:25Z</dcterms:created>
  <dcterms:modified xsi:type="dcterms:W3CDTF">2021-11-21T15:33:34Z</dcterms:modified>
</cp:coreProperties>
</file>