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CC789-C66E-426E-A0E3-F8022BDBC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C8752-7469-43B5-9D32-882458AC0F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4504-FAD7-4905-8683-A875818D2D7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E13E2-AF95-4548-A2D9-293EC08A0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7867C-F337-497D-BF91-0662C4E21F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8D62-DF13-47C4-842D-9B50ADA87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68130-B967-44AA-AA75-1C9009320819}" type="datetimeFigureOut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9714-86B5-4E2F-9574-D1DDE60569B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0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19714-86B5-4E2F-9574-D1DDE60569B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77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19714-86B5-4E2F-9574-D1DDE60569B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5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3732457-3766-4FE5-9E57-6C200FBC3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004" y="582123"/>
            <a:ext cx="10760400" cy="25281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64D30-9DFC-4125-B019-D9B9D6ABF16F}"/>
              </a:ext>
            </a:extLst>
          </p:cNvPr>
          <p:cNvGrpSpPr/>
          <p:nvPr userDrawn="1"/>
        </p:nvGrpSpPr>
        <p:grpSpPr>
          <a:xfrm>
            <a:off x="235200" y="228737"/>
            <a:ext cx="11721600" cy="6400527"/>
            <a:chOff x="235200" y="228737"/>
            <a:chExt cx="11721600" cy="640052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2F0D5C2-D036-462B-BFC0-439BDE233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200" y="289054"/>
              <a:ext cx="11595600" cy="62798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3F7B7-F8DB-4D36-9D36-042F152C76FB}"/>
                </a:ext>
              </a:extLst>
            </p:cNvPr>
            <p:cNvSpPr/>
            <p:nvPr userDrawn="1"/>
          </p:nvSpPr>
          <p:spPr>
            <a:xfrm>
              <a:off x="388200" y="381600"/>
              <a:ext cx="11415600" cy="6094800"/>
            </a:xfrm>
            <a:prstGeom prst="rect">
              <a:avLst/>
            </a:prstGeom>
            <a:noFill/>
            <a:ln w="18034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A84DDF-182F-4A39-B9C7-0709A22ED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00" y="228737"/>
              <a:ext cx="11721600" cy="64005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A80B3-55F0-4546-B53A-EE07D8461D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88918"/>
            <a:ext cx="9144000" cy="1909763"/>
          </a:xfrm>
        </p:spPr>
        <p:txBody>
          <a:bodyPr anchor="b">
            <a:noAutofit/>
          </a:bodyPr>
          <a:lstStyle>
            <a:lvl1pPr algn="ctr">
              <a:defRPr sz="14500"/>
            </a:lvl1pPr>
          </a:lstStyle>
          <a:p>
            <a:r>
              <a:rPr lang="en-US" noProof="0"/>
              <a:t>Birthday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A760B-658E-4B8F-86C3-28D93F5BF8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65566"/>
            <a:ext cx="9144000" cy="532959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  <a:latin typeface="+mn-lt"/>
                <a:ea typeface="Cambria" panose="02040503050406030204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special moments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18C0-472B-4486-9F56-6E01F355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2A2-B0F7-4453-9F2F-97605249843C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3886-4E95-41BA-8CD1-F904E2A4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60C4-24AF-4E96-89C9-37BA298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0071A-E684-4084-9AC3-EADF8A3EB082}"/>
              </a:ext>
            </a:extLst>
          </p:cNvPr>
          <p:cNvSpPr/>
          <p:nvPr userDrawn="1"/>
        </p:nvSpPr>
        <p:spPr>
          <a:xfrm>
            <a:off x="3544800" y="4346221"/>
            <a:ext cx="86472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D6757-8401-46C4-9125-5AA302FF0B27}"/>
              </a:ext>
            </a:extLst>
          </p:cNvPr>
          <p:cNvCxnSpPr/>
          <p:nvPr userDrawn="1"/>
        </p:nvCxnSpPr>
        <p:spPr>
          <a:xfrm>
            <a:off x="4620000" y="5060591"/>
            <a:ext cx="295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B89E95DA-C24C-464B-B9E1-40CD0A627C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2848103" y="3615706"/>
            <a:ext cx="1440000" cy="149703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2ECA27F-30BB-4A2E-A2DB-01547B58CC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8414" y="2635826"/>
            <a:ext cx="720000" cy="74851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DB9A57-CAF9-413B-AE49-F980BFD4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5177497"/>
            <a:ext cx="2965450" cy="484188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/>
              <a:t>26 May 20XX</a:t>
            </a:r>
          </a:p>
        </p:txBody>
      </p:sp>
    </p:spTree>
    <p:extLst>
      <p:ext uri="{BB962C8B-B14F-4D97-AF65-F5344CB8AC3E}">
        <p14:creationId xmlns:p14="http://schemas.microsoft.com/office/powerpoint/2010/main" val="29657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88B264-9C2B-477E-8521-904E36376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5198400" cy="38924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CACBA43-AC14-4B42-A8D4-C188C3B038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5868" y="1560762"/>
            <a:ext cx="5198400" cy="38924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2932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1298B43-7FA9-4B54-BDDD-5897284E22CB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411068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22511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4857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78492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838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275" y="696762"/>
            <a:ext cx="1728000" cy="172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8336" y="459344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86BBB2-3F94-4BA0-AB38-6931A8FF1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397" y="1560762"/>
            <a:ext cx="3291206" cy="3506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6000" y="1675017"/>
            <a:ext cx="3060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1857" y="701638"/>
            <a:ext cx="1728000" cy="172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6163" y="4668001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04304" y="458621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7732" y="1064294"/>
            <a:ext cx="1728000" cy="172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FD2560-0234-4320-A470-03C38AFF9AA4}"/>
              </a:ext>
            </a:extLst>
          </p:cNvPr>
          <p:cNvSpPr/>
          <p:nvPr userDrawn="1"/>
        </p:nvSpPr>
        <p:spPr>
          <a:xfrm>
            <a:off x="4494000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EF88D6-C42F-46B7-B2C7-CB38379553CC}"/>
              </a:ext>
            </a:extLst>
          </p:cNvPr>
          <p:cNvSpPr/>
          <p:nvPr userDrawn="1"/>
        </p:nvSpPr>
        <p:spPr>
          <a:xfrm>
            <a:off x="4566000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1148CFC0-2467-4972-9FF3-387973F68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7892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F647267-0DAB-482A-858D-3EA5F9E3CC0D}"/>
              </a:ext>
            </a:extLst>
          </p:cNvPr>
          <p:cNvSpPr/>
          <p:nvPr userDrawn="1"/>
        </p:nvSpPr>
        <p:spPr>
          <a:xfrm>
            <a:off x="4566000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8643" y="4518375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3934" y="457100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B1AABF8-8833-4F85-9811-16829CE2D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7025096" cy="389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8331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3174531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09119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298" y="4580383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7FCBDF6-FB95-48A8-9E96-B54920A732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AD8F1A04-7605-46BD-B886-35C03C958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5116" y="70848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80E30CE-2E08-4BFA-8933-4E2272C8D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815" y="1560762"/>
            <a:ext cx="10772370" cy="35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4196" y="4494476"/>
            <a:ext cx="1164225" cy="1164225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0" y="1675017"/>
            <a:ext cx="10548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000" y="71033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E387864-678A-4424-8838-3BFC042CF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2905" y="1560762"/>
            <a:ext cx="7025096" cy="3891600"/>
          </a:xfrm>
          <a:prstGeom prst="rect">
            <a:avLst/>
          </a:prstGeom>
        </p:spPr>
      </p:pic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E6CBCED1-5DE9-4CDA-8776-E4149E197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3504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021" y="718514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6949704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4292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4A2D8-E9E8-4DCA-A530-B8E27ED73725}"/>
              </a:ext>
            </a:extLst>
          </p:cNvPr>
          <p:cNvSpPr/>
          <p:nvPr userDrawn="1"/>
        </p:nvSpPr>
        <p:spPr>
          <a:xfrm>
            <a:off x="686885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442C19-EB3A-4373-8827-C64BB5F022C2}"/>
              </a:ext>
            </a:extLst>
          </p:cNvPr>
          <p:cNvSpPr/>
          <p:nvPr userDrawn="1"/>
        </p:nvSpPr>
        <p:spPr>
          <a:xfrm>
            <a:off x="758885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7D272F48-7CA4-4FA5-AB32-FAB13026F9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777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DE8FAB-E151-479E-819E-2E9BF2E78030}"/>
              </a:ext>
            </a:extLst>
          </p:cNvPr>
          <p:cNvSpPr/>
          <p:nvPr userDrawn="1"/>
        </p:nvSpPr>
        <p:spPr>
          <a:xfrm>
            <a:off x="758885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9" y="4567862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DF5AD-4BAE-4D29-94F3-0A1D67CE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A5CE-A637-4336-8207-5DE2ADEA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B086-7B91-42C0-9F16-5A14CDA4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65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5FC63-418E-4B26-A0F8-020F3C6EFB6F}" type="datetime1">
              <a:rPr lang="en-US" noProof="0" smtClean="0"/>
              <a:pPr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CC2B-1C87-481D-B26C-EEB6383C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0659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DA75C-46A3-4466-8FE3-B1E30D47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4349" y="6065911"/>
            <a:ext cx="40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fld id="{E60E4630-A9EC-4A3B-8D7B-72D6B7D7ED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6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FD6C-F107-4EE6-8E27-97DD3D46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1" y="3176545"/>
            <a:ext cx="9144000" cy="1909763"/>
          </a:xfrm>
        </p:spPr>
        <p:txBody>
          <a:bodyPr/>
          <a:lstStyle/>
          <a:p>
            <a:r>
              <a:rPr lang="en-GB" sz="12100" dirty="0">
                <a:latin typeface="Comic Sans MS" panose="030F0702030302020204" pitchFamily="66" charset="0"/>
              </a:rPr>
              <a:t>Inter Faith Day</a:t>
            </a:r>
            <a:br>
              <a:rPr lang="en-GB" sz="12100" dirty="0">
                <a:latin typeface="Comic Sans MS" panose="030F0702030302020204" pitchFamily="66" charset="0"/>
              </a:rPr>
            </a:br>
            <a:r>
              <a:rPr lang="en-GB" sz="4800" dirty="0">
                <a:latin typeface="Comic Sans MS" panose="030F0702030302020204" pitchFamily="66" charset="0"/>
              </a:rPr>
              <a:t>Friday 17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November 2021</a:t>
            </a:r>
            <a:endParaRPr lang="ru-RU" sz="12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9DF4-DF43-4314-803C-383FB3C5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Inter Faith Week 2021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B3CE18-1D1A-4FCE-8D15-48764107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759" y="1217710"/>
            <a:ext cx="5066425" cy="5098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420B69-1850-4996-A6FB-9BA6A993E51E}"/>
              </a:ext>
            </a:extLst>
          </p:cNvPr>
          <p:cNvSpPr txBox="1"/>
          <p:nvPr/>
        </p:nvSpPr>
        <p:spPr>
          <a:xfrm>
            <a:off x="8358809" y="1888434"/>
            <a:ext cx="2875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Inter Faith Week aims to strengthen good inter faith relations, increase awareness of different faith communities in the UK and increase understanding of different religions.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Which religions can you remember?</a:t>
            </a:r>
          </a:p>
          <a:p>
            <a:endParaRPr lang="en-GB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5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93F-2A64-49BA-B07E-25DEFD1B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World 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138B-39BF-4938-B0DD-E3AC99A68AAE}"/>
              </a:ext>
            </a:extLst>
          </p:cNvPr>
          <p:cNvSpPr txBox="1"/>
          <p:nvPr/>
        </p:nvSpPr>
        <p:spPr>
          <a:xfrm>
            <a:off x="1086678" y="1481751"/>
            <a:ext cx="100186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There are more than 4,300 religions across the world!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Almost 75% of the world’s population practices Buddhism, Christianity, Hinduism, Islam, and Judaism.</a:t>
            </a:r>
            <a:endParaRPr lang="en-GB" sz="24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Each of these religions have their own beliefs and values which they follow. </a:t>
            </a: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It is important that we understand that other people may have beliefs that are different to our own. </a:t>
            </a:r>
          </a:p>
          <a:p>
            <a:endParaRPr lang="en-GB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Can you think of any ways that we can show respect when learning with visitors who might hold beliefs different to ours? </a:t>
            </a: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Create a video with your class explaining some of those ways you can respect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3FBCE-097A-4666-989C-84C13FFE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02" y="175829"/>
            <a:ext cx="1137654" cy="11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02F6-21C6-4778-849B-CE59C098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Spirited Art Exhibition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C6BBD-9995-43FB-99FF-D06B4F285A2B}"/>
              </a:ext>
            </a:extLst>
          </p:cNvPr>
          <p:cNvSpPr txBox="1"/>
          <p:nvPr/>
        </p:nvSpPr>
        <p:spPr>
          <a:xfrm>
            <a:off x="1033670" y="1610140"/>
            <a:ext cx="10068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 RE is a co-operation between different religions and beliefs. Different religions might have specific beliefs however some may share similarities in their religion and beliefs. Do you know any religions that share similarities?</a:t>
            </a:r>
          </a:p>
          <a:p>
            <a:pPr algn="ctr"/>
            <a:endParaRPr lang="en-GB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Can you create a piece of art that reflects respect of different faiths?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This could be a symbol, logo, drawing, painting or any other expressive art design to reflect the theme. </a:t>
            </a: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Think about the different faiths that might make up our local area of Gateshead such as Christianity, Judaism and Islam. </a:t>
            </a:r>
          </a:p>
        </p:txBody>
      </p:sp>
    </p:spTree>
    <p:extLst>
      <p:ext uri="{BB962C8B-B14F-4D97-AF65-F5344CB8AC3E}">
        <p14:creationId xmlns:p14="http://schemas.microsoft.com/office/powerpoint/2010/main" val="24480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8D6C-9C41-4FC2-A85B-48A00A67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Tree of Hope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09379-F0C8-49F0-96FF-3C08E0E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AF17A-83FC-4961-BC2E-CA4C31A0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3" r="10796"/>
          <a:stretch/>
        </p:blipFill>
        <p:spPr>
          <a:xfrm>
            <a:off x="8207311" y="2161896"/>
            <a:ext cx="3279913" cy="2690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AC44F-AA4D-45EF-B7CB-8C8E2B3EA9B1}"/>
              </a:ext>
            </a:extLst>
          </p:cNvPr>
          <p:cNvSpPr txBox="1"/>
          <p:nvPr/>
        </p:nvSpPr>
        <p:spPr>
          <a:xfrm>
            <a:off x="1073426" y="1684818"/>
            <a:ext cx="6430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At </a:t>
            </a:r>
            <a:r>
              <a:rPr lang="en-GB" dirty="0" err="1">
                <a:solidFill>
                  <a:schemeClr val="bg2"/>
                </a:solidFill>
                <a:latin typeface="Comic Sans MS" panose="030F0702030302020204" pitchFamily="66" charset="0"/>
              </a:rPr>
              <a:t>Emmaville</a:t>
            </a:r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, we want to promote the value of hope.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Each of you will be given a luggage tag for you to write a prayer or hope on. </a:t>
            </a: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This may be a prayer relating to the respect of other faiths or a hope for the future.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These will all be hung on our school tree of hope.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DBFC4A-F185-4D64-AA32-95ADC30D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32" y="2017946"/>
            <a:ext cx="1636199" cy="16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thday dark">
      <a:dk1>
        <a:sysClr val="windowText" lastClr="000000"/>
      </a:dk1>
      <a:lt1>
        <a:sysClr val="window" lastClr="FFFFFF"/>
      </a:lt1>
      <a:dk2>
        <a:srgbClr val="05151E"/>
      </a:dk2>
      <a:lt2>
        <a:srgbClr val="E5B149"/>
      </a:lt2>
      <a:accent1>
        <a:srgbClr val="402312"/>
      </a:accent1>
      <a:accent2>
        <a:srgbClr val="2E3192"/>
      </a:accent2>
      <a:accent3>
        <a:srgbClr val="1E1C10"/>
      </a:accent3>
      <a:accent4>
        <a:srgbClr val="1D063C"/>
      </a:accent4>
      <a:accent5>
        <a:srgbClr val="1E3E29"/>
      </a:accent5>
      <a:accent6>
        <a:srgbClr val="CF6413"/>
      </a:accent6>
      <a:hlink>
        <a:srgbClr val="E5B149"/>
      </a:hlink>
      <a:folHlink>
        <a:srgbClr val="E5B149"/>
      </a:folHlink>
    </a:clrScheme>
    <a:fontScheme name="birthday dark">
      <a:majorFont>
        <a:latin typeface="French Script MT"/>
        <a:ea typeface=""/>
        <a:cs typeface=""/>
      </a:majorFont>
      <a:minorFont>
        <a:latin typeface="Sagon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irthday_Dark_Win32_MO-v02" id="{2CAD8F23-A9E0-412B-8E33-FD78D95A30B1}" vid="{8132EDBE-4C6C-4EFC-A5BF-82E1F995E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E6D9EC-7AD9-4F36-A571-1031EBA7AA56}">
  <ds:schemaRefs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825835-9B31-4D7B-9CE5-433D0E45B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C7701-6DE8-419B-AD7C-344FB539D2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birthday</Template>
  <TotalTime>0</TotalTime>
  <Words>314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Comic Sans MS</vt:lpstr>
      <vt:lpstr>Courier New</vt:lpstr>
      <vt:lpstr>French Script MT</vt:lpstr>
      <vt:lpstr>Sagona ExtraLight</vt:lpstr>
      <vt:lpstr>Twinkl Cursive Looped</vt:lpstr>
      <vt:lpstr>Office Theme</vt:lpstr>
      <vt:lpstr>Inter Faith Day Friday 17th November 2021</vt:lpstr>
      <vt:lpstr>Inter Faith Week 2021</vt:lpstr>
      <vt:lpstr>World Religion</vt:lpstr>
      <vt:lpstr>Spirited Art Exhibition</vt:lpstr>
      <vt:lpstr>Tree of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2021-09-27T13:47:59Z</dcterms:created>
  <dcterms:modified xsi:type="dcterms:W3CDTF">2021-11-12T09:41:20Z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