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0" r:id="rId3"/>
    <p:sldId id="271" r:id="rId4"/>
    <p:sldId id="272" r:id="rId5"/>
    <p:sldId id="286" r:id="rId6"/>
    <p:sldId id="287" r:id="rId7"/>
    <p:sldId id="273" r:id="rId8"/>
    <p:sldId id="274" r:id="rId9"/>
    <p:sldId id="275" r:id="rId10"/>
    <p:sldId id="28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E4B4"/>
    <a:srgbClr val="2BC5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486A4E8-0EEF-43D9-AE8A-2C241B873393}" type="datetimeFigureOut">
              <a:rPr lang="en-GB" smtClean="0"/>
              <a:t>21/11/2021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4138282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86A4E8-0EEF-43D9-AE8A-2C241B873393}" type="datetimeFigureOut">
              <a:rPr lang="en-GB" smtClean="0"/>
              <a:t>21/11/2021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1434975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86A4E8-0EEF-43D9-AE8A-2C241B873393}" type="datetimeFigureOut">
              <a:rPr lang="en-GB" smtClean="0"/>
              <a:t>21/11/2021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2444023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86A4E8-0EEF-43D9-AE8A-2C241B873393}" type="datetimeFigureOut">
              <a:rPr lang="en-GB" smtClean="0"/>
              <a:t>21/11/2021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3352088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86A4E8-0EEF-43D9-AE8A-2C241B873393}" type="datetimeFigureOut">
              <a:rPr lang="en-GB" smtClean="0"/>
              <a:t>21/11/2021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3974018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486A4E8-0EEF-43D9-AE8A-2C241B873393}" type="datetimeFigureOut">
              <a:rPr lang="en-GB" smtClean="0"/>
              <a:t>21/11/2021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1967650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486A4E8-0EEF-43D9-AE8A-2C241B873393}" type="datetimeFigureOut">
              <a:rPr lang="en-GB" smtClean="0"/>
              <a:t>21/11/2021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225778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486A4E8-0EEF-43D9-AE8A-2C241B873393}" type="datetimeFigureOut">
              <a:rPr lang="en-GB" smtClean="0"/>
              <a:t>21/11/2021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1040389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86A4E8-0EEF-43D9-AE8A-2C241B873393}" type="datetimeFigureOut">
              <a:rPr lang="en-GB" smtClean="0"/>
              <a:t>21/11/2021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4071422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86A4E8-0EEF-43D9-AE8A-2C241B873393}" type="datetimeFigureOut">
              <a:rPr lang="en-GB" smtClean="0"/>
              <a:t>21/11/2021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2384512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86A4E8-0EEF-43D9-AE8A-2C241B873393}" type="datetimeFigureOut">
              <a:rPr lang="en-GB" smtClean="0"/>
              <a:t>21/11/2021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324E0A-9626-40A4-8975-48AA2B10FF1C}" type="slidenum">
              <a:rPr lang="en-GB" smtClean="0"/>
              <a:t>‹#›</a:t>
            </a:fld>
            <a:endParaRPr lang="en-GB"/>
          </a:p>
        </p:txBody>
      </p:sp>
    </p:spTree>
    <p:extLst>
      <p:ext uri="{BB962C8B-B14F-4D97-AF65-F5344CB8AC3E}">
        <p14:creationId xmlns:p14="http://schemas.microsoft.com/office/powerpoint/2010/main" val="2195575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86A4E8-0EEF-43D9-AE8A-2C241B873393}" type="datetimeFigureOut">
              <a:rPr lang="en-GB" smtClean="0"/>
              <a:t>21/11/2021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324E0A-9626-40A4-8975-48AA2B10FF1C}" type="slidenum">
              <a:rPr lang="en-GB" smtClean="0"/>
              <a:t>‹#›</a:t>
            </a:fld>
            <a:endParaRPr lang="en-GB"/>
          </a:p>
        </p:txBody>
      </p:sp>
    </p:spTree>
    <p:extLst>
      <p:ext uri="{BB962C8B-B14F-4D97-AF65-F5344CB8AC3E}">
        <p14:creationId xmlns:p14="http://schemas.microsoft.com/office/powerpoint/2010/main" val="1193276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647114"/>
            <a:ext cx="9144000" cy="4610686"/>
          </a:xfrm>
        </p:spPr>
        <p:txBody>
          <a:bodyPr/>
          <a:lstStyle/>
          <a:p>
            <a:pPr algn="l"/>
            <a:r>
              <a:rPr lang="en-GB" sz="6000" u="sng" dirty="0" smtClean="0">
                <a:latin typeface="My Happy Ending" pitchFamily="2" charset="0"/>
                <a:ea typeface="My Happy Ending" pitchFamily="2" charset="0"/>
              </a:rPr>
              <a:t>Friday 26</a:t>
            </a:r>
            <a:r>
              <a:rPr lang="en-GB" sz="6000" u="sng" baseline="30000" dirty="0" smtClean="0">
                <a:latin typeface="My Happy Ending" pitchFamily="2" charset="0"/>
                <a:ea typeface="My Happy Ending" pitchFamily="2" charset="0"/>
              </a:rPr>
              <a:t>th</a:t>
            </a:r>
            <a:r>
              <a:rPr lang="en-GB" sz="6000" u="sng" dirty="0" smtClean="0">
                <a:latin typeface="My Happy Ending" pitchFamily="2" charset="0"/>
                <a:ea typeface="My Happy Ending" pitchFamily="2" charset="0"/>
              </a:rPr>
              <a:t> November </a:t>
            </a:r>
            <a:r>
              <a:rPr lang="en-GB" sz="6000" u="sng" dirty="0">
                <a:latin typeface="My Happy Ending" pitchFamily="2" charset="0"/>
                <a:ea typeface="My Happy Ending" pitchFamily="2" charset="0"/>
              </a:rPr>
              <a:t>2021</a:t>
            </a:r>
          </a:p>
          <a:p>
            <a:pPr algn="l"/>
            <a:endParaRPr lang="en-GB" sz="6000" u="sng" dirty="0">
              <a:latin typeface="My Happy Ending" pitchFamily="2" charset="0"/>
              <a:ea typeface="My Happy Ending" pitchFamily="2" charset="0"/>
            </a:endParaRPr>
          </a:p>
          <a:p>
            <a:pPr algn="l"/>
            <a:r>
              <a:rPr lang="en-GB" sz="6000" u="sng" dirty="0">
                <a:latin typeface="My Happy Ending" pitchFamily="2" charset="0"/>
                <a:ea typeface="My Happy Ending" pitchFamily="2" charset="0"/>
              </a:rPr>
              <a:t>LO: To </a:t>
            </a:r>
            <a:r>
              <a:rPr lang="en-GB" sz="6000" u="sng" dirty="0" smtClean="0">
                <a:latin typeface="My Happy Ending" pitchFamily="2" charset="0"/>
                <a:ea typeface="My Happy Ending" pitchFamily="2" charset="0"/>
              </a:rPr>
              <a:t>box up the text.</a:t>
            </a:r>
            <a:endParaRPr lang="en-GB" sz="6000" u="sng" dirty="0">
              <a:latin typeface="My Happy Ending" pitchFamily="2" charset="0"/>
              <a:ea typeface="My Happy Ending" pitchFamily="2" charset="0"/>
            </a:endParaRPr>
          </a:p>
          <a:p>
            <a:endParaRPr lang="en-GB" dirty="0"/>
          </a:p>
        </p:txBody>
      </p:sp>
    </p:spTree>
    <p:extLst>
      <p:ext uri="{BB962C8B-B14F-4D97-AF65-F5344CB8AC3E}">
        <p14:creationId xmlns:p14="http://schemas.microsoft.com/office/powerpoint/2010/main" val="3722935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78757" y="747390"/>
            <a:ext cx="10154194" cy="5430129"/>
          </a:xfrm>
        </p:spPr>
        <p:txBody>
          <a:bodyPr>
            <a:normAutofit/>
          </a:bodyPr>
          <a:lstStyle/>
          <a:p>
            <a:pPr algn="l"/>
            <a:r>
              <a:rPr lang="en-GB" sz="6000" dirty="0" smtClean="0">
                <a:latin typeface="My Happy Ending" pitchFamily="2" charset="0"/>
                <a:ea typeface="My Happy Ending" pitchFamily="2" charset="0"/>
              </a:rPr>
              <a:t>Now let’s box up the text together.</a:t>
            </a:r>
          </a:p>
          <a:p>
            <a:pPr algn="l"/>
            <a:r>
              <a:rPr lang="en-GB" sz="6000" smtClean="0">
                <a:latin typeface="My Happy Ending" pitchFamily="2" charset="0"/>
                <a:ea typeface="My Happy Ending" pitchFamily="2" charset="0"/>
              </a:rPr>
              <a:t>If </a:t>
            </a:r>
            <a:r>
              <a:rPr lang="en-GB" sz="6000" dirty="0" smtClean="0">
                <a:latin typeface="My Happy Ending" pitchFamily="2" charset="0"/>
                <a:ea typeface="My Happy Ending" pitchFamily="2" charset="0"/>
              </a:rPr>
              <a:t>you are </a:t>
            </a:r>
            <a:r>
              <a:rPr lang="en-GB" sz="6000" smtClean="0">
                <a:latin typeface="My Happy Ending" pitchFamily="2" charset="0"/>
                <a:ea typeface="My Happy Ending" pitchFamily="2" charset="0"/>
              </a:rPr>
              <a:t>at home, </a:t>
            </a:r>
            <a:r>
              <a:rPr lang="en-GB" sz="6000" dirty="0" smtClean="0">
                <a:latin typeface="My Happy Ending" pitchFamily="2" charset="0"/>
                <a:ea typeface="My Happy Ending" pitchFamily="2" charset="0"/>
              </a:rPr>
              <a:t>I have started the boxing up grid for you. </a:t>
            </a:r>
            <a:endParaRPr lang="en-GB" dirty="0"/>
          </a:p>
        </p:txBody>
      </p:sp>
    </p:spTree>
    <p:extLst>
      <p:ext uri="{BB962C8B-B14F-4D97-AF65-F5344CB8AC3E}">
        <p14:creationId xmlns:p14="http://schemas.microsoft.com/office/powerpoint/2010/main" val="1498075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23109" y="490359"/>
            <a:ext cx="10062754" cy="5430129"/>
          </a:xfrm>
        </p:spPr>
        <p:txBody>
          <a:bodyPr>
            <a:normAutofit/>
          </a:bodyPr>
          <a:lstStyle/>
          <a:p>
            <a:pPr algn="l"/>
            <a:r>
              <a:rPr lang="en-GB" sz="6000" dirty="0" smtClean="0">
                <a:latin typeface="My Happy Ending" pitchFamily="2" charset="0"/>
                <a:ea typeface="My Happy Ending" pitchFamily="2" charset="0"/>
              </a:rPr>
              <a:t>Today we are going to look at each paragraph in turn and find out what sort of information it includes. Then we are going to write an overview of this in our boxing up grid. For example, information about its diet or habitat.</a:t>
            </a:r>
          </a:p>
          <a:p>
            <a:pPr algn="l"/>
            <a:r>
              <a:rPr lang="en-GB" sz="6000" dirty="0" smtClean="0">
                <a:latin typeface="My Happy Ending" pitchFamily="2" charset="0"/>
                <a:ea typeface="My Happy Ending" pitchFamily="2" charset="0"/>
              </a:rPr>
              <a:t>First, let’s say the text again.</a:t>
            </a:r>
            <a:endParaRPr lang="en-GB" sz="6000" dirty="0">
              <a:latin typeface="My Happy Ending" pitchFamily="2" charset="0"/>
              <a:ea typeface="My Happy Ending" pitchFamily="2" charset="0"/>
            </a:endParaRPr>
          </a:p>
          <a:p>
            <a:pPr algn="l"/>
            <a:endParaRPr lang="en-GB" sz="6000" dirty="0">
              <a:latin typeface="My Happy Ending" pitchFamily="2" charset="0"/>
              <a:ea typeface="My Happy Ending" pitchFamily="2" charset="0"/>
            </a:endParaRPr>
          </a:p>
          <a:p>
            <a:pPr algn="l"/>
            <a:endParaRPr lang="en-GB" dirty="0"/>
          </a:p>
        </p:txBody>
      </p:sp>
    </p:spTree>
    <p:extLst>
      <p:ext uri="{BB962C8B-B14F-4D97-AF65-F5344CB8AC3E}">
        <p14:creationId xmlns:p14="http://schemas.microsoft.com/office/powerpoint/2010/main" val="3271109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23109" y="490359"/>
            <a:ext cx="9144000" cy="5430129"/>
          </a:xfrm>
        </p:spPr>
        <p:txBody>
          <a:bodyPr>
            <a:normAutofit/>
          </a:bodyPr>
          <a:lstStyle/>
          <a:p>
            <a:pPr algn="l"/>
            <a:endParaRPr lang="en-GB" sz="6000" dirty="0">
              <a:latin typeface="My Happy Ending" pitchFamily="2" charset="0"/>
              <a:ea typeface="My Happy Ending" pitchFamily="2" charset="0"/>
            </a:endParaRPr>
          </a:p>
          <a:p>
            <a:pPr algn="l"/>
            <a:r>
              <a:rPr lang="en-GB" sz="9600" u="sng" dirty="0">
                <a:latin typeface="My Happy Ending" pitchFamily="2" charset="0"/>
                <a:ea typeface="My Happy Ending" pitchFamily="2" charset="0"/>
              </a:rPr>
              <a:t>The Kingston Frost Dragon</a:t>
            </a:r>
            <a:endParaRPr lang="en-GB" sz="9600" u="sng" dirty="0"/>
          </a:p>
        </p:txBody>
      </p:sp>
      <p:pic>
        <p:nvPicPr>
          <p:cNvPr id="4" name="Picture 3"/>
          <p:cNvPicPr>
            <a:picLocks noChangeAspect="1"/>
          </p:cNvPicPr>
          <p:nvPr/>
        </p:nvPicPr>
        <p:blipFill>
          <a:blip r:embed="rId2"/>
          <a:stretch>
            <a:fillRect/>
          </a:stretch>
        </p:blipFill>
        <p:spPr>
          <a:xfrm>
            <a:off x="8680813" y="3421515"/>
            <a:ext cx="2171700" cy="2105025"/>
          </a:xfrm>
          <a:prstGeom prst="rect">
            <a:avLst/>
          </a:prstGeom>
        </p:spPr>
      </p:pic>
    </p:spTree>
    <p:extLst>
      <p:ext uri="{BB962C8B-B14F-4D97-AF65-F5344CB8AC3E}">
        <p14:creationId xmlns:p14="http://schemas.microsoft.com/office/powerpoint/2010/main" val="3185100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23109" y="490359"/>
            <a:ext cx="10493828" cy="5430129"/>
          </a:xfrm>
        </p:spPr>
        <p:txBody>
          <a:bodyPr>
            <a:normAutofit/>
          </a:bodyPr>
          <a:lstStyle/>
          <a:p>
            <a:pPr algn="l">
              <a:spcAft>
                <a:spcPts val="0"/>
              </a:spcAft>
            </a:pPr>
            <a:endParaRPr lang="en-GB" sz="5400" dirty="0">
              <a:latin typeface="My Happy Ending" pitchFamily="2" charset="0"/>
              <a:ea typeface="My Happy Ending" pitchFamily="2" charset="0"/>
              <a:cs typeface="Times New Roman" panose="02020603050405020304" pitchFamily="18" charset="0"/>
            </a:endParaRPr>
          </a:p>
          <a:p>
            <a:pPr algn="l">
              <a:spcAft>
                <a:spcPts val="0"/>
              </a:spcAft>
            </a:pPr>
            <a:endParaRPr lang="en-GB" sz="5400" dirty="0">
              <a:latin typeface="My Happy Ending" pitchFamily="2" charset="0"/>
              <a:ea typeface="My Happy Ending" pitchFamily="2" charset="0"/>
              <a:cs typeface="Times New Roman" panose="02020603050405020304" pitchFamily="18" charset="0"/>
            </a:endParaRPr>
          </a:p>
          <a:p>
            <a:pPr algn="l">
              <a:spcAft>
                <a:spcPts val="0"/>
              </a:spcAft>
            </a:pPr>
            <a:r>
              <a:rPr lang="en-GB" sz="5400" dirty="0">
                <a:latin typeface="My Happy Ending" pitchFamily="2" charset="0"/>
                <a:ea typeface="My Happy Ending" pitchFamily="2" charset="0"/>
                <a:cs typeface="Times New Roman" panose="02020603050405020304" pitchFamily="18" charset="0"/>
              </a:rPr>
              <a:t>The Kingston Frost Dragon is a type of dragon.</a:t>
            </a:r>
          </a:p>
          <a:p>
            <a:pPr algn="l">
              <a:spcAft>
                <a:spcPts val="0"/>
              </a:spcAft>
            </a:pPr>
            <a:endParaRPr lang="en-GB" sz="5400" dirty="0">
              <a:latin typeface="My Happy Ending" pitchFamily="2" charset="0"/>
              <a:ea typeface="My Happy Ending" pitchFamily="2" charset="0"/>
              <a:cs typeface="Times New Roman" panose="02020603050405020304" pitchFamily="18" charset="0"/>
            </a:endParaRPr>
          </a:p>
          <a:p>
            <a:pPr algn="l">
              <a:spcAft>
                <a:spcPts val="0"/>
              </a:spcAft>
            </a:pPr>
            <a:endParaRPr lang="en-GB" sz="5400" dirty="0">
              <a:latin typeface="My Happy Ending" pitchFamily="2" charset="0"/>
              <a:ea typeface="My Happy Ending" pitchFamily="2" charset="0"/>
              <a:cs typeface="Times New Roman" panose="02020603050405020304" pitchFamily="18" charset="0"/>
            </a:endParaRPr>
          </a:p>
          <a:p>
            <a:pPr algn="l">
              <a:spcAft>
                <a:spcPts val="0"/>
              </a:spcAft>
            </a:pPr>
            <a:endParaRPr lang="en-GB" sz="4400" dirty="0">
              <a:latin typeface="My Happy Ending" pitchFamily="2" charset="0"/>
              <a:ea typeface="My Happy Ending" pitchFamily="2" charset="0"/>
              <a:cs typeface="Times New Roman" panose="02020603050405020304" pitchFamily="18" charset="0"/>
            </a:endParaRPr>
          </a:p>
          <a:p>
            <a:pPr algn="l"/>
            <a:endParaRPr lang="en-GB" sz="6000" dirty="0">
              <a:latin typeface="My Happy Ending" pitchFamily="2" charset="0"/>
              <a:ea typeface="My Happy Ending" pitchFamily="2" charset="0"/>
            </a:endParaRPr>
          </a:p>
        </p:txBody>
      </p:sp>
    </p:spTree>
    <p:extLst>
      <p:ext uri="{BB962C8B-B14F-4D97-AF65-F5344CB8AC3E}">
        <p14:creationId xmlns:p14="http://schemas.microsoft.com/office/powerpoint/2010/main" val="2792889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74915" y="294416"/>
            <a:ext cx="9187542" cy="5430129"/>
          </a:xfrm>
        </p:spPr>
        <p:txBody>
          <a:bodyPr>
            <a:normAutofit lnSpcReduction="10000"/>
          </a:bodyPr>
          <a:lstStyle/>
          <a:p>
            <a:pPr algn="l"/>
            <a:endParaRPr lang="en-GB" sz="4400" dirty="0">
              <a:latin typeface="My Happy Ending" pitchFamily="2" charset="0"/>
              <a:ea typeface="My Happy Ending" pitchFamily="2" charset="0"/>
            </a:endParaRPr>
          </a:p>
          <a:p>
            <a:pPr algn="l"/>
            <a:r>
              <a:rPr lang="en-GB" sz="4400" dirty="0">
                <a:latin typeface="My Happy Ending" pitchFamily="2" charset="0"/>
                <a:ea typeface="My Happy Ending" pitchFamily="2" charset="0"/>
              </a:rPr>
              <a:t>Have you ever wondered what a Frost Dragon looks like? In fact, they are similar to the majority of dragons. Like most dragons, they have huge wings, large jaws, a spiny back and a long tail. Typically, they are a sparkling white colour. However, some have been spotted that are an icy blue. Furthermore, their teeth are made of diamonds and look like icicles. </a:t>
            </a:r>
            <a:endParaRPr lang="en-GB" sz="5400" dirty="0">
              <a:latin typeface="My Happy Ending" pitchFamily="2" charset="0"/>
              <a:ea typeface="My Happy Ending" pitchFamily="2" charset="0"/>
              <a:cs typeface="Times New Roman" panose="02020603050405020304" pitchFamily="18" charset="0"/>
            </a:endParaRPr>
          </a:p>
          <a:p>
            <a:pPr algn="l">
              <a:spcAft>
                <a:spcPts val="0"/>
              </a:spcAft>
            </a:pPr>
            <a:endParaRPr lang="en-GB" sz="5400" dirty="0">
              <a:latin typeface="My Happy Ending" pitchFamily="2" charset="0"/>
              <a:ea typeface="My Happy Ending" pitchFamily="2" charset="0"/>
              <a:cs typeface="Times New Roman" panose="02020603050405020304" pitchFamily="18" charset="0"/>
            </a:endParaRPr>
          </a:p>
          <a:p>
            <a:pPr algn="l">
              <a:spcAft>
                <a:spcPts val="0"/>
              </a:spcAft>
            </a:pPr>
            <a:r>
              <a:rPr lang="en-GB" sz="4400" dirty="0">
                <a:latin typeface="My Happy Ending" pitchFamily="2" charset="0"/>
                <a:ea typeface="My Happy Ending" pitchFamily="2" charset="0"/>
                <a:cs typeface="Times New Roman" panose="02020603050405020304" pitchFamily="18" charset="0"/>
              </a:rPr>
              <a:t>(This paragraph continues on the next slide)</a:t>
            </a:r>
          </a:p>
          <a:p>
            <a:pPr algn="l"/>
            <a:endParaRPr lang="en-GB" sz="6000" dirty="0">
              <a:latin typeface="My Happy Ending" pitchFamily="2" charset="0"/>
              <a:ea typeface="My Happy Ending" pitchFamily="2" charset="0"/>
            </a:endParaRPr>
          </a:p>
        </p:txBody>
      </p:sp>
      <p:pic>
        <p:nvPicPr>
          <p:cNvPr id="4" name="Picture 3"/>
          <p:cNvPicPr>
            <a:picLocks noChangeAspect="1"/>
          </p:cNvPicPr>
          <p:nvPr/>
        </p:nvPicPr>
        <p:blipFill>
          <a:blip r:embed="rId2"/>
          <a:stretch>
            <a:fillRect/>
          </a:stretch>
        </p:blipFill>
        <p:spPr>
          <a:xfrm>
            <a:off x="8360230" y="4242163"/>
            <a:ext cx="2116182" cy="2056739"/>
          </a:xfrm>
          <a:prstGeom prst="rect">
            <a:avLst/>
          </a:prstGeom>
        </p:spPr>
      </p:pic>
    </p:spTree>
    <p:extLst>
      <p:ext uri="{BB962C8B-B14F-4D97-AF65-F5344CB8AC3E}">
        <p14:creationId xmlns:p14="http://schemas.microsoft.com/office/powerpoint/2010/main" val="1568379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74915" y="294416"/>
            <a:ext cx="10519954" cy="5430129"/>
          </a:xfrm>
        </p:spPr>
        <p:txBody>
          <a:bodyPr>
            <a:normAutofit/>
          </a:bodyPr>
          <a:lstStyle/>
          <a:p>
            <a:pPr algn="l"/>
            <a:r>
              <a:rPr lang="en-GB" sz="4400" dirty="0">
                <a:latin typeface="My Happy Ending" pitchFamily="2" charset="0"/>
                <a:ea typeface="My Happy Ending" pitchFamily="2" charset="0"/>
              </a:rPr>
              <a:t>The main feature of this dragon is that it does not breathe flames. They breathe frost and snow. A few dragons of this variety have the ability to breathe on any creature and freeze it to stone. Additionally, they all have webbed feet that they use for swimming. </a:t>
            </a:r>
          </a:p>
          <a:p>
            <a:pPr algn="l">
              <a:spcAft>
                <a:spcPts val="0"/>
              </a:spcAft>
            </a:pPr>
            <a:endParaRPr lang="en-GB" sz="5400" dirty="0">
              <a:latin typeface="My Happy Ending" pitchFamily="2" charset="0"/>
              <a:ea typeface="My Happy Ending" pitchFamily="2" charset="0"/>
              <a:cs typeface="Times New Roman" panose="02020603050405020304" pitchFamily="18" charset="0"/>
            </a:endParaRPr>
          </a:p>
          <a:p>
            <a:pPr algn="l">
              <a:spcAft>
                <a:spcPts val="0"/>
              </a:spcAft>
            </a:pPr>
            <a:endParaRPr lang="en-GB" sz="5400" dirty="0">
              <a:latin typeface="My Happy Ending" pitchFamily="2" charset="0"/>
              <a:ea typeface="My Happy Ending" pitchFamily="2" charset="0"/>
              <a:cs typeface="Times New Roman" panose="02020603050405020304" pitchFamily="18" charset="0"/>
            </a:endParaRPr>
          </a:p>
          <a:p>
            <a:pPr algn="l">
              <a:spcAft>
                <a:spcPts val="0"/>
              </a:spcAft>
            </a:pPr>
            <a:endParaRPr lang="en-GB" sz="4400" dirty="0">
              <a:latin typeface="My Happy Ending" pitchFamily="2" charset="0"/>
              <a:ea typeface="My Happy Ending" pitchFamily="2" charset="0"/>
              <a:cs typeface="Times New Roman" panose="02020603050405020304" pitchFamily="18" charset="0"/>
            </a:endParaRPr>
          </a:p>
          <a:p>
            <a:pPr algn="l"/>
            <a:endParaRPr lang="en-GB" sz="6000" dirty="0">
              <a:latin typeface="My Happy Ending" pitchFamily="2" charset="0"/>
              <a:ea typeface="My Happy Ending" pitchFamily="2" charset="0"/>
            </a:endParaRPr>
          </a:p>
        </p:txBody>
      </p:sp>
      <p:pic>
        <p:nvPicPr>
          <p:cNvPr id="4" name="Picture 3"/>
          <p:cNvPicPr>
            <a:picLocks noChangeAspect="1"/>
          </p:cNvPicPr>
          <p:nvPr/>
        </p:nvPicPr>
        <p:blipFill>
          <a:blip r:embed="rId2"/>
          <a:stretch>
            <a:fillRect/>
          </a:stretch>
        </p:blipFill>
        <p:spPr>
          <a:xfrm>
            <a:off x="2923841" y="3170327"/>
            <a:ext cx="6292534" cy="2224633"/>
          </a:xfrm>
          <a:prstGeom prst="rect">
            <a:avLst/>
          </a:prstGeom>
        </p:spPr>
      </p:pic>
    </p:spTree>
    <p:extLst>
      <p:ext uri="{BB962C8B-B14F-4D97-AF65-F5344CB8AC3E}">
        <p14:creationId xmlns:p14="http://schemas.microsoft.com/office/powerpoint/2010/main" val="670572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36768" y="421025"/>
            <a:ext cx="9161417" cy="4303710"/>
          </a:xfrm>
        </p:spPr>
        <p:txBody>
          <a:bodyPr>
            <a:normAutofit/>
          </a:bodyPr>
          <a:lstStyle/>
          <a:p>
            <a:pPr algn="l"/>
            <a:r>
              <a:rPr lang="en-GB" sz="4400" dirty="0">
                <a:latin typeface="My Happy Ending" pitchFamily="2" charset="0"/>
                <a:ea typeface="My Happy Ending" pitchFamily="2" charset="0"/>
              </a:rPr>
              <a:t>The Frost Dragon lives by the River Tyne. It hides in the tops of trees and is difficult to see because most of them can become almost invisible. This dragon likes to hide in frosty fields or mist. This makes them difficult to track down. They only come out at night and tend to move round the countryside when it is snowing or misty.</a:t>
            </a:r>
          </a:p>
        </p:txBody>
      </p:sp>
      <p:pic>
        <p:nvPicPr>
          <p:cNvPr id="5" name="Picture 4"/>
          <p:cNvPicPr>
            <a:picLocks noChangeAspect="1"/>
          </p:cNvPicPr>
          <p:nvPr/>
        </p:nvPicPr>
        <p:blipFill>
          <a:blip r:embed="rId2"/>
          <a:stretch>
            <a:fillRect/>
          </a:stretch>
        </p:blipFill>
        <p:spPr>
          <a:xfrm>
            <a:off x="2754406" y="-10435478"/>
            <a:ext cx="2697303" cy="1800000"/>
          </a:xfrm>
          <a:prstGeom prst="rect">
            <a:avLst/>
          </a:prstGeom>
        </p:spPr>
      </p:pic>
      <p:pic>
        <p:nvPicPr>
          <p:cNvPr id="6" name="Picture 5"/>
          <p:cNvPicPr>
            <a:picLocks noChangeAspect="1"/>
          </p:cNvPicPr>
          <p:nvPr/>
        </p:nvPicPr>
        <p:blipFill>
          <a:blip r:embed="rId3"/>
          <a:stretch>
            <a:fillRect/>
          </a:stretch>
        </p:blipFill>
        <p:spPr>
          <a:xfrm>
            <a:off x="6142745" y="3507179"/>
            <a:ext cx="5027003" cy="2965758"/>
          </a:xfrm>
          <a:prstGeom prst="rect">
            <a:avLst/>
          </a:prstGeom>
        </p:spPr>
      </p:pic>
    </p:spTree>
    <p:extLst>
      <p:ext uri="{BB962C8B-B14F-4D97-AF65-F5344CB8AC3E}">
        <p14:creationId xmlns:p14="http://schemas.microsoft.com/office/powerpoint/2010/main" val="2258589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49086" y="594863"/>
            <a:ext cx="10097588" cy="4141782"/>
          </a:xfrm>
        </p:spPr>
        <p:txBody>
          <a:bodyPr>
            <a:noAutofit/>
          </a:bodyPr>
          <a:lstStyle/>
          <a:p>
            <a:pPr algn="l">
              <a:spcAft>
                <a:spcPts val="0"/>
              </a:spcAft>
            </a:pPr>
            <a:r>
              <a:rPr lang="en-GB" sz="4400" dirty="0">
                <a:latin typeface="My Happy Ending" pitchFamily="2" charset="0"/>
                <a:ea typeface="My Happy Ending" pitchFamily="2" charset="0"/>
                <a:cs typeface="Times New Roman" panose="02020603050405020304" pitchFamily="18" charset="0"/>
              </a:rPr>
              <a:t>Are Frost Dragons dangerous? Many humans fear these dragons because they believe that they eat only princesses. However, this is not true. They will steal cattle and sheep but actually have never been known to attack a human. Indeed, in the summer, they are more likely to eat the roots of trees and fresh leaves than animals. This habit makes their skin glow a strange green colour.</a:t>
            </a:r>
            <a:endParaRPr lang="en-GB" sz="4400" dirty="0">
              <a:effectLst/>
              <a:latin typeface="My Happy Ending" pitchFamily="2" charset="0"/>
              <a:ea typeface="My Happy Ending" pitchFamily="2"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flipH="1">
            <a:off x="552047" y="4491489"/>
            <a:ext cx="2769325" cy="1678411"/>
          </a:xfrm>
          <a:prstGeom prst="rect">
            <a:avLst/>
          </a:prstGeom>
        </p:spPr>
      </p:pic>
      <p:pic>
        <p:nvPicPr>
          <p:cNvPr id="5" name="Picture 4"/>
          <p:cNvPicPr>
            <a:picLocks noChangeAspect="1"/>
          </p:cNvPicPr>
          <p:nvPr/>
        </p:nvPicPr>
        <p:blipFill>
          <a:blip r:embed="rId3"/>
          <a:stretch>
            <a:fillRect/>
          </a:stretch>
        </p:blipFill>
        <p:spPr>
          <a:xfrm>
            <a:off x="3587455" y="4530168"/>
            <a:ext cx="4863052" cy="1706559"/>
          </a:xfrm>
          <a:prstGeom prst="rect">
            <a:avLst/>
          </a:prstGeom>
        </p:spPr>
      </p:pic>
      <p:pic>
        <p:nvPicPr>
          <p:cNvPr id="6" name="Picture 5"/>
          <p:cNvPicPr>
            <a:picLocks noChangeAspect="1"/>
          </p:cNvPicPr>
          <p:nvPr/>
        </p:nvPicPr>
        <p:blipFill>
          <a:blip r:embed="rId4"/>
          <a:stretch>
            <a:fillRect/>
          </a:stretch>
        </p:blipFill>
        <p:spPr>
          <a:xfrm>
            <a:off x="8716590" y="4502020"/>
            <a:ext cx="2762250" cy="1657350"/>
          </a:xfrm>
          <a:prstGeom prst="rect">
            <a:avLst/>
          </a:prstGeom>
        </p:spPr>
      </p:pic>
    </p:spTree>
    <p:extLst>
      <p:ext uri="{BB962C8B-B14F-4D97-AF65-F5344CB8AC3E}">
        <p14:creationId xmlns:p14="http://schemas.microsoft.com/office/powerpoint/2010/main" val="251705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0E4B4"/>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0891" y="425044"/>
            <a:ext cx="11116491" cy="6145573"/>
          </a:xfrm>
        </p:spPr>
        <p:txBody>
          <a:bodyPr>
            <a:noAutofit/>
          </a:bodyPr>
          <a:lstStyle/>
          <a:p>
            <a:pPr algn="l">
              <a:spcAft>
                <a:spcPts val="0"/>
              </a:spcAft>
            </a:pPr>
            <a:r>
              <a:rPr lang="en-GB" sz="4800" dirty="0">
                <a:latin typeface="My Happy Ending" pitchFamily="2" charset="0"/>
                <a:ea typeface="My Happy Ending" pitchFamily="2" charset="0"/>
                <a:cs typeface="Times New Roman" panose="02020603050405020304" pitchFamily="18" charset="0"/>
              </a:rPr>
              <a:t>The most interesting thing about a Frost Dragon is that they tell great stories. They can enchant people with their tales that have been known to last over a year long. Indeed, many people believe that the story of a thousand and one nights was actually told by a patient Frost Dragon! It has been suggested that they might be able to tell stories in schools.</a:t>
            </a:r>
            <a:endParaRPr lang="en-GB" sz="4000" dirty="0">
              <a:effectLst/>
              <a:latin typeface="My Happy Ending" pitchFamily="2" charset="0"/>
              <a:ea typeface="My Happy Ending" pitchFamily="2"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847013" y="3816668"/>
            <a:ext cx="4395923" cy="2575618"/>
          </a:xfrm>
          <a:prstGeom prst="rect">
            <a:avLst/>
          </a:prstGeom>
        </p:spPr>
      </p:pic>
    </p:spTree>
    <p:extLst>
      <p:ext uri="{BB962C8B-B14F-4D97-AF65-F5344CB8AC3E}">
        <p14:creationId xmlns:p14="http://schemas.microsoft.com/office/powerpoint/2010/main" val="3559891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526</TotalTime>
  <Words>460</Words>
  <Application>Microsoft Office PowerPoint</Application>
  <PresentationFormat>Widescreen</PresentationFormat>
  <Paragraphs>24</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My Happy Ending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Deborah Hamilton</dc:creator>
  <cp:lastModifiedBy>Deborah Hamilton</cp:lastModifiedBy>
  <cp:revision>77</cp:revision>
  <dcterms:created xsi:type="dcterms:W3CDTF">2021-09-04T12:09:25Z</dcterms:created>
  <dcterms:modified xsi:type="dcterms:W3CDTF">2021-11-21T15:43:10Z</dcterms:modified>
</cp:coreProperties>
</file>