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4" r:id="rId17"/>
    <p:sldId id="285" r:id="rId18"/>
    <p:sldId id="286" r:id="rId19"/>
    <p:sldId id="287"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E4B4"/>
    <a:srgbClr val="2BC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13828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43497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44402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352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97401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86A4E8-0EEF-43D9-AE8A-2C241B873393}"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96765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6A4E8-0EEF-43D9-AE8A-2C241B873393}" type="datetimeFigureOut">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2577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86A4E8-0EEF-43D9-AE8A-2C241B873393}" type="datetimeFigureOut">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04038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6A4E8-0EEF-43D9-AE8A-2C241B873393}" type="datetimeFigureOut">
              <a:rPr lang="en-GB" smtClean="0"/>
              <a:t>01/11/2021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07142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38451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19557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6A4E8-0EEF-43D9-AE8A-2C241B873393}" type="datetimeFigureOut">
              <a:rPr lang="en-GB" smtClean="0"/>
              <a:t>01/11/2021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24E0A-9626-40A4-8975-48AA2B10FF1C}" type="slidenum">
              <a:rPr lang="en-GB" smtClean="0"/>
              <a:t>‹#›</a:t>
            </a:fld>
            <a:endParaRPr lang="en-GB"/>
          </a:p>
        </p:txBody>
      </p:sp>
    </p:spTree>
    <p:extLst>
      <p:ext uri="{BB962C8B-B14F-4D97-AF65-F5344CB8AC3E}">
        <p14:creationId xmlns:p14="http://schemas.microsoft.com/office/powerpoint/2010/main" val="119327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bc.co.uk/bitesize/articles/zmy3rj6"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bc.co.uk/bitesize/articles/zmy3rj6"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47114"/>
            <a:ext cx="9144000" cy="4610686"/>
          </a:xfrm>
        </p:spPr>
        <p:txBody>
          <a:bodyPr/>
          <a:lstStyle/>
          <a:p>
            <a:pPr algn="l"/>
            <a:r>
              <a:rPr lang="en-GB" sz="6000" u="sng">
                <a:latin typeface="My Happy Ending" pitchFamily="2" charset="0"/>
                <a:ea typeface="My Happy Ending" pitchFamily="2" charset="0"/>
              </a:rPr>
              <a:t>Thursday 4</a:t>
            </a:r>
            <a:r>
              <a:rPr lang="en-GB" sz="6000" u="sng" baseline="30000">
                <a:latin typeface="My Happy Ending" pitchFamily="2" charset="0"/>
                <a:ea typeface="My Happy Ending" pitchFamily="2" charset="0"/>
              </a:rPr>
              <a:t>th</a:t>
            </a:r>
            <a:r>
              <a:rPr lang="en-GB" sz="6000" u="sng">
                <a:latin typeface="My Happy Ending" pitchFamily="2" charset="0"/>
                <a:ea typeface="My Happy Ending" pitchFamily="2" charset="0"/>
              </a:rPr>
              <a:t> November </a:t>
            </a:r>
            <a:r>
              <a:rPr lang="en-GB" sz="6000" u="sng" dirty="0">
                <a:latin typeface="My Happy Ending" pitchFamily="2" charset="0"/>
                <a:ea typeface="My Happy Ending" pitchFamily="2" charset="0"/>
              </a:rPr>
              <a:t>2021</a:t>
            </a:r>
          </a:p>
          <a:p>
            <a:pPr algn="l"/>
            <a:endParaRPr lang="en-GB" sz="6000" u="sng" dirty="0">
              <a:latin typeface="My Happy Ending" pitchFamily="2" charset="0"/>
              <a:ea typeface="My Happy Ending" pitchFamily="2" charset="0"/>
            </a:endParaRPr>
          </a:p>
          <a:p>
            <a:pPr algn="l"/>
            <a:r>
              <a:rPr lang="en-GB" sz="6000" u="sng" dirty="0">
                <a:latin typeface="My Happy Ending" pitchFamily="2" charset="0"/>
                <a:ea typeface="My Happy Ending" pitchFamily="2" charset="0"/>
              </a:rPr>
              <a:t>LO: To understand the story</a:t>
            </a:r>
          </a:p>
          <a:p>
            <a:pPr algn="l"/>
            <a:r>
              <a:rPr lang="en-GB" sz="6000" u="sng" dirty="0">
                <a:latin typeface="My Happy Ending" pitchFamily="2" charset="0"/>
                <a:ea typeface="My Happy Ending" pitchFamily="2" charset="0"/>
              </a:rPr>
              <a:t>LO: To find definitions using a dictionary</a:t>
            </a:r>
          </a:p>
          <a:p>
            <a:endParaRPr lang="en-GB" dirty="0"/>
          </a:p>
        </p:txBody>
      </p:sp>
    </p:spTree>
    <p:extLst>
      <p:ext uri="{BB962C8B-B14F-4D97-AF65-F5344CB8AC3E}">
        <p14:creationId xmlns:p14="http://schemas.microsoft.com/office/powerpoint/2010/main" val="372293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The boy walked slowly back down to his village. A crowd of villagers was talking about the dangerous dragon. “He eats ten sheep for breakfast! He burned down five houses!” roared the villagers. “It’s not true!” said the boy. “The dragon wouldn’t hurt a fly!” “But everyone wants a fight,” said George. “What can I do?” “Follow me!” said the boy and he took George to meet the dragon.</a:t>
            </a:r>
          </a:p>
        </p:txBody>
      </p:sp>
      <p:pic>
        <p:nvPicPr>
          <p:cNvPr id="2" name="Picture 1"/>
          <p:cNvPicPr>
            <a:picLocks noChangeAspect="1"/>
          </p:cNvPicPr>
          <p:nvPr/>
        </p:nvPicPr>
        <p:blipFill>
          <a:blip r:embed="rId2"/>
          <a:stretch>
            <a:fillRect/>
          </a:stretch>
        </p:blipFill>
        <p:spPr>
          <a:xfrm>
            <a:off x="8416290" y="2406831"/>
            <a:ext cx="2857500" cy="1600200"/>
          </a:xfrm>
          <a:prstGeom prst="rect">
            <a:avLst/>
          </a:prstGeom>
        </p:spPr>
      </p:pic>
    </p:spTree>
    <p:extLst>
      <p:ext uri="{BB962C8B-B14F-4D97-AF65-F5344CB8AC3E}">
        <p14:creationId xmlns:p14="http://schemas.microsoft.com/office/powerpoint/2010/main" val="75077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0659292" cy="4186145"/>
          </a:xfrm>
        </p:spPr>
        <p:txBody>
          <a:bodyPr>
            <a:no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“What a perfect place for a fight,” said George. “No fighting!” said the dragon, firmly. “Not even pretend to fight?” asked the boy. “Maybe…” said the dragon. The boy turned to George, “Do you promise not to hurt him?” “Well, it has to look real,” said George. “Will there be a feast afterward?” asked the dragon. “There will, and you can come,” promised George.</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13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1325498" cy="4186145"/>
          </a:xfrm>
        </p:spPr>
        <p:txBody>
          <a:bodyPr>
            <a:noAutofit/>
          </a:bodyPr>
          <a:lstStyle/>
          <a:p>
            <a:pPr algn="l"/>
            <a:r>
              <a:rPr lang="en-GB" sz="4800" dirty="0">
                <a:latin typeface="My Happy Ending" pitchFamily="2" charset="0"/>
                <a:ea typeface="My Happy Ending" pitchFamily="2" charset="0"/>
              </a:rPr>
              <a:t>The next morning, lots of villagers arrived to watch the fight. The boy waited nervously by the dragon’s cave. They cheered and waved when Saint George rode into view. Soon, a roar echoed through the hills. Flames filled the air. Everyone gasped as the dragon appeared. His scales sparkled and he breathed out fire. “Charge!” cried George. He galloped hard, his spear held high. The dragon bounded up and they shot past each other. “Missed,” yelled the crowd.</a:t>
            </a:r>
          </a:p>
        </p:txBody>
      </p:sp>
      <p:pic>
        <p:nvPicPr>
          <p:cNvPr id="2" name="Picture 1"/>
          <p:cNvPicPr>
            <a:picLocks noChangeAspect="1"/>
          </p:cNvPicPr>
          <p:nvPr/>
        </p:nvPicPr>
        <p:blipFill>
          <a:blip r:embed="rId2"/>
          <a:stretch>
            <a:fillRect/>
          </a:stretch>
        </p:blipFill>
        <p:spPr>
          <a:xfrm>
            <a:off x="8778240" y="4511485"/>
            <a:ext cx="2926080" cy="2191735"/>
          </a:xfrm>
          <a:prstGeom prst="rect">
            <a:avLst/>
          </a:prstGeom>
        </p:spPr>
      </p:pic>
    </p:spTree>
    <p:extLst>
      <p:ext uri="{BB962C8B-B14F-4D97-AF65-F5344CB8AC3E}">
        <p14:creationId xmlns:p14="http://schemas.microsoft.com/office/powerpoint/2010/main" val="1501130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02183" y="425044"/>
            <a:ext cx="7524206" cy="4186145"/>
          </a:xfrm>
        </p:spPr>
        <p:txBody>
          <a:bodyPr>
            <a:noAutofit/>
          </a:bodyPr>
          <a:lstStyle/>
          <a:p>
            <a:pPr algn="l"/>
            <a:r>
              <a:rPr lang="en-GB" sz="4800" dirty="0">
                <a:latin typeface="My Happy Ending" pitchFamily="2" charset="0"/>
                <a:ea typeface="My Happy Ending" pitchFamily="2" charset="0"/>
              </a:rPr>
              <a:t>George and the dragon turned around and charged again. This time, there was no way they could miss. Finally, after a lot of fight, the dragon slumped to the ground. George towered over him. “Cut off his head,” shouted the crowd. “I think the dragon has learned his lesson,” George declared. “Let’s invite him to our feast!”</a:t>
            </a:r>
          </a:p>
        </p:txBody>
      </p:sp>
      <p:pic>
        <p:nvPicPr>
          <p:cNvPr id="5" name="Picture 4"/>
          <p:cNvPicPr>
            <a:picLocks noChangeAspect="1"/>
          </p:cNvPicPr>
          <p:nvPr/>
        </p:nvPicPr>
        <p:blipFill>
          <a:blip r:embed="rId2"/>
          <a:stretch>
            <a:fillRect/>
          </a:stretch>
        </p:blipFill>
        <p:spPr>
          <a:xfrm>
            <a:off x="628514" y="314596"/>
            <a:ext cx="3265062" cy="2493917"/>
          </a:xfrm>
          <a:prstGeom prst="rect">
            <a:avLst/>
          </a:prstGeom>
        </p:spPr>
      </p:pic>
      <p:pic>
        <p:nvPicPr>
          <p:cNvPr id="6" name="Picture 5"/>
          <p:cNvPicPr>
            <a:picLocks noChangeAspect="1"/>
          </p:cNvPicPr>
          <p:nvPr/>
        </p:nvPicPr>
        <p:blipFill>
          <a:blip r:embed="rId3"/>
          <a:stretch>
            <a:fillRect/>
          </a:stretch>
        </p:blipFill>
        <p:spPr>
          <a:xfrm>
            <a:off x="628514" y="3277409"/>
            <a:ext cx="3241413" cy="2431060"/>
          </a:xfrm>
          <a:prstGeom prst="rect">
            <a:avLst/>
          </a:prstGeom>
        </p:spPr>
      </p:pic>
    </p:spTree>
    <p:extLst>
      <p:ext uri="{BB962C8B-B14F-4D97-AF65-F5344CB8AC3E}">
        <p14:creationId xmlns:p14="http://schemas.microsoft.com/office/powerpoint/2010/main" val="374383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514" y="281352"/>
            <a:ext cx="7236823" cy="4186145"/>
          </a:xfrm>
        </p:spPr>
        <p:txBody>
          <a:bodyPr>
            <a:noAutofit/>
          </a:bodyPr>
          <a:lstStyle/>
          <a:p>
            <a:pPr algn="l"/>
            <a:r>
              <a:rPr lang="en-GB" sz="4400" dirty="0">
                <a:latin typeface="My Happy Ending" pitchFamily="2" charset="0"/>
                <a:ea typeface="My Happy Ending" pitchFamily="2" charset="0"/>
              </a:rPr>
              <a:t>And he lead the villagers, the boy and the dragon back down the hill. The boy was happy because they’d seen a fight. George was happy because he’d won. But the dragon was happiest of all. He had lots of new friends and a full tummy. “Jolly night it’s been,” he murmured and began to snore. “How will I get him home?” said the boy. “I’ll help,” said George. He gave the dragon a prod and they set off up the hill arm-in-arm, the saint, the dragon and the boy.</a:t>
            </a:r>
          </a:p>
        </p:txBody>
      </p:sp>
      <p:pic>
        <p:nvPicPr>
          <p:cNvPr id="4" name="Picture 3"/>
          <p:cNvPicPr>
            <a:picLocks noChangeAspect="1"/>
          </p:cNvPicPr>
          <p:nvPr/>
        </p:nvPicPr>
        <p:blipFill>
          <a:blip r:embed="rId2"/>
          <a:stretch>
            <a:fillRect/>
          </a:stretch>
        </p:blipFill>
        <p:spPr>
          <a:xfrm>
            <a:off x="8349342" y="1808797"/>
            <a:ext cx="3537858" cy="3537858"/>
          </a:xfrm>
          <a:prstGeom prst="rect">
            <a:avLst/>
          </a:prstGeom>
        </p:spPr>
      </p:pic>
    </p:spTree>
    <p:extLst>
      <p:ext uri="{BB962C8B-B14F-4D97-AF65-F5344CB8AC3E}">
        <p14:creationId xmlns:p14="http://schemas.microsoft.com/office/powerpoint/2010/main" val="280343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r>
              <a:rPr lang="en-GB" sz="6000" dirty="0">
                <a:latin typeface="My Happy Ending" pitchFamily="2" charset="0"/>
                <a:ea typeface="My Happy Ending" pitchFamily="2" charset="0"/>
              </a:rPr>
              <a:t>Now, talk with your learning partner about any words or phrases you don’t know the meaning of.</a:t>
            </a:r>
          </a:p>
          <a:p>
            <a:pPr algn="l"/>
            <a:endParaRPr lang="en-GB" sz="6000" dirty="0">
              <a:latin typeface="My Happy Ending" pitchFamily="2" charset="0"/>
              <a:ea typeface="My Happy Ending" pitchFamily="2" charset="0"/>
            </a:endParaRPr>
          </a:p>
          <a:p>
            <a:pPr algn="l"/>
            <a:r>
              <a:rPr lang="en-GB" sz="6000" dirty="0">
                <a:latin typeface="My Happy Ending" pitchFamily="2" charset="0"/>
                <a:ea typeface="My Happy Ending" pitchFamily="2" charset="0"/>
              </a:rPr>
              <a:t>They might be some of the words or phrases on the next slide.</a:t>
            </a:r>
          </a:p>
          <a:p>
            <a:pPr algn="l"/>
            <a:endParaRPr lang="en-GB" dirty="0"/>
          </a:p>
        </p:txBody>
      </p:sp>
    </p:spTree>
    <p:extLst>
      <p:ext uri="{BB962C8B-B14F-4D97-AF65-F5344CB8AC3E}">
        <p14:creationId xmlns:p14="http://schemas.microsoft.com/office/powerpoint/2010/main" val="149807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292045" cy="6132510"/>
          </a:xfrm>
        </p:spPr>
        <p:txBody>
          <a:bodyPr>
            <a:noAutofit/>
          </a:bodyPr>
          <a:lstStyle/>
          <a:p>
            <a:pPr algn="l"/>
            <a:r>
              <a:rPr lang="en-GB" sz="4000" dirty="0">
                <a:latin typeface="My Happy Ending" pitchFamily="2" charset="0"/>
                <a:ea typeface="My Happy Ending" pitchFamily="2" charset="0"/>
              </a:rPr>
              <a:t>shepherd		thrilled		brave		knights</a:t>
            </a:r>
          </a:p>
          <a:p>
            <a:pPr algn="l"/>
            <a:r>
              <a:rPr lang="en-GB" sz="4000" dirty="0">
                <a:latin typeface="My Happy Ending" pitchFamily="2" charset="0"/>
                <a:ea typeface="My Happy Ending" pitchFamily="2" charset="0"/>
              </a:rPr>
              <a:t>fought		terrified		villagers		</a:t>
            </a:r>
          </a:p>
          <a:p>
            <a:pPr algn="l"/>
            <a:r>
              <a:rPr lang="en-GB" sz="4000" dirty="0">
                <a:latin typeface="My Happy Ending" pitchFamily="2" charset="0"/>
                <a:ea typeface="My Happy Ending" pitchFamily="2" charset="0"/>
              </a:rPr>
              <a:t>but I would not hurt even a fly		worse		news</a:t>
            </a:r>
          </a:p>
          <a:p>
            <a:pPr algn="l"/>
            <a:r>
              <a:rPr lang="en-GB" sz="4000" dirty="0">
                <a:latin typeface="My Happy Ending" pitchFamily="2" charset="0"/>
                <a:ea typeface="My Happy Ending" pitchFamily="2" charset="0"/>
              </a:rPr>
              <a:t>immediately		gasped		spear		perfect</a:t>
            </a:r>
          </a:p>
          <a:p>
            <a:pPr algn="l"/>
            <a:r>
              <a:rPr lang="en-GB" sz="4000" dirty="0">
                <a:latin typeface="My Happy Ending" pitchFamily="2" charset="0"/>
                <a:ea typeface="My Happy Ending" pitchFamily="2" charset="0"/>
              </a:rPr>
              <a:t>promised		nervously		echoed		charge</a:t>
            </a:r>
          </a:p>
          <a:p>
            <a:pPr algn="l"/>
            <a:r>
              <a:rPr lang="en-GB" sz="4000" dirty="0">
                <a:latin typeface="My Happy Ending" pitchFamily="2" charset="0"/>
                <a:ea typeface="My Happy Ending" pitchFamily="2" charset="0"/>
              </a:rPr>
              <a:t>galloped		bounded		shot past	missed</a:t>
            </a:r>
          </a:p>
          <a:p>
            <a:pPr algn="l"/>
            <a:r>
              <a:rPr lang="en-GB" sz="4000" dirty="0">
                <a:latin typeface="My Happy Ending" pitchFamily="2" charset="0"/>
                <a:ea typeface="My Happy Ending" pitchFamily="2" charset="0"/>
              </a:rPr>
              <a:t>yelled		slumped		towered </a:t>
            </a:r>
          </a:p>
          <a:p>
            <a:pPr algn="l"/>
            <a:r>
              <a:rPr lang="en-GB" sz="4000" dirty="0">
                <a:latin typeface="My Happy Ending" pitchFamily="2" charset="0"/>
                <a:ea typeface="My Happy Ending" pitchFamily="2" charset="0"/>
              </a:rPr>
              <a:t>learned his lesson		feast		lead	</a:t>
            </a:r>
            <a:r>
              <a:rPr lang="en-GB" sz="4000">
                <a:latin typeface="My Happy Ending" pitchFamily="2" charset="0"/>
                <a:ea typeface="My Happy Ending" pitchFamily="2" charset="0"/>
              </a:rPr>
              <a:t>	murmured</a:t>
            </a:r>
          </a:p>
          <a:p>
            <a:pPr algn="l"/>
            <a:r>
              <a:rPr lang="en-GB" sz="4000">
                <a:latin typeface="My Happy Ending" pitchFamily="2" charset="0"/>
                <a:ea typeface="My Happy Ending" pitchFamily="2" charset="0"/>
              </a:rPr>
              <a:t>prod</a:t>
            </a:r>
            <a:r>
              <a:rPr lang="en-GB" sz="4000" dirty="0">
                <a:latin typeface="My Happy Ending" pitchFamily="2" charset="0"/>
                <a:ea typeface="My Happy Ending" pitchFamily="2" charset="0"/>
              </a:rPr>
              <a:t>		arm-in-arm</a:t>
            </a:r>
          </a:p>
        </p:txBody>
      </p:sp>
    </p:spTree>
    <p:extLst>
      <p:ext uri="{BB962C8B-B14F-4D97-AF65-F5344CB8AC3E}">
        <p14:creationId xmlns:p14="http://schemas.microsoft.com/office/powerpoint/2010/main" val="364275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r>
              <a:rPr lang="en-GB" sz="6000" dirty="0">
                <a:latin typeface="My Happy Ending" pitchFamily="2" charset="0"/>
                <a:ea typeface="My Happy Ending" pitchFamily="2" charset="0"/>
              </a:rPr>
              <a:t>Let’s recap how to use a dictionary to find the definition of a word.</a:t>
            </a:r>
          </a:p>
          <a:p>
            <a:pPr algn="l"/>
            <a:endParaRPr lang="en-GB" dirty="0"/>
          </a:p>
        </p:txBody>
      </p:sp>
    </p:spTree>
    <p:extLst>
      <p:ext uri="{BB962C8B-B14F-4D97-AF65-F5344CB8AC3E}">
        <p14:creationId xmlns:p14="http://schemas.microsoft.com/office/powerpoint/2010/main" val="63220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696947" y="539783"/>
            <a:ext cx="8920200" cy="4998867"/>
          </a:xfrm>
          <a:prstGeom prst="rect">
            <a:avLst/>
          </a:prstGeom>
        </p:spPr>
      </p:pic>
    </p:spTree>
    <p:extLst>
      <p:ext uri="{BB962C8B-B14F-4D97-AF65-F5344CB8AC3E}">
        <p14:creationId xmlns:p14="http://schemas.microsoft.com/office/powerpoint/2010/main" val="17395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1353640" y="652871"/>
            <a:ext cx="9031332" cy="5049538"/>
          </a:xfrm>
          <a:prstGeom prst="rect">
            <a:avLst/>
          </a:prstGeom>
        </p:spPr>
      </p:pic>
    </p:spTree>
    <p:extLst>
      <p:ext uri="{BB962C8B-B14F-4D97-AF65-F5344CB8AC3E}">
        <p14:creationId xmlns:p14="http://schemas.microsoft.com/office/powerpoint/2010/main" val="390514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4949" y="647113"/>
            <a:ext cx="11077302" cy="5335675"/>
          </a:xfrm>
        </p:spPr>
        <p:txBody>
          <a:bodyPr>
            <a:normAutofit lnSpcReduction="10000"/>
          </a:bodyPr>
          <a:lstStyle/>
          <a:p>
            <a:pPr algn="l"/>
            <a:r>
              <a:rPr lang="en-GB" sz="6000" u="sng" dirty="0">
                <a:latin typeface="Comic Sans MS" panose="030F0702030302020204" pitchFamily="66" charset="0"/>
                <a:ea typeface="My Happy Ending" pitchFamily="2" charset="0"/>
              </a:rPr>
              <a:t>Wednesday 3</a:t>
            </a:r>
            <a:r>
              <a:rPr lang="en-GB" sz="6000" u="sng" baseline="30000" dirty="0">
                <a:latin typeface="Comic Sans MS" panose="030F0702030302020204" pitchFamily="66" charset="0"/>
                <a:ea typeface="My Happy Ending" pitchFamily="2" charset="0"/>
              </a:rPr>
              <a:t>rd</a:t>
            </a:r>
            <a:r>
              <a:rPr lang="en-GB" sz="6000" u="sng" dirty="0">
                <a:latin typeface="Comic Sans MS" panose="030F0702030302020204" pitchFamily="66" charset="0"/>
                <a:ea typeface="My Happy Ending" pitchFamily="2" charset="0"/>
              </a:rPr>
              <a:t> November 2021</a:t>
            </a:r>
          </a:p>
          <a:p>
            <a:pPr algn="l"/>
            <a:endParaRPr lang="en-GB" sz="6000" u="sng" dirty="0">
              <a:latin typeface="Comic Sans MS" panose="030F0702030302020204" pitchFamily="66" charset="0"/>
              <a:ea typeface="My Happy Ending" pitchFamily="2" charset="0"/>
            </a:endParaRPr>
          </a:p>
          <a:p>
            <a:pPr algn="l"/>
            <a:r>
              <a:rPr lang="en-GB" sz="6000" u="sng" dirty="0">
                <a:latin typeface="Comic Sans MS" panose="030F0702030302020204" pitchFamily="66" charset="0"/>
                <a:ea typeface="My Happy Ending" pitchFamily="2" charset="0"/>
              </a:rPr>
              <a:t>LO: To understand the story</a:t>
            </a:r>
          </a:p>
          <a:p>
            <a:pPr algn="l"/>
            <a:r>
              <a:rPr lang="en-GB" sz="6000" u="sng" dirty="0">
                <a:latin typeface="Comic Sans MS" panose="030F0702030302020204" pitchFamily="66" charset="0"/>
                <a:ea typeface="My Happy Ending" pitchFamily="2" charset="0"/>
              </a:rPr>
              <a:t>LO: To find definitions using a dictionary</a:t>
            </a:r>
          </a:p>
          <a:p>
            <a:endParaRPr lang="en-GB" dirty="0"/>
          </a:p>
        </p:txBody>
      </p:sp>
    </p:spTree>
    <p:extLst>
      <p:ext uri="{BB962C8B-B14F-4D97-AF65-F5344CB8AC3E}">
        <p14:creationId xmlns:p14="http://schemas.microsoft.com/office/powerpoint/2010/main" val="3360792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r>
              <a:rPr lang="en-GB" sz="6000" dirty="0">
                <a:latin typeface="My Happy Ending" pitchFamily="2" charset="0"/>
                <a:ea typeface="My Happy Ending" pitchFamily="2" charset="0"/>
              </a:rPr>
              <a:t>Now you are going to work with your partner to find the definitions of the words that are unfamiliar and write the word and definition in your book. Let’s do one together first…</a:t>
            </a:r>
            <a:endParaRPr lang="en-GB" dirty="0"/>
          </a:p>
        </p:txBody>
      </p:sp>
    </p:spTree>
    <p:extLst>
      <p:ext uri="{BB962C8B-B14F-4D97-AF65-F5344CB8AC3E}">
        <p14:creationId xmlns:p14="http://schemas.microsoft.com/office/powerpoint/2010/main" val="147624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r>
              <a:rPr lang="en-GB" sz="6000" dirty="0">
                <a:latin typeface="My Happy Ending" pitchFamily="2" charset="0"/>
                <a:ea typeface="My Happy Ending" pitchFamily="2" charset="0"/>
              </a:rPr>
              <a:t>Finally, tell your partner a summary of the story.</a:t>
            </a:r>
            <a:endParaRPr lang="en-GB" dirty="0"/>
          </a:p>
          <a:p>
            <a:pPr algn="l"/>
            <a:r>
              <a:rPr lang="en-GB" sz="6000" dirty="0">
                <a:latin typeface="My Happy Ending" pitchFamily="2" charset="0"/>
                <a:ea typeface="My Happy Ending" pitchFamily="2" charset="0"/>
              </a:rPr>
              <a:t>What do you know about </a:t>
            </a:r>
            <a:r>
              <a:rPr lang="en-GB" sz="6000">
                <a:latin typeface="My Happy Ending" pitchFamily="2" charset="0"/>
                <a:ea typeface="My Happy Ending" pitchFamily="2" charset="0"/>
              </a:rPr>
              <a:t>the dragon?</a:t>
            </a:r>
            <a:endParaRPr lang="en-GB" sz="6000" dirty="0">
              <a:latin typeface="My Happy Ending" pitchFamily="2" charset="0"/>
              <a:ea typeface="My Happy Ending" pitchFamily="2" charset="0"/>
            </a:endParaRPr>
          </a:p>
        </p:txBody>
      </p:sp>
    </p:spTree>
    <p:extLst>
      <p:ext uri="{BB962C8B-B14F-4D97-AF65-F5344CB8AC3E}">
        <p14:creationId xmlns:p14="http://schemas.microsoft.com/office/powerpoint/2010/main" val="172052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r>
              <a:rPr lang="en-GB" sz="6000" dirty="0">
                <a:latin typeface="My Happy Ending" pitchFamily="2" charset="0"/>
                <a:ea typeface="My Happy Ending" pitchFamily="2" charset="0"/>
              </a:rPr>
              <a:t>First of all, we are going to say the story together with actions. You can use your story map to help you.</a:t>
            </a:r>
          </a:p>
          <a:p>
            <a:pPr algn="l"/>
            <a:r>
              <a:rPr lang="en-GB" sz="6000" dirty="0">
                <a:latin typeface="My Happy Ending" pitchFamily="2" charset="0"/>
                <a:ea typeface="My Happy Ending" pitchFamily="2" charset="0"/>
              </a:rPr>
              <a:t>Are there any words or phrases that you don’t know the meaning of? We are going to look at some of those afterwards.</a:t>
            </a:r>
          </a:p>
          <a:p>
            <a:pPr algn="l"/>
            <a:endParaRPr lang="en-GB" sz="6000" dirty="0">
              <a:latin typeface="My Happy Ending" pitchFamily="2" charset="0"/>
              <a:ea typeface="My Happy Ending" pitchFamily="2" charset="0"/>
            </a:endParaRPr>
          </a:p>
          <a:p>
            <a:pPr algn="l"/>
            <a:endParaRPr lang="en-GB" dirty="0"/>
          </a:p>
        </p:txBody>
      </p:sp>
    </p:spTree>
    <p:extLst>
      <p:ext uri="{BB962C8B-B14F-4D97-AF65-F5344CB8AC3E}">
        <p14:creationId xmlns:p14="http://schemas.microsoft.com/office/powerpoint/2010/main" val="327110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endParaRPr lang="en-GB" sz="6000" dirty="0">
              <a:latin typeface="My Happy Ending" pitchFamily="2" charset="0"/>
              <a:ea typeface="My Happy Ending" pitchFamily="2" charset="0"/>
            </a:endParaRPr>
          </a:p>
          <a:p>
            <a:pPr algn="l"/>
            <a:r>
              <a:rPr lang="en-GB" sz="9600" u="sng" dirty="0">
                <a:latin typeface="My Happy Ending" pitchFamily="2" charset="0"/>
                <a:ea typeface="My Happy Ending" pitchFamily="2" charset="0"/>
              </a:rPr>
              <a:t>The Reluctant Dragon</a:t>
            </a:r>
            <a:endParaRPr lang="en-GB" sz="9600" u="sng" dirty="0"/>
          </a:p>
        </p:txBody>
      </p:sp>
      <p:pic>
        <p:nvPicPr>
          <p:cNvPr id="2" name="Picture 1"/>
          <p:cNvPicPr>
            <a:picLocks noChangeAspect="1"/>
          </p:cNvPicPr>
          <p:nvPr/>
        </p:nvPicPr>
        <p:blipFill>
          <a:blip r:embed="rId2"/>
          <a:stretch>
            <a:fillRect/>
          </a:stretch>
        </p:blipFill>
        <p:spPr>
          <a:xfrm>
            <a:off x="8399416" y="1019582"/>
            <a:ext cx="2995205" cy="4675848"/>
          </a:xfrm>
          <a:prstGeom prst="rect">
            <a:avLst/>
          </a:prstGeom>
        </p:spPr>
      </p:pic>
    </p:spTree>
    <p:extLst>
      <p:ext uri="{BB962C8B-B14F-4D97-AF65-F5344CB8AC3E}">
        <p14:creationId xmlns:p14="http://schemas.microsoft.com/office/powerpoint/2010/main" val="318510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7815942" cy="5430129"/>
          </a:xfrm>
        </p:spPr>
        <p:txBody>
          <a:bodyPr>
            <a:normAutofit fontScale="92500"/>
          </a:bodyPr>
          <a:lstStyle/>
          <a:p>
            <a:pPr algn="l">
              <a:spcAft>
                <a:spcPts val="0"/>
              </a:spcAft>
            </a:pPr>
            <a:r>
              <a:rPr lang="en-GB" sz="5200" dirty="0">
                <a:latin typeface="My Happy Ending" pitchFamily="2" charset="0"/>
                <a:ea typeface="My Happy Ending" pitchFamily="2" charset="0"/>
                <a:cs typeface="Calibri" panose="020F0502020204030204" pitchFamily="34" charset="0"/>
              </a:rPr>
              <a:t>One evening, long ago, a shepherd ran home, terrified. “I saw something terrible,” he cried to his wife and son. “It’s as big as four horses. It has long, sharp claws, a long pointy tail and shiny blue scales all over its body.” His son looked up from his book. “That sounds like a dragon,” he said. His parents got scared, but the boy wasn’t scared. </a:t>
            </a:r>
            <a:endParaRPr lang="en-GB" sz="5200" dirty="0">
              <a:latin typeface="My Happy Ending" pitchFamily="2" charset="0"/>
              <a:ea typeface="My Happy Ending" pitchFamily="2" charset="0"/>
              <a:cs typeface="Times New Roman" panose="02020603050405020304" pitchFamily="18" charset="0"/>
            </a:endParaRPr>
          </a:p>
          <a:p>
            <a:pPr algn="l"/>
            <a:endParaRPr lang="en-GB" sz="6000" dirty="0">
              <a:latin typeface="My Happy Ending" pitchFamily="2" charset="0"/>
              <a:ea typeface="My Happy Ending" pitchFamily="2" charset="0"/>
            </a:endParaRPr>
          </a:p>
        </p:txBody>
      </p:sp>
      <p:pic>
        <p:nvPicPr>
          <p:cNvPr id="6" name="Picture 5"/>
          <p:cNvPicPr>
            <a:picLocks noChangeAspect="1"/>
          </p:cNvPicPr>
          <p:nvPr/>
        </p:nvPicPr>
        <p:blipFill>
          <a:blip r:embed="rId2"/>
          <a:stretch>
            <a:fillRect/>
          </a:stretch>
        </p:blipFill>
        <p:spPr>
          <a:xfrm>
            <a:off x="9195846" y="592319"/>
            <a:ext cx="2530662" cy="1886766"/>
          </a:xfrm>
          <a:prstGeom prst="rect">
            <a:avLst/>
          </a:prstGeom>
        </p:spPr>
      </p:pic>
      <p:pic>
        <p:nvPicPr>
          <p:cNvPr id="7" name="Picture 6"/>
          <p:cNvPicPr>
            <a:picLocks noChangeAspect="1"/>
          </p:cNvPicPr>
          <p:nvPr/>
        </p:nvPicPr>
        <p:blipFill>
          <a:blip r:embed="rId3"/>
          <a:stretch>
            <a:fillRect/>
          </a:stretch>
        </p:blipFill>
        <p:spPr>
          <a:xfrm>
            <a:off x="9604269" y="4799783"/>
            <a:ext cx="1713815" cy="1713815"/>
          </a:xfrm>
          <a:prstGeom prst="rect">
            <a:avLst/>
          </a:prstGeom>
        </p:spPr>
      </p:pic>
      <p:pic>
        <p:nvPicPr>
          <p:cNvPr id="8" name="Picture 7"/>
          <p:cNvPicPr>
            <a:picLocks noChangeAspect="1"/>
          </p:cNvPicPr>
          <p:nvPr/>
        </p:nvPicPr>
        <p:blipFill>
          <a:blip r:embed="rId4"/>
          <a:stretch>
            <a:fillRect/>
          </a:stretch>
        </p:blipFill>
        <p:spPr>
          <a:xfrm>
            <a:off x="9097608" y="2704011"/>
            <a:ext cx="2628900" cy="1743075"/>
          </a:xfrm>
          <a:prstGeom prst="rect">
            <a:avLst/>
          </a:prstGeom>
        </p:spPr>
      </p:pic>
    </p:spTree>
    <p:extLst>
      <p:ext uri="{BB962C8B-B14F-4D97-AF65-F5344CB8AC3E}">
        <p14:creationId xmlns:p14="http://schemas.microsoft.com/office/powerpoint/2010/main" val="279288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0882" y="2488065"/>
            <a:ext cx="4043363" cy="4043363"/>
          </a:xfrm>
          <a:prstGeom prst="rect">
            <a:avLst/>
          </a:prstGeom>
        </p:spPr>
      </p:pic>
      <p:sp>
        <p:nvSpPr>
          <p:cNvPr id="3" name="Subtitle 2"/>
          <p:cNvSpPr>
            <a:spLocks noGrp="1"/>
          </p:cNvSpPr>
          <p:nvPr>
            <p:ph type="subTitle" idx="1"/>
          </p:nvPr>
        </p:nvSpPr>
        <p:spPr>
          <a:xfrm>
            <a:off x="1210492" y="477296"/>
            <a:ext cx="7815942" cy="3624441"/>
          </a:xfrm>
        </p:spPr>
        <p:txBody>
          <a:bodyPr>
            <a:norm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The next day, he set off up the hill to find the dragon. “He might be friendly,” thought the boy. The dragon was friendly and he was thrilled to see the boy. The boy smiled and sat down and asked the dragon all kinds of questions.</a:t>
            </a:r>
            <a:endParaRPr lang="en-GB" sz="6000" dirty="0">
              <a:latin typeface="My Happy Ending" pitchFamily="2" charset="0"/>
              <a:ea typeface="My Happy Ending" pitchFamily="2" charset="0"/>
            </a:endParaRPr>
          </a:p>
        </p:txBody>
      </p:sp>
    </p:spTree>
    <p:extLst>
      <p:ext uri="{BB962C8B-B14F-4D97-AF65-F5344CB8AC3E}">
        <p14:creationId xmlns:p14="http://schemas.microsoft.com/office/powerpoint/2010/main" val="225858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5691" y="594862"/>
            <a:ext cx="6230982" cy="5205047"/>
          </a:xfrm>
        </p:spPr>
        <p:txBody>
          <a:bodyPr>
            <a:normAutofit/>
          </a:bodyPr>
          <a:lstStyle/>
          <a:p>
            <a:pPr algn="l"/>
            <a:r>
              <a:rPr lang="en-GB" sz="4800" dirty="0">
                <a:latin typeface="My Happy Ending" pitchFamily="2" charset="0"/>
                <a:ea typeface="My Happy Ending" pitchFamily="2" charset="0"/>
              </a:rPr>
              <a:t>The dragon told stories of long, long ago. “There were dangerous dragons everywhere and brave knights fought them to rescue princesses,” he told the little boy. The boy came back every day to hear the stories. </a:t>
            </a:r>
          </a:p>
        </p:txBody>
      </p:sp>
      <p:pic>
        <p:nvPicPr>
          <p:cNvPr id="4" name="Picture 3"/>
          <p:cNvPicPr>
            <a:picLocks noChangeAspect="1"/>
          </p:cNvPicPr>
          <p:nvPr/>
        </p:nvPicPr>
        <p:blipFill>
          <a:blip r:embed="rId2"/>
          <a:stretch>
            <a:fillRect/>
          </a:stretch>
        </p:blipFill>
        <p:spPr>
          <a:xfrm>
            <a:off x="802004" y="860652"/>
            <a:ext cx="3241647" cy="4521245"/>
          </a:xfrm>
          <a:prstGeom prst="rect">
            <a:avLst/>
          </a:prstGeom>
        </p:spPr>
      </p:pic>
    </p:spTree>
    <p:extLst>
      <p:ext uri="{BB962C8B-B14F-4D97-AF65-F5344CB8AC3E}">
        <p14:creationId xmlns:p14="http://schemas.microsoft.com/office/powerpoint/2010/main" val="25170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But then, the villagers found out about the dragon. They were terrified. The boy ran straight to the dragon and said “The villagers want to get rid of you!” “But I would not hurt even a fly,” said the dragon. That afternoon, the boy heard even worse news. Saint George, the dragon killer, was there to fight the dragon. Immediately, the boy rushed back to the dragon. </a:t>
            </a:r>
          </a:p>
        </p:txBody>
      </p:sp>
      <p:pic>
        <p:nvPicPr>
          <p:cNvPr id="2" name="Picture 1"/>
          <p:cNvPicPr>
            <a:picLocks noChangeAspect="1"/>
          </p:cNvPicPr>
          <p:nvPr/>
        </p:nvPicPr>
        <p:blipFill>
          <a:blip r:embed="rId2"/>
          <a:stretch>
            <a:fillRect/>
          </a:stretch>
        </p:blipFill>
        <p:spPr>
          <a:xfrm>
            <a:off x="7768111" y="898321"/>
            <a:ext cx="4109432" cy="3203415"/>
          </a:xfrm>
          <a:prstGeom prst="rect">
            <a:avLst/>
          </a:prstGeom>
        </p:spPr>
      </p:pic>
    </p:spTree>
    <p:extLst>
      <p:ext uri="{BB962C8B-B14F-4D97-AF65-F5344CB8AC3E}">
        <p14:creationId xmlns:p14="http://schemas.microsoft.com/office/powerpoint/2010/main" val="35598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“Saint George, the dragon killer, wants to fight you’” gasped the boy. “And he has the longest spear I’ve ever seen!” “But I don’t like fighting. I’ll just hide in my cave until he goes away,” said the dragon. “You can’t! Everyone wants a fight!” cried the boy. The dragon yawned. “I’m sure you’ll think of something,” he said.</a:t>
            </a:r>
          </a:p>
        </p:txBody>
      </p:sp>
      <p:pic>
        <p:nvPicPr>
          <p:cNvPr id="4" name="Picture 3"/>
          <p:cNvPicPr>
            <a:picLocks noChangeAspect="1"/>
          </p:cNvPicPr>
          <p:nvPr/>
        </p:nvPicPr>
        <p:blipFill>
          <a:blip r:embed="rId2"/>
          <a:stretch>
            <a:fillRect/>
          </a:stretch>
        </p:blipFill>
        <p:spPr>
          <a:xfrm>
            <a:off x="8211752" y="1363436"/>
            <a:ext cx="2894805" cy="2986496"/>
          </a:xfrm>
          <a:prstGeom prst="rect">
            <a:avLst/>
          </a:prstGeom>
        </p:spPr>
      </p:pic>
    </p:spTree>
    <p:extLst>
      <p:ext uri="{BB962C8B-B14F-4D97-AF65-F5344CB8AC3E}">
        <p14:creationId xmlns:p14="http://schemas.microsoft.com/office/powerpoint/2010/main" val="317681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1072</Words>
  <Application>Microsoft Office PowerPoint</Application>
  <PresentationFormat>Widescreen</PresentationFormat>
  <Paragraphs>38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Comic Sans MS</vt:lpstr>
      <vt:lpstr>My Happy Ending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Debbie Hamilton</cp:lastModifiedBy>
  <cp:revision>46</cp:revision>
  <dcterms:created xsi:type="dcterms:W3CDTF">2021-09-04T12:09:25Z</dcterms:created>
  <dcterms:modified xsi:type="dcterms:W3CDTF">2021-11-01T17:20:41Z</dcterms:modified>
</cp:coreProperties>
</file>