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3" r:id="rId5"/>
    <p:sldMasterId id="2147483675" r:id="rId6"/>
    <p:sldMasterId id="2147483677" r:id="rId7"/>
    <p:sldMasterId id="2147483679" r:id="rId8"/>
    <p:sldMasterId id="2147483682" r:id="rId9"/>
    <p:sldMasterId id="2147483684" r:id="rId10"/>
    <p:sldMasterId id="2147483686" r:id="rId11"/>
  </p:sldMasterIdLst>
  <p:notesMasterIdLst>
    <p:notesMasterId r:id="rId30"/>
  </p:notesMasterIdLst>
  <p:sldIdLst>
    <p:sldId id="317" r:id="rId12"/>
    <p:sldId id="318" r:id="rId13"/>
    <p:sldId id="297" r:id="rId14"/>
    <p:sldId id="298" r:id="rId15"/>
    <p:sldId id="314" r:id="rId16"/>
    <p:sldId id="299" r:id="rId17"/>
    <p:sldId id="304" r:id="rId18"/>
    <p:sldId id="307" r:id="rId19"/>
    <p:sldId id="306" r:id="rId20"/>
    <p:sldId id="301" r:id="rId21"/>
    <p:sldId id="315" r:id="rId22"/>
    <p:sldId id="309" r:id="rId23"/>
    <p:sldId id="316" r:id="rId24"/>
    <p:sldId id="310" r:id="rId25"/>
    <p:sldId id="311" r:id="rId26"/>
    <p:sldId id="312" r:id="rId27"/>
    <p:sldId id="313" r:id="rId28"/>
    <p:sldId id="31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6" autoAdjust="0"/>
    <p:restoredTop sz="91744" autoAdjust="0"/>
  </p:normalViewPr>
  <p:slideViewPr>
    <p:cSldViewPr snapToGrid="0" snapToObjects="1">
      <p:cViewPr varScale="1">
        <p:scale>
          <a:sx n="67" d="100"/>
          <a:sy n="6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8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62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95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584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r" defTabSz="844083" rtl="0" eaLnBrk="1" latinLnBrk="0" hangingPunct="1">
        <a:lnSpc>
          <a:spcPct val="90000"/>
        </a:lnSpc>
        <a:spcBef>
          <a:spcPct val="0"/>
        </a:spcBef>
        <a:buNone/>
        <a:defRPr lang="en-GB" sz="2215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24.png"/><Relationship Id="rId5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21.png"/><Relationship Id="rId7" Type="http://schemas.openxmlformats.org/officeDocument/2006/relationships/image" Target="../media/image2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12" Type="http://schemas.openxmlformats.org/officeDocument/2006/relationships/image" Target="../media/image18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1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1280160"/>
            <a:ext cx="6903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Wednesday 20</a:t>
            </a:r>
            <a:r>
              <a:rPr kumimoji="0" lang="en-US" sz="36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th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 January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tter-join Plus 32" panose="02000505000000020003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L.O. I can write multiplication sentences using the x symbol.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tter-join Plus 32" panose="02000505000000020003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301687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and 2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632218" y="4143809"/>
            <a:ext cx="3509541" cy="590151"/>
            <a:chOff x="2632218" y="4143809"/>
            <a:chExt cx="3509541" cy="590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32218" y="4143809"/>
                  <a:ext cx="28825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a14:m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</a:t>
                  </a:r>
                  <a:endParaRPr lang="en-GB" sz="32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2218" y="4143809"/>
                  <a:ext cx="2882520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4165704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69339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80794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4627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30770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29892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8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03623" y="3197659"/>
            <a:ext cx="5883934" cy="595069"/>
            <a:chOff x="1503623" y="3197659"/>
            <a:chExt cx="5883934" cy="59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503623" y="3207953"/>
                  <a:ext cx="5365187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GB" sz="32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+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</a:t>
                  </a:r>
                  <a:endParaRPr lang="en-GB" sz="32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3623" y="3207953"/>
                  <a:ext cx="536518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3050819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565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1091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90903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16768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54143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49266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75690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8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17027" y="3216966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57111" y="3197659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6" y="1217656"/>
            <a:ext cx="1594535" cy="14845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79" y="1217656"/>
            <a:ext cx="1594535" cy="14845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74" y="1198349"/>
            <a:ext cx="1594535" cy="14845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16" y="1198349"/>
            <a:ext cx="1594535" cy="1484567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2647155" y="5107231"/>
            <a:ext cx="3525969" cy="590151"/>
            <a:chOff x="2615790" y="4143809"/>
            <a:chExt cx="3525969" cy="590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615790" y="4143809"/>
                  <a:ext cx="28825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a14:m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</a:t>
                  </a:r>
                  <a:endParaRPr lang="en-GB" sz="32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5790" y="4143809"/>
                  <a:ext cx="2882520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Rectangle 37"/>
            <p:cNvSpPr/>
            <p:nvPr/>
          </p:nvSpPr>
          <p:spPr>
            <a:xfrm>
              <a:off x="4165704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869339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380794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Comic Sans MS" panose="030F0702030302020204" pitchFamily="66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354627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030770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529892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8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056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13" y="339721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67265" y="482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635926" y="1353477"/>
                <a:ext cx="56685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5 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6" y="1353477"/>
                <a:ext cx="5668539" cy="707886"/>
              </a:xfrm>
              <a:prstGeom prst="rect">
                <a:avLst/>
              </a:prstGeom>
              <a:blipFill>
                <a:blip r:embed="rId6"/>
                <a:stretch>
                  <a:fillRect l="-3763" t="-15517" r="-2796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790247" y="3379341"/>
                <a:ext cx="350769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4000" dirty="0">
                    <a:latin typeface="Comic Sans MS" panose="030F0702030302020204" pitchFamily="66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247" y="3379341"/>
                <a:ext cx="3507692" cy="707886"/>
              </a:xfrm>
              <a:prstGeom prst="rect">
                <a:avLst/>
              </a:prstGeom>
              <a:blipFill>
                <a:blip r:embed="rId7"/>
                <a:stretch>
                  <a:fillRect l="-6261" t="-15517" r="-5043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494011" y="2229249"/>
                <a:ext cx="1484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5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11" y="2229249"/>
                <a:ext cx="1484702" cy="707886"/>
              </a:xfrm>
              <a:prstGeom prst="rect">
                <a:avLst/>
              </a:prstGeom>
              <a:blipFill>
                <a:blip r:embed="rId8"/>
                <a:stretch>
                  <a:fillRect l="-14344" t="-15517" r="-13934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28472" y="2229249"/>
                <a:ext cx="1484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6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72" y="2229249"/>
                <a:ext cx="1484702" cy="707886"/>
              </a:xfrm>
              <a:prstGeom prst="rect">
                <a:avLst/>
              </a:prstGeom>
              <a:blipFill>
                <a:blip r:embed="rId9"/>
                <a:stretch>
                  <a:fillRect l="-14344" t="-15517" r="-13934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494011" y="4529433"/>
                <a:ext cx="1484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3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4011" y="4529433"/>
                <a:ext cx="1484702" cy="707886"/>
              </a:xfrm>
              <a:prstGeom prst="rect">
                <a:avLst/>
              </a:prstGeom>
              <a:blipFill>
                <a:blip r:embed="rId10"/>
                <a:stretch>
                  <a:fillRect l="-14344" t="-15517" r="-13934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828472" y="4529433"/>
                <a:ext cx="148470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400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0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 4</a:t>
                </a:r>
                <a:endParaRPr lang="en-GB" sz="40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72" y="4529433"/>
                <a:ext cx="1484702" cy="707886"/>
              </a:xfrm>
              <a:prstGeom prst="rect">
                <a:avLst/>
              </a:prstGeom>
              <a:blipFill>
                <a:blip r:embed="rId11"/>
                <a:stretch>
                  <a:fillRect l="-14344" t="-15517" r="-13934" b="-36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64613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20" grpId="0"/>
      <p:bldP spid="21" grpId="0"/>
      <p:bldP spid="17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431292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13" y="339721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83689" y="482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5" name="Oval 4"/>
          <p:cNvSpPr/>
          <p:nvPr/>
        </p:nvSpPr>
        <p:spPr>
          <a:xfrm>
            <a:off x="1371600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71600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71600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1600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0526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0526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0526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0526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38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38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38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38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88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8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88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288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52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52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52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52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82" y="4222941"/>
            <a:ext cx="1375243" cy="1695927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2391209" y="3373158"/>
            <a:ext cx="3461298" cy="1328023"/>
          </a:xfrm>
          <a:prstGeom prst="wedgeRoundRectCallout">
            <a:avLst>
              <a:gd name="adj1" fmla="val -49079"/>
              <a:gd name="adj2" fmla="val 90104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can write 4 different multiplications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3822014" y="4745734"/>
            <a:ext cx="2544114" cy="919401"/>
          </a:xfrm>
          <a:prstGeom prst="wedgeRoundRectCallout">
            <a:avLst>
              <a:gd name="adj1" fmla="val 73811"/>
              <a:gd name="adj2" fmla="val 485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there are 8</a:t>
            </a:r>
          </a:p>
        </p:txBody>
      </p:sp>
      <p:sp>
        <p:nvSpPr>
          <p:cNvPr id="53" name="Oval 52"/>
          <p:cNvSpPr/>
          <p:nvPr/>
        </p:nvSpPr>
        <p:spPr>
          <a:xfrm>
            <a:off x="4588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88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88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88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371600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71600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71600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1371600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200526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00526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200526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200526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2638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38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38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38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88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8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88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288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52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52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52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52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62" y="4408713"/>
            <a:ext cx="1375243" cy="16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ular Callout 50"/>
              <p:cNvSpPr/>
              <p:nvPr/>
            </p:nvSpPr>
            <p:spPr>
              <a:xfrm>
                <a:off x="2391209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can see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24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12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8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51" name="Rounded 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09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blipFill>
                <a:blip r:embed="rId7"/>
                <a:stretch>
                  <a:fillRect b="-172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ular Callout 51"/>
              <p:cNvSpPr/>
              <p:nvPr/>
            </p:nvSpPr>
            <p:spPr>
              <a:xfrm>
                <a:off x="3952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You can also have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24</a:t>
                </a:r>
                <a:r>
                  <a:rPr lang="en-GB" sz="2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1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3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4588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88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88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88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215187" y="461336"/>
            <a:ext cx="4024669" cy="2462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229077" y="461461"/>
            <a:ext cx="4024669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1211470" y="1706677"/>
            <a:ext cx="4024669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1303128" y="470069"/>
            <a:ext cx="1267622" cy="2470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01406" y="465168"/>
            <a:ext cx="1267622" cy="2470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3899204" y="471368"/>
            <a:ext cx="1267622" cy="24706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225360" y="458038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211469" y="1080282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205014" y="1700931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1213285" y="2323734"/>
            <a:ext cx="4024669" cy="615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2" grpId="0" animBg="1"/>
      <p:bldP spid="2" grpId="1" animBg="1"/>
      <p:bldP spid="34" grpId="0" animBg="1"/>
      <p:bldP spid="34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60136F9-4DE9-4820-BEF2-D2A04B063AD8}"/>
                  </a:ext>
                </a:extLst>
              </p:cNvPr>
              <p:cNvSpPr/>
              <p:nvPr/>
            </p:nvSpPr>
            <p:spPr>
              <a:xfrm>
                <a:off x="2244654" y="2204583"/>
                <a:ext cx="4572000" cy="30469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9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18</a:t>
                </a:r>
              </a:p>
              <a:p>
                <a:pPr algn="ctr"/>
                <a:endParaRPr lang="en-GB" sz="3200" dirty="0"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5</a:t>
                </a:r>
              </a:p>
              <a:p>
                <a:pPr algn="ctr"/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16</a:t>
                </a:r>
                <a:r>
                  <a:rPr lang="en-GB" sz="3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</a:t>
                </a:r>
                <a:endParaRPr lang="en-GB" sz="3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60136F9-4DE9-4820-BEF2-D2A04B063A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54" y="2204583"/>
                <a:ext cx="4572000" cy="3046988"/>
              </a:xfrm>
              <a:prstGeom prst="rect">
                <a:avLst/>
              </a:prstGeom>
              <a:blipFill>
                <a:blip r:embed="rId5"/>
                <a:stretch>
                  <a:fillRect b="-58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44655" y="1653134"/>
                <a:ext cx="4572000" cy="58477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</a:t>
                </a:r>
                <a:r>
                  <a:rPr lang="en-GB" sz="3200" dirty="0">
                    <a:solidFill>
                      <a:schemeClr val="accent1"/>
                    </a:solidFill>
                    <a:latin typeface="Comic Sans MS" panose="030F0702030302020204" pitchFamily="66" charset="0"/>
                  </a:rPr>
                  <a:t>3</a:t>
                </a:r>
                <a:r>
                  <a:rPr lang="en-GB" sz="3200" dirty="0">
                    <a:latin typeface="Comic Sans MS" panose="030F0702030302020204" pitchFamily="66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12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655" y="1653134"/>
                <a:ext cx="4572000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4161431" y="1620402"/>
            <a:ext cx="50285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221043" y="1698713"/>
            <a:ext cx="383627" cy="66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32147" y="2585228"/>
            <a:ext cx="50285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5226895" y="3518437"/>
            <a:ext cx="50285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40048" y="4564230"/>
            <a:ext cx="502853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391759" y="2636614"/>
            <a:ext cx="383627" cy="66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286507" y="3569823"/>
            <a:ext cx="383627" cy="66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69853" y="4610427"/>
            <a:ext cx="443241" cy="666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GB" sz="3200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0804" y="601803"/>
            <a:ext cx="747045" cy="74704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5298927" y="7444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40D2EC-EB25-4C15-8E78-E094DCBD0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697" y="339721"/>
            <a:ext cx="385075" cy="544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32EE5B-4EE9-4203-8D91-EE9FDB7B47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707" y="375194"/>
            <a:ext cx="385075" cy="54401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AF0C9A5-8903-424A-8F92-E32786420173}"/>
              </a:ext>
            </a:extLst>
          </p:cNvPr>
          <p:cNvSpPr/>
          <p:nvPr/>
        </p:nvSpPr>
        <p:spPr>
          <a:xfrm>
            <a:off x="910913" y="1720106"/>
            <a:ext cx="453382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25C9323-1B16-47EB-953A-330CE856CD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907" y="540344"/>
            <a:ext cx="385075" cy="544015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5D250D1-DA10-46D6-94DC-BA2032F492E0}"/>
              </a:ext>
            </a:extLst>
          </p:cNvPr>
          <p:cNvSpPr/>
          <p:nvPr/>
        </p:nvSpPr>
        <p:spPr>
          <a:xfrm>
            <a:off x="1423907" y="1722940"/>
            <a:ext cx="453382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0E9902C-B108-4B70-A37B-8278F23800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6444" y="210402"/>
            <a:ext cx="385075" cy="544015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43E2A86D-8EEF-40FA-92E2-0E49C78A9563}"/>
              </a:ext>
            </a:extLst>
          </p:cNvPr>
          <p:cNvSpPr/>
          <p:nvPr/>
        </p:nvSpPr>
        <p:spPr>
          <a:xfrm>
            <a:off x="1941792" y="1722940"/>
            <a:ext cx="453382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EC43A2D-58D6-464B-A3AD-DD3BDF11A3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2117" y="268336"/>
            <a:ext cx="385075" cy="544015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0E7AC44-9079-42EE-98FE-57AA0BF974CF}"/>
              </a:ext>
            </a:extLst>
          </p:cNvPr>
          <p:cNvSpPr/>
          <p:nvPr/>
        </p:nvSpPr>
        <p:spPr>
          <a:xfrm>
            <a:off x="2467343" y="1722940"/>
            <a:ext cx="453382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latin typeface="Comic Sans MS" panose="030F0702030302020204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FA2A449-4809-4809-A7F9-05F3FF072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0893" y="786697"/>
            <a:ext cx="385075" cy="54401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83943A0-DFEE-4A5A-9736-62F8E759A0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4287" y="919302"/>
            <a:ext cx="385075" cy="54401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E5784DD-75F7-45CC-A87E-60F36AA02D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2706" y="630929"/>
            <a:ext cx="385075" cy="5440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411B044-2880-4649-94F2-ED75340513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1505" y="611728"/>
            <a:ext cx="385075" cy="54401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87AB08A-26A5-44D5-9BC2-D8FAB4400C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0076" y="1174944"/>
            <a:ext cx="385075" cy="54401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CC87E2-D8D5-4851-8785-95B2994BE0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41205" y="367303"/>
            <a:ext cx="385075" cy="5440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8A34239-4F27-472E-992A-C87C5D7B58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49922" y="962540"/>
            <a:ext cx="385075" cy="54401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85D4B89-B6AD-4B28-A36D-B4463844A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2871" y="992863"/>
            <a:ext cx="385075" cy="54401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7E4B882-198A-4E9A-B89A-EFDF8AB801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2057" y="521773"/>
            <a:ext cx="385075" cy="54401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F4430F0-7F73-4B41-A66F-A4D5C7C2F9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9407" y="375194"/>
            <a:ext cx="385075" cy="54401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512FF3A-9304-48E7-B01E-20B89D209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4690" y="298551"/>
            <a:ext cx="385075" cy="544015"/>
          </a:xfrm>
          <a:prstGeom prst="rect">
            <a:avLst/>
          </a:prstGeom>
        </p:spPr>
      </p:pic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B26F963-DEA6-4863-B034-B68F647890CC}"/>
              </a:ext>
            </a:extLst>
          </p:cNvPr>
          <p:cNvSpPr/>
          <p:nvPr/>
        </p:nvSpPr>
        <p:spPr>
          <a:xfrm rot="5400000">
            <a:off x="6831624" y="1102286"/>
            <a:ext cx="502585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E19C73A-7062-4733-AB36-27227DFD0C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4707" y="932694"/>
            <a:ext cx="385075" cy="5440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24C4F2-9D4E-45BF-A9EA-61384EE0E7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3994" y="978244"/>
            <a:ext cx="385075" cy="54401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459D264-1207-4CF2-A3B7-44893A43B0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6133" y="757122"/>
            <a:ext cx="385075" cy="5440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779E6E5-A40B-4C48-8B33-5BDC8F3E5A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8749" y="721224"/>
            <a:ext cx="385075" cy="544015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0D1E549-9710-4FC9-B88D-D2B38BC2B89B}"/>
              </a:ext>
            </a:extLst>
          </p:cNvPr>
          <p:cNvSpPr/>
          <p:nvPr/>
        </p:nvSpPr>
        <p:spPr>
          <a:xfrm rot="5400000">
            <a:off x="6831624" y="1659786"/>
            <a:ext cx="502585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DDEA9A6F-FB73-4F95-850E-E01777F765F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9959" y="1138461"/>
            <a:ext cx="385075" cy="54401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FCA294D-7B16-4340-8C39-5BB29D3346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5885" y="690532"/>
            <a:ext cx="385075" cy="5440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D663FD1-DA7E-4DAB-BE34-2BB4C94A8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8863" y="1163271"/>
            <a:ext cx="385075" cy="5440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55E05C28-B502-4248-9B1F-3E4F90F359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9675" y="1104078"/>
            <a:ext cx="385075" cy="544015"/>
          </a:xfrm>
          <a:prstGeom prst="rect">
            <a:avLst/>
          </a:prstGeom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FF7CAF1D-0E08-4707-AD66-53E46B00CCFA}"/>
              </a:ext>
            </a:extLst>
          </p:cNvPr>
          <p:cNvSpPr/>
          <p:nvPr/>
        </p:nvSpPr>
        <p:spPr>
          <a:xfrm rot="5400000">
            <a:off x="6841080" y="2220987"/>
            <a:ext cx="502585" cy="173593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21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01093 0.2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023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7 L -0.01753 0.2231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1115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00851 0.2159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" y="10787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01511 0.2020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" y="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0.00347 0.25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277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85185E-6 L -0.01389 0.2178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1088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L 0.01007 0.2421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210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01736 0.2465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1302 0.2800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14005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-0.03351 0.2428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" y="1213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L -0.00504 0.2745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372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01406 0.2708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2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08733 0.14537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8" y="726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1349 0.19121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9560"/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09115 0.1099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49" y="5486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0.04549 0.07939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" y="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L -0.03854 0.2511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7" y="12546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0277 0.18564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9282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77556E-17 L 0.03958 0.216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10833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00973 0.2719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0.03454 0.3636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6" y="18171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01111 0.3030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15139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8021 0.24792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12384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08178 0.23958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97" y="1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000"/>
                            </p:stCondLst>
                            <p:childTnLst>
                              <p:par>
                                <p:cTn id="2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49" grpId="0" animBg="1"/>
      <p:bldP spid="65" grpId="0" animBg="1"/>
      <p:bldP spid="66" grpId="0" animBg="1"/>
      <p:bldP spid="67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2" grpId="0"/>
      <p:bldP spid="13" grpId="0" animBg="1"/>
      <p:bldP spid="13" grpId="1" animBg="1"/>
      <p:bldP spid="29" grpId="0" animBg="1"/>
      <p:bldP spid="29" grpId="1" animBg="1"/>
      <p:bldP spid="31" grpId="0" animBg="1"/>
      <p:bldP spid="31" grpId="1" animBg="1"/>
      <p:bldP spid="33" grpId="0" animBg="1"/>
      <p:bldP spid="33" grpId="1" animBg="1"/>
      <p:bldP spid="45" grpId="0" animBg="1"/>
      <p:bldP spid="52" grpId="0" animBg="1"/>
      <p:bldP spid="5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831252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653" t="19531" r="63616" b="50586"/>
          <a:stretch/>
        </p:blipFill>
        <p:spPr>
          <a:xfrm>
            <a:off x="628648" y="1371599"/>
            <a:ext cx="6229351" cy="46043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2911" y="400049"/>
            <a:ext cx="46434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Challenge</a:t>
            </a:r>
            <a:endParaRPr lang="en-GB" sz="4400" dirty="0">
              <a:solidFill>
                <a:srgbClr val="00B0F0"/>
              </a:solidFill>
              <a:latin typeface="Letter-join Plus 32" panose="0200050500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02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1F7BD87-AF16-DD49-8672-55DCD0ECF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29" y="1790621"/>
            <a:ext cx="4632768" cy="1701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A83C9F9-2662-8243-A368-E7FE1FD28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83" y="1319625"/>
            <a:ext cx="8628185" cy="5122985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defTabSz="844083"/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2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11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B2FA2A-0CC7-F94F-80FF-55BE4364E818}"/>
              </a:ext>
            </a:extLst>
          </p:cNvPr>
          <p:cNvSpPr/>
          <p:nvPr/>
        </p:nvSpPr>
        <p:spPr>
          <a:xfrm>
            <a:off x="2877015" y="4592922"/>
            <a:ext cx="417179" cy="4171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E134A09-CBD6-2349-AFBF-6F18DEAF88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542" t="25298" r="42638" b="35967"/>
          <a:stretch/>
        </p:blipFill>
        <p:spPr>
          <a:xfrm>
            <a:off x="8081756" y="961246"/>
            <a:ext cx="293561" cy="1432352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65672C9-7672-8E46-BED5-ACBBAF28FDF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69" t="36180" r="42997" b="47334"/>
          <a:stretch/>
        </p:blipFill>
        <p:spPr>
          <a:xfrm>
            <a:off x="8307503" y="1038581"/>
            <a:ext cx="293793" cy="2606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A0404D9-CFE6-4B4F-B965-A03251321CFF}"/>
              </a:ext>
            </a:extLst>
          </p:cNvPr>
          <p:cNvSpPr/>
          <p:nvPr/>
        </p:nvSpPr>
        <p:spPr>
          <a:xfrm>
            <a:off x="2876042" y="5783373"/>
            <a:ext cx="417179" cy="4171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2444D9-D4C3-A04A-A286-343C142942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7370" y="5601514"/>
            <a:ext cx="1401095" cy="6429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A47439-76D5-1B46-B2C1-7419D6FEAA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9203" y="2753845"/>
            <a:ext cx="2192094" cy="1049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EE7303-9072-934D-9D38-D91F1958A9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3434" y="1786593"/>
            <a:ext cx="609600" cy="808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C6ACB4-69CB-FE4D-B5C1-928E2F2FEE4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4154" y="1786593"/>
            <a:ext cx="609600" cy="808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9528BE-06C9-1641-A0D7-750EA3D77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38499" y="3569639"/>
            <a:ext cx="2250831" cy="808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9E6B0B-0C2E-1F46-9221-25A87B70274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09056" y="4471980"/>
            <a:ext cx="785446" cy="7971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D845C2-2594-3A4D-900D-011E626245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85693" y="5661056"/>
            <a:ext cx="597877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550" y="460709"/>
            <a:ext cx="749747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Continue the sequence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2, 4, 6, 8, ____, ____, ____, ____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Continue the sequence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5, 10, 15, 20, ____, ____, ____, ____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What is the total score in each row?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 a)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 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66" y="4147887"/>
            <a:ext cx="1044000" cy="9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66" y="4147886"/>
            <a:ext cx="1044000" cy="9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66" y="4147887"/>
            <a:ext cx="1044000" cy="97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75" y="4953372"/>
            <a:ext cx="1043999" cy="972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13" y="4953372"/>
            <a:ext cx="1043999" cy="972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51" y="4953372"/>
            <a:ext cx="1043999" cy="972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27" y="4953372"/>
            <a:ext cx="1043999" cy="97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64" y="4953372"/>
            <a:ext cx="1043999" cy="972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89" y="4953372"/>
            <a:ext cx="1043999" cy="9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1967" y="1192274"/>
            <a:ext cx="4310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10      12      14      16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20447" y="2776841"/>
            <a:ext cx="43104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25      30      35      40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70650" y="4275006"/>
            <a:ext cx="1053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53118" y="5119886"/>
            <a:ext cx="10532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2C30EE-C429-4163-B13A-5E8748CAFB21}"/>
              </a:ext>
            </a:extLst>
          </p:cNvPr>
          <p:cNvSpPr txBox="1"/>
          <p:nvPr/>
        </p:nvSpPr>
        <p:spPr>
          <a:xfrm>
            <a:off x="695550" y="460709"/>
            <a:ext cx="7497474" cy="5432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Continue the sequence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2, 4, 6, 8, ____, ____, ____, ____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2"/>
            </a:pPr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Continue the sequence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5, 10, 15, 20, ____, ____, ____, ____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What is the total score in each row?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 a)</a:t>
            </a:r>
          </a:p>
          <a:p>
            <a:endParaRPr lang="en-GB" sz="2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        b)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4C1EC12-78CD-4D38-8D0B-7F681AFCC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66" y="4147887"/>
            <a:ext cx="1044000" cy="972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A5811FA-C214-44C2-8F9C-D28E4311C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166" y="4147886"/>
            <a:ext cx="1044000" cy="972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7E70E78-34ED-4094-BC45-576E6874C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66" y="4147887"/>
            <a:ext cx="1044000" cy="972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73D8E4-D1E4-42F1-AC50-F31EFF416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75" y="4953372"/>
            <a:ext cx="1043999" cy="97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81996D3-31B2-4025-8A1B-B449B72A42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513" y="4953372"/>
            <a:ext cx="1043999" cy="972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D1A943-8FBA-40B6-936E-19C59CAB45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151" y="4953372"/>
            <a:ext cx="1043999" cy="97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9671F33-2924-4CE2-85C9-39AAE2938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427" y="4953372"/>
            <a:ext cx="1043999" cy="972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98D04E8-36EA-4FE6-9267-4756FDF12C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64" y="4953372"/>
            <a:ext cx="1043999" cy="97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5FE78A-852B-45BB-8597-207F889A70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89" y="4953372"/>
            <a:ext cx="1043999" cy="97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314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20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1101540" y="1433832"/>
            <a:ext cx="1578515" cy="8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1101540" y="2322634"/>
            <a:ext cx="1578515" cy="88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6176040" y="1433832"/>
            <a:ext cx="1578515" cy="888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6176040" y="2322634"/>
            <a:ext cx="1578515" cy="888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1411" y="565097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What do you see?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3574315" y="1458959"/>
            <a:ext cx="785428" cy="888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36145"/>
            <a:ext cx="1427798" cy="1722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40528" y="5078527"/>
                <a:ext cx="259878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28" y="5078527"/>
                <a:ext cx="259878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750060" y="4171494"/>
                <a:ext cx="3889206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+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060" y="4171494"/>
                <a:ext cx="3889206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756757" y="416955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146" y="510321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5781" y="510321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86503" y="416955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67029" y="416955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04139" y="4206284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37236" y="510321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479114" y="4169557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98401" y="5143696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0236" y="419641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55204" y="4207430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75344" y="5139146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63339" y="418756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12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30437" y="514369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12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4386989" y="1442325"/>
            <a:ext cx="785428" cy="8888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4413408" y="2250110"/>
            <a:ext cx="785428" cy="888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3559363" y="2268978"/>
            <a:ext cx="785428" cy="8888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44468" y="3411352"/>
            <a:ext cx="60644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857" y="338077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2007" y="338077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207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1108723" y="1432849"/>
            <a:ext cx="1578515" cy="8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1108723" y="2321651"/>
            <a:ext cx="1578515" cy="88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6183223" y="1432849"/>
            <a:ext cx="1578515" cy="888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b="73517"/>
          <a:stretch/>
        </p:blipFill>
        <p:spPr>
          <a:xfrm>
            <a:off x="6183223" y="2321651"/>
            <a:ext cx="1578515" cy="888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1411" y="565097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What do you see?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3581498" y="1457976"/>
            <a:ext cx="785428" cy="8888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" y="4436145"/>
            <a:ext cx="1427798" cy="1722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40528" y="5078527"/>
                <a:ext cx="2598788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28" y="5078527"/>
                <a:ext cx="2598788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508320" y="4197866"/>
                <a:ext cx="2682145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      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</m:t>
                    </m:r>
                    <m:r>
                      <a:rPr lang="en-GB" sz="26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</a:t>
                </a:r>
                <a:endParaRPr lang="en-GB" sz="2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8320" y="4197866"/>
                <a:ext cx="2682145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08320" y="423056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2146" y="510321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25781" y="510321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14128" y="423056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84971" y="4276469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37236" y="5103210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2439" y="4230565"/>
            <a:ext cx="718457" cy="5461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600" dirty="0"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01669" y="5130068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1670" y="4276470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7212" y="5130068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39316" y="4257423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12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18511" y="513240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12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4394172" y="1441342"/>
            <a:ext cx="785428" cy="8888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4420591" y="2249127"/>
            <a:ext cx="785428" cy="888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4"/>
          <a:srcRect r="50242" b="73517"/>
          <a:stretch/>
        </p:blipFill>
        <p:spPr>
          <a:xfrm>
            <a:off x="3566546" y="2267995"/>
            <a:ext cx="785428" cy="8888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44468" y="3411352"/>
            <a:ext cx="60644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959260" y="3377671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6761" y="3377671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3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-0.09983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85185E-6 L -0.09653 0.00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3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10955 0.002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0677 0.0101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0" grpId="0"/>
      <p:bldP spid="23" grpId="0"/>
      <p:bldP spid="25" grpId="0"/>
      <p:bldP spid="26" grpId="0"/>
      <p:bldP spid="27" grpId="0"/>
      <p:bldP spid="28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13" y="339721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34411" y="482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48645" y="4143809"/>
            <a:ext cx="3493114" cy="590151"/>
            <a:chOff x="2648645" y="4143809"/>
            <a:chExt cx="3493114" cy="5901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2648645" y="4143809"/>
                  <a:ext cx="28825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=</m:t>
                      </m:r>
                    </m:oMath>
                  </a14:m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</a:t>
                  </a:r>
                  <a:endParaRPr lang="en-GB" sz="32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8645" y="4143809"/>
                  <a:ext cx="2882520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Rectangle 22"/>
            <p:cNvSpPr/>
            <p:nvPr/>
          </p:nvSpPr>
          <p:spPr>
            <a:xfrm>
              <a:off x="4165704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869339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380794" y="4168492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354627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030770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4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29892" y="4149185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8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81726" y="3197659"/>
            <a:ext cx="5966058" cy="595069"/>
            <a:chOff x="1481726" y="3197659"/>
            <a:chExt cx="5966058" cy="59506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/>
                <p:cNvSpPr/>
                <p:nvPr/>
              </p:nvSpPr>
              <p:spPr>
                <a:xfrm>
                  <a:off x="1481726" y="3207953"/>
                  <a:ext cx="539564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       </a:t>
                  </a:r>
                  <a14:m>
                    <m:oMath xmlns:m="http://schemas.openxmlformats.org/officeDocument/2006/math">
                      <m:r>
                        <a:rPr lang="en-GB" sz="3200" b="0" i="0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+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32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GB" sz="3200" dirty="0">
                      <a:solidFill>
                        <a:prstClr val="black"/>
                      </a:solidFill>
                      <a:latin typeface="Comic Sans MS" panose="030F0702030302020204" pitchFamily="66" charset="0"/>
                    </a:rPr>
                    <a:t> </a:t>
                  </a:r>
                  <a:endParaRPr lang="en-GB" sz="3200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1" name="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1726" y="3207953"/>
                  <a:ext cx="5395644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Rectangle 21"/>
            <p:cNvSpPr/>
            <p:nvPr/>
          </p:nvSpPr>
          <p:spPr>
            <a:xfrm>
              <a:off x="3050819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480565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261091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190903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676995" y="3222807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654143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449266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35917" y="3203500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noProof="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8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817027" y="3216966"/>
              <a:ext cx="718457" cy="54616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3200" dirty="0">
                <a:latin typeface="Comic Sans MS" panose="030F0702030302020204" pitchFamily="66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957111" y="3197659"/>
              <a:ext cx="6118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dirty="0">
                  <a:solidFill>
                    <a:srgbClr val="5B9BD5">
                      <a:lumMod val="75000"/>
                    </a:srgbClr>
                  </a:solidFill>
                  <a:latin typeface="Comic Sans MS" panose="030F0702030302020204" pitchFamily="66" charset="0"/>
                </a:rPr>
                <a:t>2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6" y="1217656"/>
            <a:ext cx="1594535" cy="148456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379" y="1217656"/>
            <a:ext cx="1594535" cy="148456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474" y="1198349"/>
            <a:ext cx="1594535" cy="148456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716" y="1198349"/>
            <a:ext cx="1594535" cy="14845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0|16.3|1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3.7|1|9.2|1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4.4|8.7|2|5.3|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0.9|5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3.4|8.1|11.7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5.2|6|6.8|17.5|1|5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|5.5|2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1|3.3|4.6|2.6|4.9|2|6.5|1.3|12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.4|2.7|2.4|2.3|5.3|1.3|3.2|7.9|6.7|3|0.8|2|0.8|2.2|2.7|3.7|24.6|9.1|14.3"/>
</p:tagLst>
</file>

<file path=ppt/theme/theme1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B7CD3C-A3C2-454E-864B-BB252B54DD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cee99ee9-287b-4f9a-957c-ba5ae7375c9a"/>
    <ds:schemaRef ds:uri="522d4c35-b548-4432-90ae-af4376e1c4b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15621</TotalTime>
  <Words>355</Words>
  <Application>Microsoft Office PowerPoint</Application>
  <PresentationFormat>On-screen Show (4:3)</PresentationFormat>
  <Paragraphs>120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Bariol</vt:lpstr>
      <vt:lpstr>Calibri</vt:lpstr>
      <vt:lpstr>Cambria Math</vt:lpstr>
      <vt:lpstr>Comic Sans MS</vt:lpstr>
      <vt:lpstr>Letter-join Plus 32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1_Get ready questions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questions  1 and 2 on the worksheet</vt:lpstr>
      <vt:lpstr>PowerPoint Presentation</vt:lpstr>
      <vt:lpstr>PowerPoint Presentation</vt:lpstr>
      <vt:lpstr>Have a go at question  3 on the worksheet</vt:lpstr>
      <vt:lpstr>PowerPoint Presentation</vt:lpstr>
      <vt:lpstr>PowerPoint Presentation</vt:lpstr>
      <vt:lpstr>PowerPoint Presentation</vt:lpstr>
      <vt:lpstr>Have a go at the rest of the questions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237</cp:revision>
  <dcterms:created xsi:type="dcterms:W3CDTF">2019-07-05T11:02:13Z</dcterms:created>
  <dcterms:modified xsi:type="dcterms:W3CDTF">2021-01-11T11:05:26Z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