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07869"/>
          </a:xfrm>
        </p:spPr>
        <p:txBody>
          <a:bodyPr>
            <a:normAutofit fontScale="90000"/>
          </a:bodyPr>
          <a:lstStyle/>
          <a:p>
            <a:r>
              <a:rPr lang="en-US" u="sng" dirty="0" smtClean="0">
                <a:latin typeface="Comic Sans MS" panose="030F0702030302020204" pitchFamily="66" charset="0"/>
              </a:rPr>
              <a:t>Monday 13</a:t>
            </a:r>
            <a:r>
              <a:rPr lang="en-US" u="sng" baseline="30000" dirty="0" smtClean="0">
                <a:latin typeface="Comic Sans MS" panose="030F0702030302020204" pitchFamily="66" charset="0"/>
              </a:rPr>
              <a:t>th</a:t>
            </a:r>
            <a:r>
              <a:rPr lang="en-US" u="sng" dirty="0" smtClean="0">
                <a:latin typeface="Comic Sans MS" panose="030F0702030302020204" pitchFamily="66" charset="0"/>
              </a:rPr>
              <a:t> July</a:t>
            </a:r>
            <a:endParaRPr lang="en-GB" u="sng" dirty="0">
              <a:latin typeface="Comic Sans MS" panose="030F0702030302020204" pitchFamily="66" charset="0"/>
            </a:endParaRPr>
          </a:p>
        </p:txBody>
      </p:sp>
      <p:sp>
        <p:nvSpPr>
          <p:cNvPr id="3" name="Subtitle 2"/>
          <p:cNvSpPr>
            <a:spLocks noGrp="1"/>
          </p:cNvSpPr>
          <p:nvPr>
            <p:ph type="subTitle" idx="1"/>
          </p:nvPr>
        </p:nvSpPr>
        <p:spPr>
          <a:xfrm>
            <a:off x="2589213" y="3566161"/>
            <a:ext cx="8915399" cy="2337502"/>
          </a:xfrm>
        </p:spPr>
        <p:txBody>
          <a:bodyPr/>
          <a:lstStyle/>
          <a:p>
            <a:r>
              <a:rPr lang="en-US" sz="3000" u="sng" dirty="0" smtClean="0">
                <a:solidFill>
                  <a:schemeClr val="tx1"/>
                </a:solidFill>
                <a:latin typeface="Comic Sans MS" panose="030F0702030302020204" pitchFamily="66" charset="0"/>
              </a:rPr>
              <a:t>LO – I can use my retrieval skills to answer questions about a picture.</a:t>
            </a:r>
          </a:p>
          <a:p>
            <a:endParaRPr lang="en-GB" u="sng" dirty="0">
              <a:latin typeface="Comic Sans MS" panose="030F0702030302020204" pitchFamily="66" charset="0"/>
            </a:endParaRPr>
          </a:p>
        </p:txBody>
      </p:sp>
    </p:spTree>
    <p:extLst>
      <p:ext uri="{BB962C8B-B14F-4D97-AF65-F5344CB8AC3E}">
        <p14:creationId xmlns:p14="http://schemas.microsoft.com/office/powerpoint/2010/main" val="612468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1691" y="272867"/>
            <a:ext cx="8911687" cy="1280890"/>
          </a:xfrm>
        </p:spPr>
        <p:txBody>
          <a:bodyPr/>
          <a:lstStyle/>
          <a:p>
            <a:r>
              <a:rPr lang="en-US" u="sng" dirty="0" smtClean="0">
                <a:latin typeface="Comic Sans MS" panose="030F0702030302020204" pitchFamily="66" charset="0"/>
              </a:rPr>
              <a:t>A black out poem – examples</a:t>
            </a:r>
            <a:br>
              <a:rPr lang="en-US" u="sng" dirty="0" smtClean="0">
                <a:latin typeface="Comic Sans MS" panose="030F0702030302020204" pitchFamily="66" charset="0"/>
              </a:rPr>
            </a:br>
            <a:endParaRPr lang="en-GB" dirty="0"/>
          </a:p>
        </p:txBody>
      </p:sp>
      <p:pic>
        <p:nvPicPr>
          <p:cNvPr id="4" name="Content Placeholder 3" descr="https://edenscouts.org.uk/wp-content/uploads/2020/03/blackout-1.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1335" y="1589359"/>
            <a:ext cx="3590925" cy="3743325"/>
          </a:xfrm>
          <a:prstGeom prst="rect">
            <a:avLst/>
          </a:prstGeom>
          <a:noFill/>
          <a:ln>
            <a:noFill/>
          </a:ln>
        </p:spPr>
      </p:pic>
      <p:pic>
        <p:nvPicPr>
          <p:cNvPr id="4098" name="Picture 2" descr="5 Tips for Creating Blackout Poetry | Power Po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233" y="913312"/>
            <a:ext cx="3645716" cy="42581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lackout Poetry | Scholas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958" y="913312"/>
            <a:ext cx="3724275" cy="623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97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170" name="Picture 2" descr="636234563004345750-28367669_her eyes blackout poetry.jpg (980×1200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317" y="303257"/>
            <a:ext cx="4867780" cy="596054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w John Carroll discovered blackout poetry and accidentally buil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936" y="296934"/>
            <a:ext cx="5991837" cy="5966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811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207" y="209006"/>
            <a:ext cx="10838406" cy="1695994"/>
          </a:xfrm>
        </p:spPr>
        <p:txBody>
          <a:bodyPr>
            <a:normAutofit fontScale="90000"/>
          </a:bodyPr>
          <a:lstStyle/>
          <a:p>
            <a:r>
              <a:rPr lang="en-GB" sz="2900" b="1" u="sng" dirty="0">
                <a:latin typeface="Comic Sans MS" panose="030F0702030302020204" pitchFamily="66" charset="0"/>
              </a:rPr>
              <a:t>Blackout Poetry</a:t>
            </a:r>
            <a:r>
              <a:rPr lang="en-GB" sz="2900" dirty="0">
                <a:latin typeface="Comic Sans MS" panose="030F0702030302020204" pitchFamily="66" charset="0"/>
              </a:rPr>
              <a:t/>
            </a:r>
            <a:br>
              <a:rPr lang="en-GB" sz="2900" dirty="0">
                <a:latin typeface="Comic Sans MS" panose="030F0702030302020204" pitchFamily="66" charset="0"/>
              </a:rPr>
            </a:br>
            <a:r>
              <a:rPr lang="en-GB" sz="2900" dirty="0" smtClean="0">
                <a:latin typeface="Comic Sans MS" panose="030F0702030302020204" pitchFamily="66" charset="0"/>
              </a:rPr>
              <a:t>        Anyone </a:t>
            </a:r>
            <a:r>
              <a:rPr lang="en-GB" sz="2900" dirty="0">
                <a:latin typeface="Comic Sans MS" panose="030F0702030302020204" pitchFamily="66" charset="0"/>
              </a:rPr>
              <a:t>can be a poet (even if they don’t know it). Set your inner poet free with this alternative style of poetry.</a:t>
            </a:r>
            <a:r>
              <a:rPr lang="en-GB" dirty="0"/>
              <a:t/>
            </a:r>
            <a:br>
              <a:rPr lang="en-GB" dirty="0"/>
            </a:br>
            <a:r>
              <a:rPr lang="en-GB" sz="2900" b="1" u="sng" dirty="0">
                <a:latin typeface="Comic Sans MS" panose="030F0702030302020204" pitchFamily="66" charset="0"/>
              </a:rPr>
              <a:t>Preparation</a:t>
            </a:r>
            <a:r>
              <a:rPr lang="en-GB" sz="2900" dirty="0">
                <a:latin typeface="Comic Sans MS" panose="030F0702030302020204" pitchFamily="66" charset="0"/>
              </a:rPr>
              <a:t/>
            </a:r>
            <a:br>
              <a:rPr lang="en-GB" sz="2900" dirty="0">
                <a:latin typeface="Comic Sans MS" panose="030F0702030302020204" pitchFamily="66" charset="0"/>
              </a:rPr>
            </a:br>
            <a:r>
              <a:rPr lang="en-GB" sz="2900" dirty="0">
                <a:latin typeface="Comic Sans MS" panose="030F0702030302020204" pitchFamily="66" charset="0"/>
              </a:rPr>
              <a:t>Find old newspapers and magazines at home or photocopy pages from books.</a:t>
            </a:r>
            <a:br>
              <a:rPr lang="en-GB" sz="2900" dirty="0">
                <a:latin typeface="Comic Sans MS" panose="030F0702030302020204" pitchFamily="66" charset="0"/>
              </a:rPr>
            </a:br>
            <a:r>
              <a:rPr lang="en-GB" sz="2900" dirty="0">
                <a:latin typeface="Comic Sans MS" panose="030F0702030302020204" pitchFamily="66" charset="0"/>
              </a:rPr>
              <a:t>You will also need coloured pens or pencils</a:t>
            </a:r>
            <a:br>
              <a:rPr lang="en-GB" sz="2900" dirty="0">
                <a:latin typeface="Comic Sans MS" panose="030F0702030302020204" pitchFamily="66" charset="0"/>
              </a:rPr>
            </a:br>
            <a:r>
              <a:rPr lang="en-GB" sz="2900" b="1" u="sng" dirty="0">
                <a:latin typeface="Comic Sans MS" panose="030F0702030302020204" pitchFamily="66" charset="0"/>
              </a:rPr>
              <a:t>What’s a Blackout Poem?</a:t>
            </a:r>
            <a:r>
              <a:rPr lang="en-GB" sz="2900" u="sng" dirty="0">
                <a:latin typeface="Comic Sans MS" panose="030F0702030302020204" pitchFamily="66" charset="0"/>
              </a:rPr>
              <a:t/>
            </a:r>
            <a:br>
              <a:rPr lang="en-GB" sz="2900" u="sng" dirty="0">
                <a:latin typeface="Comic Sans MS" panose="030F0702030302020204" pitchFamily="66" charset="0"/>
              </a:rPr>
            </a:br>
            <a:r>
              <a:rPr lang="en-GB" sz="2900" dirty="0">
                <a:latin typeface="Comic Sans MS" panose="030F0702030302020204" pitchFamily="66" charset="0"/>
              </a:rPr>
              <a:t>Look at the blackout poetry examples on the PowerPoint. Have you seen this type of poetry before?</a:t>
            </a:r>
            <a:br>
              <a:rPr lang="en-GB" sz="2900" dirty="0">
                <a:latin typeface="Comic Sans MS" panose="030F0702030302020204" pitchFamily="66" charset="0"/>
              </a:rPr>
            </a:br>
            <a:r>
              <a:rPr lang="en-GB" sz="2900" dirty="0">
                <a:latin typeface="Comic Sans MS" panose="030F0702030302020204" pitchFamily="66" charset="0"/>
              </a:rPr>
              <a:t>Blackout poems are made using pages from books, newspapers, or magazines. Blackout poets pick out single words or phrases from the existing text, then piece them together to make something new. This kind of poetry embraces randomness, and also gives people a chance to mix poetry and visual art.</a:t>
            </a:r>
            <a:br>
              <a:rPr lang="en-GB" sz="2900" dirty="0">
                <a:latin typeface="Comic Sans MS" panose="030F0702030302020204" pitchFamily="66" charset="0"/>
              </a:rPr>
            </a:br>
            <a:endParaRPr lang="en-GB" sz="2900"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933197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697" y="91440"/>
            <a:ext cx="11599817" cy="6199582"/>
          </a:xfrm>
          <a:prstGeom prst="rect">
            <a:avLst/>
          </a:prstGeom>
        </p:spPr>
        <p:txBody>
          <a:bodyPr wrap="square">
            <a:spAutoFit/>
          </a:bodyPr>
          <a:lstStyle/>
          <a:p>
            <a:pPr>
              <a:lnSpc>
                <a:spcPct val="107000"/>
              </a:lnSpc>
              <a:spcBef>
                <a:spcPts val="1500"/>
              </a:spcBef>
              <a:spcAft>
                <a:spcPts val="750"/>
              </a:spcAft>
            </a:pPr>
            <a:r>
              <a:rPr lang="en-GB" sz="1600" b="1" u="sng" dirty="0">
                <a:solidFill>
                  <a:srgbClr val="7413DC"/>
                </a:solidFill>
                <a:latin typeface="Comic Sans MS" panose="030F0702030302020204" pitchFamily="66" charset="0"/>
                <a:ea typeface="Times New Roman" panose="02020603050405020304" pitchFamily="18" charset="0"/>
                <a:cs typeface="Times New Roman" panose="02020603050405020304" pitchFamily="18" charset="0"/>
              </a:rPr>
              <a:t>How to become a Blackout </a:t>
            </a:r>
            <a:r>
              <a:rPr lang="en-GB" sz="1600" b="1" u="sng" dirty="0" smtClean="0">
                <a:solidFill>
                  <a:srgbClr val="7413DC"/>
                </a:solidFill>
                <a:latin typeface="Comic Sans MS" panose="030F0702030302020204" pitchFamily="66" charset="0"/>
                <a:ea typeface="Times New Roman" panose="02020603050405020304" pitchFamily="18" charset="0"/>
                <a:cs typeface="Times New Roman" panose="02020603050405020304" pitchFamily="18" charset="0"/>
              </a:rPr>
              <a:t>Poet.</a:t>
            </a:r>
          </a:p>
          <a:p>
            <a:pPr>
              <a:lnSpc>
                <a:spcPct val="107000"/>
              </a:lnSpc>
              <a:spcBef>
                <a:spcPts val="1500"/>
              </a:spcBef>
              <a:spcAft>
                <a:spcPts val="750"/>
              </a:spcAft>
            </a:pPr>
            <a:endParaRPr lang="en-GB" sz="1600" u="sng" dirty="0">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Find a pencil and a page of text.</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Scan the page looking for a ‘theme word’ to inspire possible topics for their poem. Choose any word for your theme word – it’s about choosing something that stands out to you. Words may stand out because they have meaning or significance, for example, because they link to a personal value, a favourite feeling, or a special event. The meaningful theme word decides the topic of the whole poem.</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Read the page more carefully. Lightly circle any words that connect to your theme word or resonate with you – it’s also OK to circle words just because they sound nice! This is all about self-expression! Don’t circle more than three words in a row. If possible, pick words that work on their own.</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Piece together the circled words in the same order that the appear on the page (so, in English, top to bottom and left to right). Aim for about eight lines of poem – it’s up to you where a line stops and a new one starts.</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Go back through their poem – do they want to remove any words? Are there any spaces where they need to add something? Experiment with a few different possibilities. If things aren’t working out, it’s OK to go back and repeat step three to find some more words.</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Once you’ve settled on a final poem, erase any circles around words you’re not using.</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Circle the words that you are using more obviously – you could use a pen or highlighter.</a:t>
            </a:r>
            <a:endParaRPr lang="en-GB" sz="1600" dirty="0">
              <a:solidFill>
                <a:srgbClr val="000000"/>
              </a:solidFill>
              <a:latin typeface="Comic Sans MS" panose="030F0702030302020204" pitchFamily="66"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Share </a:t>
            </a:r>
            <a:r>
              <a:rPr lang="en-GB" sz="1600" dirty="0" smtClean="0">
                <a:solidFill>
                  <a:srgbClr val="000000"/>
                </a:solidFill>
                <a:latin typeface="Comic Sans MS" panose="030F0702030302020204" pitchFamily="66" charset="0"/>
                <a:ea typeface="Times New Roman" panose="02020603050405020304" pitchFamily="18" charset="0"/>
                <a:cs typeface="Arial" panose="020B0604020202020204" pitchFamily="34" charset="0"/>
              </a:rPr>
              <a:t>your </a:t>
            </a: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poem with the your family (maybe by reading it out</a:t>
            </a:r>
            <a:r>
              <a:rPr lang="en-GB" sz="1600" dirty="0" smtClean="0">
                <a:solidFill>
                  <a:srgbClr val="000000"/>
                </a:solidFill>
                <a:latin typeface="Comic Sans MS" panose="030F0702030302020204" pitchFamily="66" charset="0"/>
                <a:ea typeface="Times New Roman" panose="02020603050405020304" pitchFamily="18" charset="0"/>
                <a:cs typeface="Arial" panose="020B0604020202020204" pitchFamily="34" charset="0"/>
              </a:rPr>
              <a:t>, or </a:t>
            </a:r>
            <a:r>
              <a:rPr lang="en-GB" sz="1600" dirty="0">
                <a:solidFill>
                  <a:srgbClr val="000000"/>
                </a:solidFill>
                <a:latin typeface="Comic Sans MS" panose="030F0702030302020204" pitchFamily="66" charset="0"/>
                <a:ea typeface="Times New Roman" panose="02020603050405020304" pitchFamily="18" charset="0"/>
                <a:cs typeface="Arial" panose="020B0604020202020204" pitchFamily="34" charset="0"/>
              </a:rPr>
              <a:t>photographing and sharing). You could chat about what it means and how you pulled words together</a:t>
            </a:r>
            <a:r>
              <a:rPr lang="en-GB" sz="1600" dirty="0" smtClean="0">
                <a:solidFill>
                  <a:srgbClr val="000000"/>
                </a:solidFill>
                <a:latin typeface="Comic Sans MS" panose="030F0702030302020204" pitchFamily="66" charset="0"/>
                <a:ea typeface="Times New Roman" panose="02020603050405020304" pitchFamily="18" charset="0"/>
                <a:cs typeface="Arial" panose="020B0604020202020204" pitchFamily="34" charset="0"/>
              </a:rPr>
              <a:t>. Please share your finished poem on Seesaw.</a:t>
            </a:r>
            <a:endParaRPr lang="en-GB" sz="16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94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07869"/>
          </a:xfrm>
        </p:spPr>
        <p:txBody>
          <a:bodyPr>
            <a:normAutofit fontScale="90000"/>
          </a:bodyPr>
          <a:lstStyle/>
          <a:p>
            <a:r>
              <a:rPr lang="en-US" u="sng" dirty="0" smtClean="0">
                <a:latin typeface="Comic Sans MS" panose="030F0702030302020204" pitchFamily="66" charset="0"/>
              </a:rPr>
              <a:t>Thursday 16</a:t>
            </a:r>
            <a:r>
              <a:rPr lang="en-US" u="sng" baseline="30000" dirty="0" smtClean="0">
                <a:latin typeface="Comic Sans MS" panose="030F0702030302020204" pitchFamily="66" charset="0"/>
              </a:rPr>
              <a:t>th</a:t>
            </a:r>
            <a:r>
              <a:rPr lang="en-US" u="sng" dirty="0" smtClean="0">
                <a:latin typeface="Comic Sans MS" panose="030F0702030302020204" pitchFamily="66" charset="0"/>
              </a:rPr>
              <a:t> July</a:t>
            </a:r>
            <a:endParaRPr lang="en-GB" u="sng" dirty="0">
              <a:latin typeface="Comic Sans MS" panose="030F0702030302020204" pitchFamily="66" charset="0"/>
            </a:endParaRPr>
          </a:p>
        </p:txBody>
      </p:sp>
      <p:sp>
        <p:nvSpPr>
          <p:cNvPr id="3" name="Subtitle 2"/>
          <p:cNvSpPr>
            <a:spLocks noGrp="1"/>
          </p:cNvSpPr>
          <p:nvPr>
            <p:ph type="subTitle" idx="1"/>
          </p:nvPr>
        </p:nvSpPr>
        <p:spPr>
          <a:xfrm>
            <a:off x="2589213" y="3566161"/>
            <a:ext cx="8915399" cy="2337502"/>
          </a:xfrm>
        </p:spPr>
        <p:txBody>
          <a:bodyPr/>
          <a:lstStyle/>
          <a:p>
            <a:r>
              <a:rPr lang="en-US" sz="3000" u="sng" dirty="0" smtClean="0">
                <a:solidFill>
                  <a:schemeClr val="tx1"/>
                </a:solidFill>
                <a:latin typeface="Comic Sans MS" panose="030F0702030302020204" pitchFamily="66" charset="0"/>
              </a:rPr>
              <a:t>LO – I can make a blackout poem using newspaper and a black felt tip. </a:t>
            </a:r>
          </a:p>
          <a:p>
            <a:endParaRPr lang="en-GB" u="sng" dirty="0">
              <a:latin typeface="Comic Sans MS" panose="030F0702030302020204" pitchFamily="66" charset="0"/>
            </a:endParaRPr>
          </a:p>
        </p:txBody>
      </p:sp>
    </p:spTree>
    <p:extLst>
      <p:ext uri="{BB962C8B-B14F-4D97-AF65-F5344CB8AC3E}">
        <p14:creationId xmlns:p14="http://schemas.microsoft.com/office/powerpoint/2010/main" val="347530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omic Sans MS" panose="030F0702030302020204" pitchFamily="66" charset="0"/>
              </a:rPr>
              <a:t>Blackout poem.</a:t>
            </a:r>
            <a:endParaRPr lang="en-GB" u="sng" dirty="0">
              <a:latin typeface="Comic Sans MS" panose="030F0702030302020204" pitchFamily="66" charset="0"/>
            </a:endParaRPr>
          </a:p>
        </p:txBody>
      </p:sp>
      <p:sp>
        <p:nvSpPr>
          <p:cNvPr id="3" name="Content Placeholder 2"/>
          <p:cNvSpPr>
            <a:spLocks noGrp="1"/>
          </p:cNvSpPr>
          <p:nvPr>
            <p:ph idx="1"/>
          </p:nvPr>
        </p:nvSpPr>
        <p:spPr>
          <a:xfrm>
            <a:off x="979714" y="1658983"/>
            <a:ext cx="10524898" cy="4252239"/>
          </a:xfrm>
        </p:spPr>
        <p:txBody>
          <a:bodyPr>
            <a:normAutofit/>
          </a:bodyPr>
          <a:lstStyle/>
          <a:p>
            <a:pPr marL="0" indent="0">
              <a:buNone/>
            </a:pPr>
            <a:r>
              <a:rPr lang="en-US" sz="2400" dirty="0" smtClean="0">
                <a:latin typeface="Comic Sans MS" panose="030F0702030302020204" pitchFamily="66" charset="0"/>
              </a:rPr>
              <a:t>I would like you to make another poem as yesterday. Choose another theme. Think carefully and choose each word that you keep.</a:t>
            </a:r>
          </a:p>
          <a:p>
            <a:pPr marL="0" indent="0">
              <a:buNone/>
            </a:pPr>
            <a:endParaRPr lang="en-US" sz="2400" dirty="0">
              <a:latin typeface="Comic Sans MS" panose="030F0702030302020204" pitchFamily="66" charset="0"/>
            </a:endParaRPr>
          </a:p>
          <a:p>
            <a:pPr marL="0" indent="0">
              <a:buNone/>
            </a:pPr>
            <a:r>
              <a:rPr lang="en-US" sz="2400" dirty="0" smtClean="0">
                <a:latin typeface="Comic Sans MS" panose="030F0702030302020204" pitchFamily="66" charset="0"/>
              </a:rPr>
              <a:t>Share your poems with me on Seesaw.</a:t>
            </a:r>
            <a:endParaRPr lang="en-GB" sz="2400" dirty="0">
              <a:latin typeface="Comic Sans MS" panose="030F0702030302020204" pitchFamily="66" charset="0"/>
            </a:endParaRPr>
          </a:p>
        </p:txBody>
      </p:sp>
      <p:pic>
        <p:nvPicPr>
          <p:cNvPr id="4" name="Picture 2" descr="636234563004345750-28367669_her eyes blackout poetry.jpg (980×120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885" y="2587289"/>
            <a:ext cx="2714544" cy="332393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Blackout Poe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9714" y="3566160"/>
            <a:ext cx="2876222" cy="31843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ow John Carroll discovered blackout poetry and accidentally buil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328" y="3566160"/>
            <a:ext cx="3092374" cy="3079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99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07869"/>
          </a:xfrm>
        </p:spPr>
        <p:txBody>
          <a:bodyPr>
            <a:normAutofit fontScale="90000"/>
          </a:bodyPr>
          <a:lstStyle/>
          <a:p>
            <a:r>
              <a:rPr lang="en-US" u="sng" dirty="0" smtClean="0">
                <a:latin typeface="Comic Sans MS" panose="030F0702030302020204" pitchFamily="66" charset="0"/>
              </a:rPr>
              <a:t>Friday 17</a:t>
            </a:r>
            <a:r>
              <a:rPr lang="en-US" u="sng" baseline="30000" dirty="0" smtClean="0">
                <a:latin typeface="Comic Sans MS" panose="030F0702030302020204" pitchFamily="66" charset="0"/>
              </a:rPr>
              <a:t>th</a:t>
            </a:r>
            <a:r>
              <a:rPr lang="en-US" u="sng" dirty="0" smtClean="0">
                <a:latin typeface="Comic Sans MS" panose="030F0702030302020204" pitchFamily="66" charset="0"/>
              </a:rPr>
              <a:t> July</a:t>
            </a:r>
            <a:endParaRPr lang="en-GB" u="sng" dirty="0">
              <a:latin typeface="Comic Sans MS" panose="030F0702030302020204" pitchFamily="66" charset="0"/>
            </a:endParaRPr>
          </a:p>
        </p:txBody>
      </p:sp>
      <p:sp>
        <p:nvSpPr>
          <p:cNvPr id="3" name="Subtitle 2"/>
          <p:cNvSpPr>
            <a:spLocks noGrp="1"/>
          </p:cNvSpPr>
          <p:nvPr>
            <p:ph type="subTitle" idx="1"/>
          </p:nvPr>
        </p:nvSpPr>
        <p:spPr>
          <a:xfrm>
            <a:off x="2589213" y="3566161"/>
            <a:ext cx="8915399" cy="2337502"/>
          </a:xfrm>
        </p:spPr>
        <p:txBody>
          <a:bodyPr/>
          <a:lstStyle/>
          <a:p>
            <a:r>
              <a:rPr lang="en-US" sz="3000" u="sng" dirty="0" smtClean="0">
                <a:solidFill>
                  <a:schemeClr val="tx1"/>
                </a:solidFill>
                <a:latin typeface="Comic Sans MS" panose="030F0702030302020204" pitchFamily="66" charset="0"/>
              </a:rPr>
              <a:t>LO – I can write a letter to the new Asia Class.</a:t>
            </a:r>
          </a:p>
          <a:p>
            <a:r>
              <a:rPr lang="en-US" sz="3000" u="sng" dirty="0" smtClean="0">
                <a:solidFill>
                  <a:schemeClr val="tx1"/>
                </a:solidFill>
                <a:latin typeface="Comic Sans MS" panose="030F0702030302020204" pitchFamily="66" charset="0"/>
              </a:rPr>
              <a:t>I can tell them about the class and what they have to look forward to and how our school works.</a:t>
            </a:r>
            <a:endParaRPr lang="en-GB" u="sng" dirty="0">
              <a:latin typeface="Comic Sans MS" panose="030F0702030302020204" pitchFamily="66" charset="0"/>
            </a:endParaRPr>
          </a:p>
        </p:txBody>
      </p:sp>
    </p:spTree>
    <p:extLst>
      <p:ext uri="{BB962C8B-B14F-4D97-AF65-F5344CB8AC3E}">
        <p14:creationId xmlns:p14="http://schemas.microsoft.com/office/powerpoint/2010/main" val="2932339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latin typeface="Comic Sans MS" panose="030F0702030302020204" pitchFamily="66" charset="0"/>
              </a:rPr>
              <a:t>A letter for a new Year 4.</a:t>
            </a:r>
            <a:endParaRPr lang="en-GB" u="sng" dirty="0">
              <a:latin typeface="Comic Sans MS" panose="030F0702030302020204" pitchFamily="66" charset="0"/>
            </a:endParaRPr>
          </a:p>
        </p:txBody>
      </p:sp>
      <p:sp>
        <p:nvSpPr>
          <p:cNvPr id="3" name="Content Placeholder 2"/>
          <p:cNvSpPr>
            <a:spLocks noGrp="1"/>
          </p:cNvSpPr>
          <p:nvPr>
            <p:ph idx="1"/>
          </p:nvPr>
        </p:nvSpPr>
        <p:spPr>
          <a:xfrm>
            <a:off x="1008606" y="1467394"/>
            <a:ext cx="10496005" cy="5024846"/>
          </a:xfrm>
        </p:spPr>
        <p:txBody>
          <a:bodyPr>
            <a:normAutofit/>
          </a:bodyPr>
          <a:lstStyle/>
          <a:p>
            <a:pPr marL="0" indent="0">
              <a:buNone/>
            </a:pPr>
            <a:r>
              <a:rPr lang="en-US" dirty="0" smtClean="0">
                <a:latin typeface="Comic Sans MS" panose="030F0702030302020204" pitchFamily="66" charset="0"/>
              </a:rPr>
              <a:t>Can you believe it is the last day of the school year? I do not think anyone could have predicted what would happen this year.</a:t>
            </a:r>
          </a:p>
          <a:p>
            <a:pPr marL="0" indent="0">
              <a:buNone/>
            </a:pPr>
            <a:r>
              <a:rPr lang="en-US" dirty="0" smtClean="0">
                <a:latin typeface="Comic Sans MS" panose="030F0702030302020204" pitchFamily="66" charset="0"/>
              </a:rPr>
              <a:t>I am so pleased that we will have some time together in September. I cannot wait to see you all, and hopefully be able to give you a huge hug and congratulate you on being such an amazing class.</a:t>
            </a:r>
          </a:p>
          <a:p>
            <a:pPr marL="0" indent="0">
              <a:buNone/>
            </a:pPr>
            <a:r>
              <a:rPr lang="en-US" dirty="0" smtClean="0">
                <a:latin typeface="Comic Sans MS" panose="030F0702030302020204" pitchFamily="66" charset="0"/>
              </a:rPr>
              <a:t>I have one final task for you.</a:t>
            </a:r>
          </a:p>
          <a:p>
            <a:pPr marL="0" indent="0">
              <a:buNone/>
            </a:pPr>
            <a:r>
              <a:rPr lang="en-US" dirty="0" smtClean="0">
                <a:latin typeface="Comic Sans MS" panose="030F0702030302020204" pitchFamily="66" charset="0"/>
              </a:rPr>
              <a:t>I would love to have some letters from you to share with my new class during our step up morning. I think it is great when children pass on their knowledge and wisdom. </a:t>
            </a:r>
          </a:p>
          <a:p>
            <a:pPr marL="0" indent="0">
              <a:buNone/>
            </a:pPr>
            <a:r>
              <a:rPr lang="en-US" dirty="0" smtClean="0">
                <a:latin typeface="Comic Sans MS" panose="030F0702030302020204" pitchFamily="66" charset="0"/>
              </a:rPr>
              <a:t>Can you write a letter telling them about what makes our class unique? What do they need to do as Year 4’s? What are the expectations on them? Are there subjects/activities that they will do for the first time as Year 4s? Can you tell them about things that they have to loo forward to as Year 4 children? </a:t>
            </a:r>
            <a:endParaRPr lang="en-US" dirty="0">
              <a:latin typeface="Comic Sans MS" panose="030F0702030302020204" pitchFamily="66" charset="0"/>
            </a:endParaRPr>
          </a:p>
          <a:p>
            <a:pPr marL="0" indent="0">
              <a:buNone/>
            </a:pPr>
            <a:r>
              <a:rPr lang="en-US" dirty="0" smtClean="0">
                <a:latin typeface="Comic Sans MS" panose="030F0702030302020204" pitchFamily="66" charset="0"/>
              </a:rPr>
              <a:t>If you have time, illustrate the letters too so that they can be put under the visualizer and the children will have something to look at. Can you also present them in your neatest joined up handwriting so they can see how beautifully children in Year 4 can write. Thank you. </a:t>
            </a:r>
            <a:r>
              <a:rPr lang="en-US" dirty="0" smtClean="0">
                <a:latin typeface="Comic Sans MS" panose="030F0702030302020204" pitchFamily="66" charset="0"/>
                <a:sym typeface="Wingdings" panose="05000000000000000000" pitchFamily="2" charset="2"/>
              </a:rPr>
              <a:t></a:t>
            </a:r>
          </a:p>
          <a:p>
            <a:pPr marL="0" indent="0">
              <a:buNone/>
            </a:pPr>
            <a:r>
              <a:rPr lang="en-US" dirty="0" smtClean="0">
                <a:latin typeface="Comic Sans MS" panose="030F0702030302020204" pitchFamily="66" charset="0"/>
                <a:sym typeface="Wingdings" panose="05000000000000000000" pitchFamily="2" charset="2"/>
              </a:rPr>
              <a:t>I look forward to reading your letters.</a:t>
            </a:r>
            <a:endParaRPr lang="en-GB" dirty="0">
              <a:latin typeface="Comic Sans MS" panose="030F0702030302020204" pitchFamily="66" charset="0"/>
            </a:endParaRPr>
          </a:p>
        </p:txBody>
      </p:sp>
    </p:spTree>
    <p:extLst>
      <p:ext uri="{BB962C8B-B14F-4D97-AF65-F5344CB8AC3E}">
        <p14:creationId xmlns:p14="http://schemas.microsoft.com/office/powerpoint/2010/main" val="239385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624110"/>
            <a:ext cx="9662749" cy="721364"/>
          </a:xfrm>
        </p:spPr>
        <p:txBody>
          <a:bodyPr>
            <a:normAutofit fontScale="90000"/>
          </a:bodyPr>
          <a:lstStyle/>
          <a:p>
            <a:r>
              <a:rPr lang="en-US" dirty="0" smtClean="0">
                <a:latin typeface="Comic Sans MS" panose="030F0702030302020204" pitchFamily="66" charset="0"/>
              </a:rPr>
              <a:t>Look at the picture on the next slide  closely.</a:t>
            </a:r>
            <a:endParaRPr lang="en-GB" dirty="0">
              <a:latin typeface="Comic Sans MS" panose="030F0702030302020204" pitchFamily="66" charset="0"/>
            </a:endParaRPr>
          </a:p>
        </p:txBody>
      </p:sp>
      <p:sp>
        <p:nvSpPr>
          <p:cNvPr id="4" name="Content Placeholder 3"/>
          <p:cNvSpPr>
            <a:spLocks noGrp="1"/>
          </p:cNvSpPr>
          <p:nvPr>
            <p:ph idx="1"/>
          </p:nvPr>
        </p:nvSpPr>
        <p:spPr/>
        <p:txBody>
          <a:bodyPr/>
          <a:lstStyle/>
          <a:p>
            <a:endParaRPr lang="en-GB" dirty="0"/>
          </a:p>
        </p:txBody>
      </p:sp>
      <p:pic>
        <p:nvPicPr>
          <p:cNvPr id="6" name="Content Placeholder 3"/>
          <p:cNvPicPr>
            <a:picLocks noChangeAspect="1"/>
          </p:cNvPicPr>
          <p:nvPr/>
        </p:nvPicPr>
        <p:blipFill>
          <a:blip r:embed="rId2"/>
          <a:stretch>
            <a:fillRect/>
          </a:stretch>
        </p:blipFill>
        <p:spPr>
          <a:xfrm>
            <a:off x="4728755" y="1775527"/>
            <a:ext cx="3639412" cy="4135695"/>
          </a:xfrm>
          <a:prstGeom prst="rect">
            <a:avLst/>
          </a:prstGeom>
        </p:spPr>
      </p:pic>
    </p:spTree>
    <p:extLst>
      <p:ext uri="{BB962C8B-B14F-4D97-AF65-F5344CB8AC3E}">
        <p14:creationId xmlns:p14="http://schemas.microsoft.com/office/powerpoint/2010/main" val="39661919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descr="Where's the Penguin?: Amazon.co.uk: Schrey, Sophie: Boo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23" y="63416"/>
            <a:ext cx="10485708" cy="679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96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GB" dirty="0"/>
          </a:p>
        </p:txBody>
      </p:sp>
      <p:pic>
        <p:nvPicPr>
          <p:cNvPr id="4" name="Content Placeholder 3"/>
          <p:cNvPicPr>
            <a:picLocks noGrp="1" noChangeAspect="1"/>
          </p:cNvPicPr>
          <p:nvPr>
            <p:ph idx="1"/>
          </p:nvPr>
        </p:nvPicPr>
        <p:blipFill>
          <a:blip r:embed="rId2"/>
          <a:stretch>
            <a:fillRect/>
          </a:stretch>
        </p:blipFill>
        <p:spPr>
          <a:xfrm>
            <a:off x="287383" y="0"/>
            <a:ext cx="3639412" cy="4135695"/>
          </a:xfrm>
          <a:prstGeom prst="rect">
            <a:avLst/>
          </a:prstGeom>
        </p:spPr>
      </p:pic>
      <p:sp>
        <p:nvSpPr>
          <p:cNvPr id="6" name="TextBox 5"/>
          <p:cNvSpPr txBox="1"/>
          <p:nvPr/>
        </p:nvSpPr>
        <p:spPr>
          <a:xfrm>
            <a:off x="4715691" y="624110"/>
            <a:ext cx="6936378" cy="6186309"/>
          </a:xfrm>
          <a:prstGeom prst="rect">
            <a:avLst/>
          </a:prstGeom>
          <a:noFill/>
        </p:spPr>
        <p:txBody>
          <a:bodyPr wrap="square" rtlCol="0">
            <a:spAutoFit/>
          </a:bodyPr>
          <a:lstStyle/>
          <a:p>
            <a:r>
              <a:rPr lang="en-US" dirty="0" smtClean="0">
                <a:latin typeface="Comic Sans MS" panose="030F0702030302020204" pitchFamily="66" charset="0"/>
              </a:rPr>
              <a:t>Once you have located the 10 penguins, can you do the following:</a:t>
            </a:r>
          </a:p>
          <a:p>
            <a:endParaRPr lang="en-US" dirty="0">
              <a:latin typeface="Comic Sans MS" panose="030F0702030302020204" pitchFamily="66" charset="0"/>
            </a:endParaRPr>
          </a:p>
          <a:p>
            <a:pPr marL="342900" indent="-342900">
              <a:buFont typeface="+mj-lt"/>
              <a:buAutoNum type="arabicPeriod"/>
            </a:pPr>
            <a:r>
              <a:rPr lang="en-US" dirty="0" smtClean="0">
                <a:latin typeface="Comic Sans MS" panose="030F0702030302020204" pitchFamily="66" charset="0"/>
              </a:rPr>
              <a:t>1. Circle two raccoons.</a:t>
            </a:r>
          </a:p>
          <a:p>
            <a:pPr marL="342900" indent="-342900">
              <a:buFont typeface="+mj-lt"/>
              <a:buAutoNum type="arabicPeriod"/>
            </a:pPr>
            <a:r>
              <a:rPr lang="en-US" dirty="0" smtClean="0">
                <a:latin typeface="Comic Sans MS" panose="030F0702030302020204" pitchFamily="66" charset="0"/>
              </a:rPr>
              <a:t>Tick two rhinos.</a:t>
            </a:r>
          </a:p>
          <a:p>
            <a:pPr marL="342900" indent="-342900">
              <a:buFont typeface="+mj-lt"/>
              <a:buAutoNum type="arabicPeriod"/>
            </a:pPr>
            <a:r>
              <a:rPr lang="en-US" dirty="0" smtClean="0">
                <a:latin typeface="Comic Sans MS" panose="030F0702030302020204" pitchFamily="66" charset="0"/>
              </a:rPr>
              <a:t>Tell me what type of animal is on top of the rocks?</a:t>
            </a:r>
          </a:p>
          <a:p>
            <a:pPr marL="342900" indent="-342900">
              <a:buFont typeface="+mj-lt"/>
              <a:buAutoNum type="arabicPeriod"/>
            </a:pPr>
            <a:r>
              <a:rPr lang="en-US" dirty="0" smtClean="0">
                <a:latin typeface="Comic Sans MS" panose="030F0702030302020204" pitchFamily="66" charset="0"/>
              </a:rPr>
              <a:t>What is being sold underneath the umbrella?</a:t>
            </a:r>
          </a:p>
          <a:p>
            <a:pPr marL="342900" indent="-342900">
              <a:buFont typeface="+mj-lt"/>
              <a:buAutoNum type="arabicPeriod"/>
            </a:pPr>
            <a:r>
              <a:rPr lang="en-US" dirty="0" smtClean="0">
                <a:latin typeface="Comic Sans MS" panose="030F0702030302020204" pitchFamily="66" charset="0"/>
              </a:rPr>
              <a:t>Can you name the type of bird that can be found in the water?</a:t>
            </a:r>
          </a:p>
          <a:p>
            <a:pPr marL="342900" indent="-342900">
              <a:buFont typeface="+mj-lt"/>
              <a:buAutoNum type="arabicPeriod"/>
            </a:pPr>
            <a:r>
              <a:rPr lang="en-US" dirty="0" smtClean="0">
                <a:latin typeface="Comic Sans MS" panose="030F0702030302020204" pitchFamily="66" charset="0"/>
              </a:rPr>
              <a:t>Who is riding on a rhino’s back?</a:t>
            </a:r>
          </a:p>
          <a:p>
            <a:r>
              <a:rPr lang="en-US" b="1" dirty="0" smtClean="0">
                <a:latin typeface="Comic Sans MS" panose="030F0702030302020204" pitchFamily="66" charset="0"/>
              </a:rPr>
              <a:t>Can you underline the preposition in each question above?</a:t>
            </a:r>
          </a:p>
          <a:p>
            <a:endParaRPr lang="en-US" b="1" dirty="0">
              <a:latin typeface="Comic Sans MS" panose="030F0702030302020204" pitchFamily="66" charset="0"/>
            </a:endParaRPr>
          </a:p>
          <a:p>
            <a:r>
              <a:rPr lang="en-US" dirty="0" smtClean="0">
                <a:latin typeface="Comic Sans MS" panose="030F0702030302020204" pitchFamily="66" charset="0"/>
              </a:rPr>
              <a:t>7. Can you find and star three people who are wearing glasses</a:t>
            </a:r>
            <a:r>
              <a:rPr lang="en-US" dirty="0" smtClean="0">
                <a:latin typeface="Comic Sans MS" panose="030F0702030302020204" pitchFamily="66" charset="0"/>
              </a:rPr>
              <a:t>?</a:t>
            </a:r>
            <a:endParaRPr lang="en-US" dirty="0" smtClean="0">
              <a:latin typeface="Comic Sans MS" panose="030F0702030302020204" pitchFamily="66" charset="0"/>
            </a:endParaRPr>
          </a:p>
          <a:p>
            <a:r>
              <a:rPr lang="en-US" dirty="0" smtClean="0">
                <a:latin typeface="Comic Sans MS" panose="030F0702030302020204" pitchFamily="66" charset="0"/>
              </a:rPr>
              <a:t>8. </a:t>
            </a:r>
            <a:r>
              <a:rPr lang="en-US" dirty="0">
                <a:latin typeface="Comic Sans MS" panose="030F0702030302020204" pitchFamily="66" charset="0"/>
              </a:rPr>
              <a:t>C</a:t>
            </a:r>
            <a:r>
              <a:rPr lang="en-US" dirty="0" smtClean="0">
                <a:latin typeface="Comic Sans MS" panose="030F0702030302020204" pitchFamily="66" charset="0"/>
              </a:rPr>
              <a:t>hoose </a:t>
            </a:r>
            <a:r>
              <a:rPr lang="en-US" dirty="0" smtClean="0">
                <a:latin typeface="Comic Sans MS" panose="030F0702030302020204" pitchFamily="66" charset="0"/>
              </a:rPr>
              <a:t>three different types of animals and write sentences using alliteration e.g. </a:t>
            </a:r>
            <a:r>
              <a:rPr lang="en-US" b="1" dirty="0" smtClean="0">
                <a:latin typeface="Comic Sans MS" panose="030F0702030302020204" pitchFamily="66" charset="0"/>
              </a:rPr>
              <a:t>L</a:t>
            </a:r>
            <a:r>
              <a:rPr lang="en-US" dirty="0" smtClean="0">
                <a:latin typeface="Comic Sans MS" panose="030F0702030302020204" pitchFamily="66" charset="0"/>
              </a:rPr>
              <a:t>azy </a:t>
            </a:r>
            <a:r>
              <a:rPr lang="en-US" b="1" dirty="0" smtClean="0">
                <a:latin typeface="Comic Sans MS" panose="030F0702030302020204" pitchFamily="66" charset="0"/>
              </a:rPr>
              <a:t>l</a:t>
            </a:r>
            <a:r>
              <a:rPr lang="en-US" dirty="0" smtClean="0">
                <a:latin typeface="Comic Sans MS" panose="030F0702030302020204" pitchFamily="66" charset="0"/>
              </a:rPr>
              <a:t>ions </a:t>
            </a:r>
            <a:r>
              <a:rPr lang="en-US" b="1" dirty="0" smtClean="0">
                <a:latin typeface="Comic Sans MS" panose="030F0702030302020204" pitchFamily="66" charset="0"/>
              </a:rPr>
              <a:t>l</a:t>
            </a:r>
            <a:r>
              <a:rPr lang="en-US" dirty="0" smtClean="0">
                <a:latin typeface="Comic Sans MS" panose="030F0702030302020204" pitchFamily="66" charset="0"/>
              </a:rPr>
              <a:t>ooking at the </a:t>
            </a:r>
            <a:r>
              <a:rPr lang="en-US" b="1" dirty="0" smtClean="0">
                <a:latin typeface="Comic Sans MS" panose="030F0702030302020204" pitchFamily="66" charset="0"/>
              </a:rPr>
              <a:t>l</a:t>
            </a:r>
            <a:r>
              <a:rPr lang="en-US" dirty="0" smtClean="0">
                <a:latin typeface="Comic Sans MS" panose="030F0702030302020204" pitchFamily="66" charset="0"/>
              </a:rPr>
              <a:t>ittle children</a:t>
            </a:r>
            <a:r>
              <a:rPr lang="en-US" dirty="0" smtClean="0">
                <a:latin typeface="Comic Sans MS" panose="030F0702030302020204" pitchFamily="66" charset="0"/>
              </a:rPr>
              <a:t>.</a:t>
            </a:r>
          </a:p>
          <a:p>
            <a:r>
              <a:rPr lang="en-US" dirty="0" smtClean="0">
                <a:latin typeface="Comic Sans MS" panose="030F0702030302020204" pitchFamily="66" charset="0"/>
              </a:rPr>
              <a:t>9.  Finally, write a descriptive paragraph about one of the animals.</a:t>
            </a:r>
            <a:endParaRPr lang="en-US" dirty="0" smtClean="0">
              <a:latin typeface="Comic Sans MS" panose="030F0702030302020204" pitchFamily="66" charset="0"/>
            </a:endParaRPr>
          </a:p>
          <a:p>
            <a:pPr marL="342900" indent="-342900">
              <a:buFont typeface="+mj-lt"/>
              <a:buAutoNum type="arabicPeriod"/>
            </a:pPr>
            <a:endParaRPr lang="en-US" dirty="0" smtClean="0">
              <a:latin typeface="Comic Sans MS" panose="030F0702030302020204" pitchFamily="66" charset="0"/>
            </a:endParaRPr>
          </a:p>
          <a:p>
            <a:pPr marL="342900" indent="-342900">
              <a:buFont typeface="+mj-lt"/>
              <a:buAutoNum type="arabicPeriod"/>
            </a:pPr>
            <a:endParaRPr lang="en-US" dirty="0" smtClean="0">
              <a:latin typeface="Comic Sans MS" panose="030F0702030302020204" pitchFamily="66" charset="0"/>
            </a:endParaRPr>
          </a:p>
          <a:p>
            <a:endParaRPr lang="en-US"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2981455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07869"/>
          </a:xfrm>
        </p:spPr>
        <p:txBody>
          <a:bodyPr>
            <a:normAutofit fontScale="90000"/>
          </a:bodyPr>
          <a:lstStyle/>
          <a:p>
            <a:r>
              <a:rPr lang="en-US" u="sng" dirty="0" smtClean="0">
                <a:latin typeface="Comic Sans MS" panose="030F0702030302020204" pitchFamily="66" charset="0"/>
              </a:rPr>
              <a:t>Tuesday 14</a:t>
            </a:r>
            <a:r>
              <a:rPr lang="en-US" u="sng" baseline="30000" dirty="0" smtClean="0">
                <a:latin typeface="Comic Sans MS" panose="030F0702030302020204" pitchFamily="66" charset="0"/>
              </a:rPr>
              <a:t>th</a:t>
            </a:r>
            <a:r>
              <a:rPr lang="en-US" u="sng" dirty="0" smtClean="0">
                <a:latin typeface="Comic Sans MS" panose="030F0702030302020204" pitchFamily="66" charset="0"/>
              </a:rPr>
              <a:t> July</a:t>
            </a:r>
            <a:endParaRPr lang="en-GB" u="sng" dirty="0">
              <a:latin typeface="Comic Sans MS" panose="030F0702030302020204" pitchFamily="66" charset="0"/>
            </a:endParaRPr>
          </a:p>
        </p:txBody>
      </p:sp>
      <p:sp>
        <p:nvSpPr>
          <p:cNvPr id="3" name="Subtitle 2"/>
          <p:cNvSpPr>
            <a:spLocks noGrp="1"/>
          </p:cNvSpPr>
          <p:nvPr>
            <p:ph type="subTitle" idx="1"/>
          </p:nvPr>
        </p:nvSpPr>
        <p:spPr>
          <a:xfrm>
            <a:off x="2589213" y="3566161"/>
            <a:ext cx="8915399" cy="2337502"/>
          </a:xfrm>
        </p:spPr>
        <p:txBody>
          <a:bodyPr/>
          <a:lstStyle/>
          <a:p>
            <a:r>
              <a:rPr lang="en-US" sz="3000" u="sng" dirty="0" smtClean="0">
                <a:solidFill>
                  <a:schemeClr val="tx1"/>
                </a:solidFill>
                <a:latin typeface="Comic Sans MS" panose="030F0702030302020204" pitchFamily="66" charset="0"/>
              </a:rPr>
              <a:t>LO – I can use my retrieval skills to answer questions about a picture.</a:t>
            </a:r>
          </a:p>
          <a:p>
            <a:endParaRPr lang="en-GB" u="sng" dirty="0">
              <a:latin typeface="Comic Sans MS" panose="030F0702030302020204" pitchFamily="66" charset="0"/>
            </a:endParaRPr>
          </a:p>
        </p:txBody>
      </p:sp>
    </p:spTree>
    <p:extLst>
      <p:ext uri="{BB962C8B-B14F-4D97-AF65-F5344CB8AC3E}">
        <p14:creationId xmlns:p14="http://schemas.microsoft.com/office/powerpoint/2010/main" val="1588263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863" y="624110"/>
            <a:ext cx="9662749" cy="721364"/>
          </a:xfrm>
        </p:spPr>
        <p:txBody>
          <a:bodyPr>
            <a:normAutofit fontScale="90000"/>
          </a:bodyPr>
          <a:lstStyle/>
          <a:p>
            <a:r>
              <a:rPr lang="en-US" dirty="0" smtClean="0">
                <a:latin typeface="Comic Sans MS" panose="030F0702030302020204" pitchFamily="66" charset="0"/>
              </a:rPr>
              <a:t>Look at the picture on the next slide  closely.</a:t>
            </a:r>
            <a:endParaRPr lang="en-GB" dirty="0">
              <a:latin typeface="Comic Sans MS" panose="030F0702030302020204" pitchFamily="66" charset="0"/>
            </a:endParaRPr>
          </a:p>
        </p:txBody>
      </p:sp>
      <p:sp>
        <p:nvSpPr>
          <p:cNvPr id="4" name="Content Placeholder 3"/>
          <p:cNvSpPr>
            <a:spLocks noGrp="1"/>
          </p:cNvSpPr>
          <p:nvPr>
            <p:ph idx="1"/>
          </p:nvPr>
        </p:nvSpPr>
        <p:spPr/>
        <p:txBody>
          <a:bodyPr>
            <a:normAutofit/>
          </a:bodyPr>
          <a:lstStyle/>
          <a:p>
            <a:pPr marL="0" indent="0">
              <a:buNone/>
            </a:pPr>
            <a:r>
              <a:rPr lang="en-US" sz="3200" dirty="0" smtClean="0">
                <a:latin typeface="Comic Sans MS" panose="030F0702030302020204" pitchFamily="66" charset="0"/>
              </a:rPr>
              <a:t>Can you find Wally, Wanda, wizard, Woof and Odlaw.</a:t>
            </a:r>
          </a:p>
          <a:p>
            <a:pPr marL="0" indent="0">
              <a:buNone/>
            </a:pPr>
            <a:endParaRPr lang="en-US" sz="3200" dirty="0">
              <a:latin typeface="Comic Sans MS" panose="030F0702030302020204" pitchFamily="66" charset="0"/>
            </a:endParaRPr>
          </a:p>
          <a:p>
            <a:pPr marL="0" indent="0">
              <a:buNone/>
            </a:pPr>
            <a:r>
              <a:rPr lang="en-US" sz="3200" dirty="0" smtClean="0">
                <a:latin typeface="Comic Sans MS" panose="030F0702030302020204" pitchFamily="66" charset="0"/>
              </a:rPr>
              <a:t>Look carefully they are all there.</a:t>
            </a:r>
            <a:endParaRPr lang="en-GB" sz="3200" dirty="0">
              <a:latin typeface="Comic Sans MS" panose="030F0702030302020204" pitchFamily="66" charset="0"/>
            </a:endParaRPr>
          </a:p>
        </p:txBody>
      </p:sp>
    </p:spTree>
    <p:extLst>
      <p:ext uri="{BB962C8B-B14F-4D97-AF65-F5344CB8AC3E}">
        <p14:creationId xmlns:p14="http://schemas.microsoft.com/office/powerpoint/2010/main" val="3576390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2" descr="Where's Wally? | Where's waldo pictures, Wheres waldo, Wheres w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258273"/>
            <a:ext cx="10868298" cy="6599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6238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1257"/>
            <a:ext cx="10603275" cy="5623839"/>
          </a:xfrm>
        </p:spPr>
        <p:txBody>
          <a:bodyPr>
            <a:normAutofit/>
          </a:bodyPr>
          <a:lstStyle/>
          <a:p>
            <a:r>
              <a:rPr lang="en-US" sz="2400" dirty="0" smtClean="0">
                <a:latin typeface="Comic Sans MS" panose="030F0702030302020204" pitchFamily="66" charset="0"/>
              </a:rPr>
              <a:t>     Can you answer the following questions using the Where’s Wally    			picture on the previous slide?</a:t>
            </a:r>
          </a:p>
          <a:p>
            <a:endParaRPr lang="en-US" sz="2400" dirty="0">
              <a:latin typeface="Comic Sans MS" panose="030F0702030302020204" pitchFamily="66" charset="0"/>
            </a:endParaRPr>
          </a:p>
          <a:p>
            <a:pPr marL="0" indent="0">
              <a:buNone/>
            </a:pPr>
            <a:r>
              <a:rPr lang="en-US" sz="2400" dirty="0" smtClean="0">
                <a:latin typeface="Comic Sans MS" panose="030F0702030302020204" pitchFamily="66" charset="0"/>
              </a:rPr>
              <a:t>1. Can you circle 3 boats?</a:t>
            </a:r>
          </a:p>
          <a:p>
            <a:pPr marL="0" indent="0">
              <a:buNone/>
            </a:pPr>
            <a:r>
              <a:rPr lang="en-US" sz="2400" dirty="0" smtClean="0">
                <a:latin typeface="Comic Sans MS" panose="030F0702030302020204" pitchFamily="66" charset="0"/>
              </a:rPr>
              <a:t>2. Tick 7 boys on the picture.</a:t>
            </a:r>
          </a:p>
          <a:p>
            <a:pPr marL="0" indent="0">
              <a:buNone/>
            </a:pPr>
            <a:r>
              <a:rPr lang="en-US" sz="2400" dirty="0" smtClean="0">
                <a:latin typeface="Comic Sans MS" panose="030F0702030302020204" pitchFamily="66" charset="0"/>
              </a:rPr>
              <a:t>3. Count how many donkeys there are on the picture.</a:t>
            </a:r>
          </a:p>
          <a:p>
            <a:pPr marL="0" indent="0">
              <a:buNone/>
            </a:pPr>
            <a:r>
              <a:rPr lang="en-US" sz="2400" dirty="0" smtClean="0">
                <a:latin typeface="Comic Sans MS" panose="030F0702030302020204" pitchFamily="66" charset="0"/>
              </a:rPr>
              <a:t>4. How many beach balls are there in the air?</a:t>
            </a:r>
          </a:p>
          <a:p>
            <a:pPr marL="0" indent="0">
              <a:buNone/>
            </a:pPr>
            <a:r>
              <a:rPr lang="en-US" sz="2400" dirty="0" smtClean="0">
                <a:latin typeface="Comic Sans MS" panose="030F0702030302020204" pitchFamily="66" charset="0"/>
              </a:rPr>
              <a:t>5. Underline the umbrellas on the beach.</a:t>
            </a:r>
          </a:p>
          <a:p>
            <a:pPr marL="0" indent="0">
              <a:buNone/>
            </a:pPr>
            <a:r>
              <a:rPr lang="en-US" sz="2400" dirty="0" smtClean="0">
                <a:latin typeface="Comic Sans MS" panose="030F0702030302020204" pitchFamily="66" charset="0"/>
              </a:rPr>
              <a:t>6. How many people are in the sea?</a:t>
            </a:r>
          </a:p>
          <a:p>
            <a:pPr marL="0" indent="0">
              <a:buNone/>
            </a:pPr>
            <a:r>
              <a:rPr lang="en-US" sz="2400" dirty="0" smtClean="0">
                <a:latin typeface="Comic Sans MS" panose="030F0702030302020204" pitchFamily="66" charset="0"/>
              </a:rPr>
              <a:t>7. Write </a:t>
            </a:r>
            <a:r>
              <a:rPr lang="en-US" sz="2400" dirty="0" smtClean="0">
                <a:latin typeface="Comic Sans MS" panose="030F0702030302020204" pitchFamily="66" charset="0"/>
              </a:rPr>
              <a:t>a </a:t>
            </a:r>
            <a:r>
              <a:rPr lang="en-US" sz="2400" dirty="0" smtClean="0">
                <a:latin typeface="Comic Sans MS" panose="030F0702030302020204" pitchFamily="66" charset="0"/>
              </a:rPr>
              <a:t>description about the image</a:t>
            </a:r>
            <a:r>
              <a:rPr lang="en-US" sz="2400" dirty="0" smtClean="0">
                <a:latin typeface="Comic Sans MS" panose="030F0702030302020204" pitchFamily="66" charset="0"/>
              </a:rPr>
              <a:t>. Try to look at some of the detail and think carefully about the vocabulary you choose to </a:t>
            </a:r>
            <a:r>
              <a:rPr lang="en-US" sz="2400" dirty="0" smtClean="0">
                <a:latin typeface="Comic Sans MS" panose="030F0702030302020204" pitchFamily="66" charset="0"/>
              </a:rPr>
              <a:t>use.</a:t>
            </a:r>
            <a:endParaRPr lang="en-US" sz="2400" dirty="0" smtClean="0">
              <a:latin typeface="Comic Sans MS" panose="030F0702030302020204" pitchFamily="66" charset="0"/>
            </a:endParaRPr>
          </a:p>
          <a:p>
            <a:pPr marL="0" indent="0">
              <a:buNone/>
            </a:pPr>
            <a:endParaRPr lang="en-US" sz="2400" dirty="0" smtClean="0">
              <a:latin typeface="Comic Sans MS" panose="030F0702030302020204" pitchFamily="66" charset="0"/>
            </a:endParaRPr>
          </a:p>
          <a:p>
            <a:pPr marL="0" indent="0">
              <a:buNone/>
            </a:pPr>
            <a:endParaRPr lang="en-US" sz="2400" dirty="0" smtClean="0">
              <a:latin typeface="Comic Sans MS" panose="030F0702030302020204" pitchFamily="66" charset="0"/>
            </a:endParaRPr>
          </a:p>
          <a:p>
            <a:pPr marL="0" indent="0">
              <a:buNone/>
            </a:pPr>
            <a:endParaRPr lang="en-US" sz="2400" dirty="0" smtClean="0">
              <a:latin typeface="Comic Sans MS" panose="030F0702030302020204" pitchFamily="66" charset="0"/>
            </a:endParaRPr>
          </a:p>
          <a:p>
            <a:pPr marL="0" indent="0">
              <a:buNone/>
            </a:pPr>
            <a:endParaRPr lang="en-US" sz="2400" dirty="0" smtClean="0">
              <a:latin typeface="Comic Sans MS" panose="030F0702030302020204" pitchFamily="66" charset="0"/>
            </a:endParaRPr>
          </a:p>
          <a:p>
            <a:endParaRPr lang="en-GB" sz="2400" dirty="0">
              <a:latin typeface="Comic Sans MS" panose="030F0702030302020204" pitchFamily="66" charset="0"/>
            </a:endParaRPr>
          </a:p>
        </p:txBody>
      </p:sp>
      <p:pic>
        <p:nvPicPr>
          <p:cNvPr id="4" name="Picture 2" descr="Where's Wally? | Where's waldo pictures, Wheres waldo, Wheres wal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1257"/>
            <a:ext cx="1763955" cy="1071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32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907869"/>
          </a:xfrm>
        </p:spPr>
        <p:txBody>
          <a:bodyPr>
            <a:normAutofit fontScale="90000"/>
          </a:bodyPr>
          <a:lstStyle/>
          <a:p>
            <a:r>
              <a:rPr lang="en-US" u="sng" dirty="0" smtClean="0">
                <a:latin typeface="Comic Sans MS" panose="030F0702030302020204" pitchFamily="66" charset="0"/>
              </a:rPr>
              <a:t>Wednesday 15</a:t>
            </a:r>
            <a:r>
              <a:rPr lang="en-US" u="sng" baseline="30000" dirty="0" smtClean="0">
                <a:latin typeface="Comic Sans MS" panose="030F0702030302020204" pitchFamily="66" charset="0"/>
              </a:rPr>
              <a:t>th</a:t>
            </a:r>
            <a:r>
              <a:rPr lang="en-US" u="sng" dirty="0" smtClean="0">
                <a:latin typeface="Comic Sans MS" panose="030F0702030302020204" pitchFamily="66" charset="0"/>
              </a:rPr>
              <a:t> July</a:t>
            </a:r>
            <a:endParaRPr lang="en-GB" u="sng" dirty="0">
              <a:latin typeface="Comic Sans MS" panose="030F0702030302020204" pitchFamily="66" charset="0"/>
            </a:endParaRPr>
          </a:p>
        </p:txBody>
      </p:sp>
      <p:sp>
        <p:nvSpPr>
          <p:cNvPr id="3" name="Subtitle 2"/>
          <p:cNvSpPr>
            <a:spLocks noGrp="1"/>
          </p:cNvSpPr>
          <p:nvPr>
            <p:ph type="subTitle" idx="1"/>
          </p:nvPr>
        </p:nvSpPr>
        <p:spPr>
          <a:xfrm>
            <a:off x="2589213" y="3566161"/>
            <a:ext cx="8915399" cy="2337502"/>
          </a:xfrm>
        </p:spPr>
        <p:txBody>
          <a:bodyPr/>
          <a:lstStyle/>
          <a:p>
            <a:r>
              <a:rPr lang="en-US" sz="3000" u="sng" dirty="0" smtClean="0">
                <a:solidFill>
                  <a:schemeClr val="tx1"/>
                </a:solidFill>
                <a:latin typeface="Comic Sans MS" panose="030F0702030302020204" pitchFamily="66" charset="0"/>
              </a:rPr>
              <a:t>LO – I can make a blackout poem using newspaper and a black felt tip. </a:t>
            </a:r>
          </a:p>
          <a:p>
            <a:endParaRPr lang="en-GB" u="sng" dirty="0">
              <a:latin typeface="Comic Sans MS" panose="030F0702030302020204" pitchFamily="66" charset="0"/>
            </a:endParaRPr>
          </a:p>
        </p:txBody>
      </p:sp>
    </p:spTree>
    <p:extLst>
      <p:ext uri="{BB962C8B-B14F-4D97-AF65-F5344CB8AC3E}">
        <p14:creationId xmlns:p14="http://schemas.microsoft.com/office/powerpoint/2010/main" val="2901777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TotalTime>
  <Words>700</Words>
  <Application>Microsoft Office PowerPoint</Application>
  <PresentationFormat>Widescreen</PresentationFormat>
  <Paragraphs>68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Century Gothic</vt:lpstr>
      <vt:lpstr>Comic Sans MS</vt:lpstr>
      <vt:lpstr>Times New Roman</vt:lpstr>
      <vt:lpstr>Wingdings</vt:lpstr>
      <vt:lpstr>Wingdings 3</vt:lpstr>
      <vt:lpstr>Wisp</vt:lpstr>
      <vt:lpstr>Monday 13th July</vt:lpstr>
      <vt:lpstr>Look at the picture on the next slide  closely.</vt:lpstr>
      <vt:lpstr>PowerPoint Presentation</vt:lpstr>
      <vt:lpstr> </vt:lpstr>
      <vt:lpstr>Tuesday 14th July</vt:lpstr>
      <vt:lpstr>Look at the picture on the next slide  closely.</vt:lpstr>
      <vt:lpstr>PowerPoint Presentation</vt:lpstr>
      <vt:lpstr>PowerPoint Presentation</vt:lpstr>
      <vt:lpstr>Wednesday 15th July</vt:lpstr>
      <vt:lpstr>A black out poem – examples </vt:lpstr>
      <vt:lpstr>PowerPoint Presentation</vt:lpstr>
      <vt:lpstr>Blackout Poetry         Anyone can be a poet (even if they don’t know it). Set your inner poet free with this alternative style of poetry. Preparation Find old newspapers and magazines at home or photocopy pages from books. You will also need coloured pens or pencils What’s a Blackout Poem? Look at the blackout poetry examples on the PowerPoint. Have you seen this type of poetry before? Blackout poems are made using pages from books, newspapers, or magazines. Blackout poets pick out single words or phrases from the existing text, then piece them together to make something new. This kind of poetry embraces randomness, and also gives people a chance to mix poetry and visual art. </vt:lpstr>
      <vt:lpstr>PowerPoint Presentation</vt:lpstr>
      <vt:lpstr>Thursday 16th July</vt:lpstr>
      <vt:lpstr>Blackout poem.</vt:lpstr>
      <vt:lpstr>Friday 17th July</vt:lpstr>
      <vt:lpstr>A letter for a new Year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13th July</dc:title>
  <dc:creator>User</dc:creator>
  <cp:lastModifiedBy>User</cp:lastModifiedBy>
  <cp:revision>6</cp:revision>
  <dcterms:created xsi:type="dcterms:W3CDTF">2020-06-25T11:30:31Z</dcterms:created>
  <dcterms:modified xsi:type="dcterms:W3CDTF">2020-07-01T15:33:36Z</dcterms:modified>
</cp:coreProperties>
</file>