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5" r:id="rId6"/>
    <p:sldMasterId id="2147483677" r:id="rId7"/>
    <p:sldMasterId id="2147483679" r:id="rId8"/>
    <p:sldMasterId id="2147483682" r:id="rId9"/>
  </p:sldMasterIdLst>
  <p:notesMasterIdLst>
    <p:notesMasterId r:id="rId41"/>
  </p:notesMasterIdLst>
  <p:sldIdLst>
    <p:sldId id="296" r:id="rId10"/>
    <p:sldId id="334" r:id="rId11"/>
    <p:sldId id="335" r:id="rId12"/>
    <p:sldId id="336" r:id="rId13"/>
    <p:sldId id="299" r:id="rId14"/>
    <p:sldId id="308" r:id="rId15"/>
    <p:sldId id="319" r:id="rId16"/>
    <p:sldId id="320" r:id="rId17"/>
    <p:sldId id="318" r:id="rId18"/>
    <p:sldId id="309" r:id="rId19"/>
    <p:sldId id="310" r:id="rId20"/>
    <p:sldId id="311" r:id="rId21"/>
    <p:sldId id="321" r:id="rId22"/>
    <p:sldId id="322" r:id="rId23"/>
    <p:sldId id="315" r:id="rId24"/>
    <p:sldId id="316" r:id="rId25"/>
    <p:sldId id="301" r:id="rId26"/>
    <p:sldId id="325" r:id="rId27"/>
    <p:sldId id="326" r:id="rId28"/>
    <p:sldId id="327" r:id="rId29"/>
    <p:sldId id="328" r:id="rId30"/>
    <p:sldId id="329" r:id="rId31"/>
    <p:sldId id="330" r:id="rId32"/>
    <p:sldId id="313" r:id="rId33"/>
    <p:sldId id="324" r:id="rId34"/>
    <p:sldId id="314" r:id="rId35"/>
    <p:sldId id="323" r:id="rId36"/>
    <p:sldId id="317" r:id="rId37"/>
    <p:sldId id="331" r:id="rId38"/>
    <p:sldId id="332" r:id="rId39"/>
    <p:sldId id="33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31/10/2021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9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16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4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54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24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lesson we are going to use number bonds to help us add.</a:t>
            </a:r>
          </a:p>
          <a:p>
            <a:r>
              <a:rPr lang="en-GB" dirty="0" smtClean="0"/>
              <a:t>I am going to show a number, then I want you to shout what number</a:t>
            </a:r>
            <a:r>
              <a:rPr lang="en-GB" baseline="0" dirty="0" smtClean="0"/>
              <a:t> you would add to it to make ten.  </a:t>
            </a:r>
          </a:p>
          <a:p>
            <a:r>
              <a:rPr lang="en-GB" baseline="0" dirty="0" smtClean="0"/>
              <a:t>Let’s do one together.</a:t>
            </a:r>
          </a:p>
          <a:p>
            <a:r>
              <a:rPr lang="en-GB" baseline="0" dirty="0" smtClean="0"/>
              <a:t>Here is 6 so you would shout…..4!  6 + 4 makes 10</a:t>
            </a:r>
          </a:p>
          <a:p>
            <a:r>
              <a:rPr lang="en-GB" baseline="0" dirty="0" smtClean="0"/>
              <a:t>Here we go.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62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01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47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78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31/10/2021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20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60.png"/><Relationship Id="rId11" Type="http://schemas.openxmlformats.org/officeDocument/2006/relationships/image" Target="../media/image110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7.emf"/><Relationship Id="rId7" Type="http://schemas.openxmlformats.org/officeDocument/2006/relationships/image" Target="../media/image27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37.emf"/><Relationship Id="rId7" Type="http://schemas.openxmlformats.org/officeDocument/2006/relationships/image" Target="../media/image29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36.emf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png"/><Relationship Id="rId3" Type="http://schemas.openxmlformats.org/officeDocument/2006/relationships/image" Target="../media/image36.emf"/><Relationship Id="rId7" Type="http://schemas.openxmlformats.org/officeDocument/2006/relationships/image" Target="../media/image310.png"/><Relationship Id="rId12" Type="http://schemas.openxmlformats.org/officeDocument/2006/relationships/image" Target="../media/image3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11" Type="http://schemas.openxmlformats.org/officeDocument/2006/relationships/image" Target="../media/image340.png"/><Relationship Id="rId10" Type="http://schemas.openxmlformats.org/officeDocument/2006/relationships/image" Target="../media/image330.png"/><Relationship Id="rId4" Type="http://schemas.openxmlformats.org/officeDocument/2006/relationships/image" Target="../media/image37.emf"/><Relationship Id="rId9" Type="http://schemas.openxmlformats.org/officeDocument/2006/relationships/image" Target="../media/image3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../../../Maths/Year-3-Autumn-Block-2-FB4-.pptx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41156"/>
            <a:ext cx="6522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 smtClean="0">
                <a:latin typeface="Comic Sans MS" panose="030F0702030302020204" pitchFamily="66" charset="0"/>
              </a:rPr>
              <a:t>04.11.21</a:t>
            </a:r>
            <a:r>
              <a:rPr lang="en-GB" sz="2800" u="sng" dirty="0">
                <a:latin typeface="Comic Sans MS" panose="030F0702030302020204" pitchFamily="66" charset="0"/>
              </a:rPr>
              <a:t/>
            </a:r>
            <a:br>
              <a:rPr lang="en-GB" sz="2800" u="sng" dirty="0">
                <a:latin typeface="Comic Sans MS" panose="030F0702030302020204" pitchFamily="66" charset="0"/>
              </a:rPr>
            </a:br>
            <a:endParaRPr lang="en-GB" sz="2800" u="sng" dirty="0">
              <a:latin typeface="Comic Sans MS" panose="030F0702030302020204" pitchFamily="66" charset="0"/>
            </a:endParaRPr>
          </a:p>
          <a:p>
            <a:r>
              <a:rPr lang="en-GB" sz="2800" u="sng" dirty="0">
                <a:latin typeface="Comic Sans MS" panose="030F0702030302020204" pitchFamily="66" charset="0"/>
              </a:rPr>
              <a:t>LO: Subtract a 1-digit number from a 2-digit number (</a:t>
            </a:r>
            <a:r>
              <a:rPr lang="en-GB" sz="2800" u="sng" dirty="0" smtClean="0">
                <a:latin typeface="Comic Sans MS" panose="030F0702030302020204" pitchFamily="66" charset="0"/>
              </a:rPr>
              <a:t>crossing 10).</a:t>
            </a:r>
            <a:endParaRPr lang="en-GB" sz="28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8866" y="2303687"/>
                <a:ext cx="4926337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</a:t>
                </a:r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GB" sz="1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2303687"/>
                <a:ext cx="4926337" cy="1877437"/>
              </a:xfrm>
              <a:prstGeom prst="rect">
                <a:avLst/>
              </a:prstGeom>
              <a:blipFill>
                <a:blip r:embed="rId6"/>
                <a:stretch>
                  <a:fillRect l="-15594" t="-21104" b="-44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88736" y="2583277"/>
            <a:ext cx="1759527" cy="13320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3453" y="2318302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3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24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7512" y="2303687"/>
                <a:ext cx="5077691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</a:t>
                </a:r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GB" sz="1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2303687"/>
                <a:ext cx="5077691" cy="1877437"/>
              </a:xfrm>
              <a:prstGeom prst="rect">
                <a:avLst/>
              </a:prstGeom>
              <a:blipFill>
                <a:blip r:embed="rId6"/>
                <a:stretch>
                  <a:fillRect l="-13702" t="-21104" b="-44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88736" y="2596340"/>
            <a:ext cx="1759527" cy="13320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3453" y="2331365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3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17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5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9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blipFill>
                <a:blip r:embed="rId6"/>
                <a:stretch>
                  <a:fillRect l="-5955"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3773742" y="3694047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8963" y="3687992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84908" y="414001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black"/>
                </a:solidFill>
                <a:latin typeface="Calibri" panose="020F0502020204030204"/>
              </a:rPr>
              <a:t>7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6756" y="413006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17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10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blipFill>
                <a:blip r:embed="rId7"/>
                <a:stretch>
                  <a:fillRect l="-4045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22372"/>
              </p:ext>
            </p:extLst>
          </p:nvPr>
        </p:nvGraphicFramePr>
        <p:xfrm>
          <a:off x="1282453" y="160979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987813" y="1320230"/>
            <a:ext cx="6786880" cy="1277927"/>
            <a:chOff x="711200" y="4236720"/>
            <a:chExt cx="6786880" cy="1277927"/>
          </a:xfrm>
        </p:grpSpPr>
        <p:sp>
          <p:nvSpPr>
            <p:cNvPr id="40" name="Rectangle 39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7202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  <a:endParaRPr lang="en-GB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50468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40929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91102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146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11</a:t>
              </a:r>
              <a:endParaRPr lang="en-GB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10751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12</a:t>
              </a:r>
              <a:endParaRPr lang="en-GB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25424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GB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442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GB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33369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GB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37089" y="5037127"/>
              <a:ext cx="528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GB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9505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GB" sz="2400" dirty="0"/>
            </a:p>
          </p:txBody>
        </p:sp>
      </p:grpSp>
      <p:sp>
        <p:nvSpPr>
          <p:cNvPr id="53" name="Arc 52"/>
          <p:cNvSpPr/>
          <p:nvPr/>
        </p:nvSpPr>
        <p:spPr>
          <a:xfrm>
            <a:off x="3136397" y="833628"/>
            <a:ext cx="4243711" cy="1721656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54593" y="279639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7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593" y="279639"/>
                <a:ext cx="788999" cy="584775"/>
              </a:xfrm>
              <a:prstGeom prst="rect">
                <a:avLst/>
              </a:prstGeom>
              <a:blipFill>
                <a:blip r:embed="rId9"/>
                <a:stretch>
                  <a:fillRect t="-12500" r="-18462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1878026" y="833628"/>
            <a:ext cx="1198726" cy="1721656"/>
          </a:xfrm>
          <a:prstGeom prst="arc">
            <a:avLst>
              <a:gd name="adj1" fmla="val 10723193"/>
              <a:gd name="adj2" fmla="val 184841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097095" y="279639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2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095" y="279639"/>
                <a:ext cx="788999" cy="584775"/>
              </a:xfrm>
              <a:prstGeom prst="rect">
                <a:avLst/>
              </a:prstGeom>
              <a:blipFill>
                <a:blip r:embed="rId10"/>
                <a:stretch>
                  <a:fillRect t="-12500" r="-1938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4000" b="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40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8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blipFill>
                <a:blip r:embed="rId11"/>
                <a:stretch>
                  <a:fillRect l="-3933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03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53" grpId="0" animBg="1"/>
      <p:bldP spid="54" grpId="0"/>
      <p:bldP spid="55" grpId="0" animBg="1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16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5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9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blipFill>
                <a:blip r:embed="rId6"/>
                <a:stretch>
                  <a:fillRect l="-5955"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3773742" y="3694047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8963" y="3687992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84908" y="414001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noProof="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6756" y="413006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noProof="0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10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blipFill>
                <a:blip r:embed="rId7"/>
                <a:stretch>
                  <a:fillRect l="-4045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22372"/>
              </p:ext>
            </p:extLst>
          </p:nvPr>
        </p:nvGraphicFramePr>
        <p:xfrm>
          <a:off x="1282453" y="160979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987813" y="1320230"/>
            <a:ext cx="6786880" cy="1277927"/>
            <a:chOff x="711200" y="4236720"/>
            <a:chExt cx="6786880" cy="1277927"/>
          </a:xfrm>
        </p:grpSpPr>
        <p:sp>
          <p:nvSpPr>
            <p:cNvPr id="40" name="Rectangle 39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3074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  <a:endParaRPr lang="en-GB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46888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897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87522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9788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11</a:t>
              </a:r>
              <a:endParaRPr lang="en-GB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07171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12</a:t>
              </a:r>
              <a:endParaRPr lang="en-GB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1157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GB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31388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GB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29789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GB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06267" y="5037127"/>
              <a:ext cx="560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GB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9505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GB" sz="2400" dirty="0"/>
            </a:p>
          </p:txBody>
        </p:sp>
      </p:grpSp>
      <p:sp>
        <p:nvSpPr>
          <p:cNvPr id="53" name="Arc 52"/>
          <p:cNvSpPr/>
          <p:nvPr/>
        </p:nvSpPr>
        <p:spPr>
          <a:xfrm>
            <a:off x="3157581" y="999376"/>
            <a:ext cx="3624577" cy="1476697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55618" y="460318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6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618" y="460318"/>
                <a:ext cx="788999" cy="584775"/>
              </a:xfrm>
              <a:prstGeom prst="rect">
                <a:avLst/>
              </a:prstGeom>
              <a:blipFill>
                <a:blip r:embed="rId9"/>
                <a:stretch>
                  <a:fillRect t="-12632" r="-1846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1308494" y="999377"/>
            <a:ext cx="1768258" cy="1476696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812329" y="460318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3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329" y="460318"/>
                <a:ext cx="788999" cy="584775"/>
              </a:xfrm>
              <a:prstGeom prst="rect">
                <a:avLst/>
              </a:prstGeom>
              <a:blipFill>
                <a:blip r:embed="rId10"/>
                <a:stretch>
                  <a:fillRect t="-12632" r="-1846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4000" b="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40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7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blipFill>
                <a:blip r:embed="rId11"/>
                <a:stretch>
                  <a:fillRect l="-3933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899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53" grpId="0" animBg="1"/>
      <p:bldP spid="54" grpId="0"/>
      <p:bldP spid="55" grpId="0" animBg="1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15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5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7</a:t>
                </a: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59" y="2885079"/>
                <a:ext cx="5422900" cy="923330"/>
              </a:xfrm>
              <a:prstGeom prst="rect">
                <a:avLst/>
              </a:prstGeom>
              <a:blipFill>
                <a:blip r:embed="rId6"/>
                <a:stretch>
                  <a:fillRect l="-5955"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3773742" y="3694047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8963" y="3687992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84908" y="414001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6756" y="4130066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10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58" y="5336186"/>
                <a:ext cx="5422900" cy="707886"/>
              </a:xfrm>
              <a:prstGeom prst="rect">
                <a:avLst/>
              </a:prstGeom>
              <a:blipFill>
                <a:blip r:embed="rId7"/>
                <a:stretch>
                  <a:fillRect l="-4045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43" y="2893293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22372"/>
              </p:ext>
            </p:extLst>
          </p:nvPr>
        </p:nvGraphicFramePr>
        <p:xfrm>
          <a:off x="1282453" y="160979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987813" y="1320230"/>
            <a:ext cx="6786880" cy="1277927"/>
            <a:chOff x="711200" y="4236720"/>
            <a:chExt cx="6786880" cy="1277927"/>
          </a:xfrm>
        </p:grpSpPr>
        <p:sp>
          <p:nvSpPr>
            <p:cNvPr id="40" name="Rectangle 39"/>
            <p:cNvSpPr/>
            <p:nvPr/>
          </p:nvSpPr>
          <p:spPr>
            <a:xfrm>
              <a:off x="812800" y="423672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1200" y="5037127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6106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  <a:endParaRPr lang="en-GB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60742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49021" y="503712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93920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GB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96822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11</a:t>
              </a:r>
              <a:endParaRPr lang="en-GB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97385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12</a:t>
              </a:r>
              <a:endParaRPr lang="en-GB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12694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GB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34058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GB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32459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GB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31815" y="5037127"/>
              <a:ext cx="528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GB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7959" y="503712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GB" sz="2400" dirty="0"/>
            </a:p>
          </p:txBody>
        </p:sp>
      </p:grpSp>
      <p:sp>
        <p:nvSpPr>
          <p:cNvPr id="53" name="Arc 52"/>
          <p:cNvSpPr/>
          <p:nvPr/>
        </p:nvSpPr>
        <p:spPr>
          <a:xfrm>
            <a:off x="3155894" y="898772"/>
            <a:ext cx="3012049" cy="1654701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38734" y="358827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5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734" y="358827"/>
                <a:ext cx="788999" cy="584775"/>
              </a:xfrm>
              <a:prstGeom prst="rect">
                <a:avLst/>
              </a:prstGeom>
              <a:blipFill>
                <a:blip r:embed="rId9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1909206" y="943602"/>
            <a:ext cx="1182250" cy="1609871"/>
          </a:xfrm>
          <a:prstGeom prst="arc">
            <a:avLst>
              <a:gd name="adj1" fmla="val 10723193"/>
              <a:gd name="adj2" fmla="val 21585203"/>
            </a:avLst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035413" y="392078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0" i="0" dirty="0" smtClean="0">
                    <a:solidFill>
                      <a:schemeClr val="accent2"/>
                    </a:solidFill>
                  </a:rPr>
                  <a:t>2</a:t>
                </a:r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413" y="392078"/>
                <a:ext cx="788999" cy="584775"/>
              </a:xfrm>
              <a:prstGeom prst="rect">
                <a:avLst/>
              </a:prstGeom>
              <a:blipFill>
                <a:blip r:embed="rId10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4000" b="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40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 8</a:t>
                </a: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     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08" y="5330921"/>
                <a:ext cx="5422900" cy="707886"/>
              </a:xfrm>
              <a:prstGeom prst="rect">
                <a:avLst/>
              </a:prstGeom>
              <a:blipFill>
                <a:blip r:embed="rId11"/>
                <a:stretch>
                  <a:fillRect l="-3933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4448" y="5262095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13202" y="539279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9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6" grpId="0"/>
      <p:bldP spid="53" grpId="0" animBg="1"/>
      <p:bldP spid="54" grpId="0"/>
      <p:bldP spid="55" grpId="0" animBg="1"/>
      <p:bldP spid="56" grpId="0"/>
      <p:bldP spid="57" grpId="0"/>
      <p:bldP spid="32" grpId="0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20491" y="969024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/>
                  </a:rPr>
                  <a:t>52</a:t>
                </a:r>
                <a:r>
                  <a:rPr kumimoji="0" lang="en-GB" sz="5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5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491" y="969024"/>
                <a:ext cx="4922875" cy="923330"/>
              </a:xfrm>
              <a:prstGeom prst="rect">
                <a:avLst/>
              </a:prstGeom>
              <a:blipFill>
                <a:blip r:embed="rId5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H="1">
            <a:off x="4130819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01910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41985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4783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1662000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333091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73166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55964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6307581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978672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18747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54239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6347" y="2256680"/>
            <a:ext cx="692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420626" y="2256680"/>
            <a:ext cx="692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70035" y="2256680"/>
            <a:ext cx="9407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7578" y="4985801"/>
            <a:ext cx="8117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Which of the ways to partition 8 would be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 most useful for this calculation?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44537" y="2183213"/>
            <a:ext cx="2066046" cy="23109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2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20491" y="969024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5400" noProof="0" dirty="0" smtClean="0">
                    <a:solidFill>
                      <a:prstClr val="black"/>
                    </a:solidFill>
                    <a:latin typeface="Calibri" panose="020F0502020204030204"/>
                  </a:rPr>
                  <a:t>84</a:t>
                </a:r>
                <a:r>
                  <a:rPr kumimoji="0" lang="en-GB" sz="5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5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491" y="969024"/>
                <a:ext cx="4922875" cy="923330"/>
              </a:xfrm>
              <a:prstGeom prst="rect">
                <a:avLst/>
              </a:prstGeom>
              <a:blipFill>
                <a:blip r:embed="rId5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 flipH="1">
            <a:off x="4130819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01910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41985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4783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1662000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333091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73166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55964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6307581" y="3064068"/>
            <a:ext cx="450850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978672" y="3064068"/>
            <a:ext cx="570169" cy="6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18747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54239" y="3628188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6347" y="2256680"/>
            <a:ext cx="692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420626" y="2256680"/>
            <a:ext cx="692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70035" y="2256680"/>
            <a:ext cx="9407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5400" dirty="0">
                <a:solidFill>
                  <a:prstClr val="black"/>
                </a:solidFill>
              </a:rPr>
              <a:t>8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7578" y="4985801"/>
            <a:ext cx="8117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Which of the ways to partition 8 would be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 most useful for this calculation?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40535" y="2183213"/>
            <a:ext cx="2066046" cy="23109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1 - 3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254" y="1752191"/>
            <a:ext cx="5537562" cy="3279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29" y="1843631"/>
            <a:ext cx="504825" cy="428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503" y="442718"/>
            <a:ext cx="1066892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40" y="934265"/>
            <a:ext cx="5191534" cy="4167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503" y="442718"/>
            <a:ext cx="1066892" cy="981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9313" y="1169140"/>
            <a:ext cx="178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Write out in books.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950" y="901885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multiples of 100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68" y="-20842"/>
            <a:ext cx="49984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Learning Journey – Addition and Subtraction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this unit we will…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1971950" y="1328605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42213" y="901885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1s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6213" y="1328605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36476" y="901885"/>
            <a:ext cx="1524000" cy="12845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3-digit and 1-digit numbers – not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60476" y="1328605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30739" y="901885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 2-digit and 1-digit number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36281" y="1755325"/>
            <a:ext cx="0" cy="5965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74281" y="2351863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3-digit and 1-digit numbers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12429" y="2809063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86252" y="2351863"/>
            <a:ext cx="1524000" cy="853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 a 1-digit number from 2-digits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624400" y="2778583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96051" y="2121090"/>
            <a:ext cx="1524000" cy="1297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 a 1-digit number from a 3-digit number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754236" y="2704560"/>
            <a:ext cx="341815" cy="426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18187" y="3131279"/>
            <a:ext cx="1524000" cy="1297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3-digit and 2-digit numbers – not crossing 100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01080" y="4441915"/>
            <a:ext cx="999320" cy="248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00400" y="4132758"/>
            <a:ext cx="1524000" cy="788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3-digit and 2-digit numbers – crossing 100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624400" y="4507233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090308" y="3867154"/>
            <a:ext cx="1524000" cy="1297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 a 2-digit number from a 3-digit number – crossing 100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09956" y="4485471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0289" y="628358"/>
            <a:ext cx="670018" cy="6700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81" y="623134"/>
            <a:ext cx="670618" cy="67061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091280" y="4080513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and subtract 100s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1280" y="5460812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Spot the pattern – making it explicit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853280" y="4933953"/>
            <a:ext cx="0" cy="526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429428" y="5896252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883832" y="5373722"/>
            <a:ext cx="1524000" cy="1371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two 2-digit numbers – crossing 10 – add ones and add tens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3197679" y="5896253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649378" y="5360659"/>
            <a:ext cx="1524000" cy="1371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 a 2-digit number from a 2-digit number – crossing 10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724" y="623134"/>
            <a:ext cx="670618" cy="6706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430" y="623134"/>
            <a:ext cx="670618" cy="6706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261" y="2060069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9" y="1065440"/>
            <a:ext cx="6941488" cy="41727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9599" y="1065440"/>
            <a:ext cx="612184" cy="776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1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87" y="1664970"/>
            <a:ext cx="6135734" cy="3147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993" y="467406"/>
            <a:ext cx="1066800" cy="9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353" y="1245052"/>
            <a:ext cx="5971903" cy="3783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993" y="467406"/>
            <a:ext cx="1066800" cy="9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38" y="1195524"/>
            <a:ext cx="6018167" cy="3480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503" y="442718"/>
            <a:ext cx="1066892" cy="9815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99313" y="1201342"/>
            <a:ext cx="17892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Write out in books.</a:t>
            </a:r>
          </a:p>
        </p:txBody>
      </p:sp>
    </p:spTree>
    <p:extLst>
      <p:ext uri="{BB962C8B-B14F-4D97-AF65-F5344CB8AC3E}">
        <p14:creationId xmlns:p14="http://schemas.microsoft.com/office/powerpoint/2010/main" val="36450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509251" y="1910427"/>
            <a:ext cx="924198" cy="2606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921305" y="1910427"/>
            <a:ext cx="924198" cy="2606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410" y="408168"/>
            <a:ext cx="714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the difference between 25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8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78096" y="3939187"/>
            <a:ext cx="438968" cy="504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78096" y="3597667"/>
            <a:ext cx="438968" cy="50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78096" y="3256149"/>
            <a:ext cx="438968" cy="504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078096" y="2914631"/>
            <a:ext cx="438968" cy="50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7970" y="3939187"/>
            <a:ext cx="438968" cy="50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7970" y="3597667"/>
            <a:ext cx="438968" cy="504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7970" y="3256149"/>
            <a:ext cx="438968" cy="504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07970" y="2914631"/>
            <a:ext cx="438968" cy="504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726131" y="3917825"/>
            <a:ext cx="438968" cy="504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726131" y="3576305"/>
            <a:ext cx="438968" cy="504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726131" y="3234787"/>
            <a:ext cx="438968" cy="504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056005" y="3917825"/>
            <a:ext cx="438968" cy="504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056005" y="3576305"/>
            <a:ext cx="438968" cy="504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1109055" y="474550"/>
            <a:ext cx="924198" cy="260623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3654017" y="474551"/>
            <a:ext cx="924198" cy="260623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941426" y="1501287"/>
            <a:ext cx="438968" cy="504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55305" y="1501287"/>
            <a:ext cx="438968" cy="504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69184" y="1501287"/>
            <a:ext cx="438968" cy="504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513669" y="1501287"/>
            <a:ext cx="438968" cy="504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227547" y="1501287"/>
            <a:ext cx="438968" cy="504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510735" y="2044365"/>
            <a:ext cx="438968" cy="504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96868" y="2044365"/>
            <a:ext cx="438968" cy="504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69134" y="2044365"/>
            <a:ext cx="438968" cy="504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227533" y="2044365"/>
            <a:ext cx="438968" cy="504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941400" y="2044365"/>
            <a:ext cx="438968" cy="504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083001" y="2044365"/>
            <a:ext cx="438968" cy="504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655267" y="2044365"/>
            <a:ext cx="438968" cy="504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513669" y="2044365"/>
            <a:ext cx="438968" cy="504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497005" y="1492861"/>
            <a:ext cx="438968" cy="504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783138" y="1492861"/>
            <a:ext cx="438968" cy="504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355404" y="1492861"/>
            <a:ext cx="438968" cy="504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213803" y="1492861"/>
            <a:ext cx="438968" cy="504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927670" y="1492861"/>
            <a:ext cx="438968" cy="504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069271" y="1492861"/>
            <a:ext cx="438968" cy="504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3641537" y="1492861"/>
            <a:ext cx="438968" cy="504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499939" y="1492861"/>
            <a:ext cx="438968" cy="504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96865" y="1498479"/>
            <a:ext cx="438968" cy="504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083001" y="1498479"/>
            <a:ext cx="438968" cy="504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62988" y="1440609"/>
            <a:ext cx="2389649" cy="10555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Box 87"/>
          <p:cNvSpPr txBox="1"/>
          <p:nvPr/>
        </p:nvSpPr>
        <p:spPr>
          <a:xfrm>
            <a:off x="485871" y="5124452"/>
            <a:ext cx="714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difference between 25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8 is 17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9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23271" y="3493621"/>
            <a:ext cx="438967" cy="50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220482" y="1505478"/>
            <a:ext cx="924198" cy="2606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32536" y="1505478"/>
            <a:ext cx="924198" cy="26062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23271" y="3152101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4661" y="393461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23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661" y="393461"/>
                <a:ext cx="4922875" cy="923330"/>
              </a:xfrm>
              <a:prstGeom prst="rect">
                <a:avLst/>
              </a:prstGeom>
              <a:blipFill>
                <a:blip r:embed="rId7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997656" y="3505393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54646" y="393461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16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646" y="393461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3505393"/>
            <a:ext cx="438968" cy="50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3163873"/>
            <a:ext cx="438968" cy="50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2822355"/>
            <a:ext cx="438968" cy="50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2480837"/>
            <a:ext cx="438968" cy="504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885752" y="2139319"/>
            <a:ext cx="438968" cy="504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3505393"/>
            <a:ext cx="438968" cy="504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3163873"/>
            <a:ext cx="438968" cy="504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2822355"/>
            <a:ext cx="438968" cy="504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2480837"/>
            <a:ext cx="438968" cy="504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5626" y="2139319"/>
            <a:ext cx="438968" cy="504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5112636" y="3562637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4736033" y="3218953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710834" y="3539297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4311559" y="2167588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978484" y="2197326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303353" y="2573850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3960035" y="2540760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72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5645288" y="55195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947623" y="3784957"/>
            <a:ext cx="438967" cy="50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544834" y="1796814"/>
            <a:ext cx="924198" cy="2606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956888" y="1796814"/>
            <a:ext cx="924198" cy="26062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947623" y="3443437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7369" y="379766"/>
                <a:ext cx="49228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23</a:t>
                </a:r>
                <a:r>
                  <a:rPr kumimoji="0" lang="en-GB" sz="5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5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 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369" y="379766"/>
                <a:ext cx="4922875" cy="923330"/>
              </a:xfrm>
              <a:prstGeom prst="rect">
                <a:avLst/>
              </a:prstGeom>
              <a:blipFill>
                <a:blip r:embed="rId7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322008" y="3796729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26622" y="379766"/>
                <a:ext cx="21589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5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5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14</a:t>
                </a:r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22" y="379766"/>
                <a:ext cx="2158918" cy="923330"/>
              </a:xfrm>
              <a:prstGeom prst="rect">
                <a:avLst/>
              </a:prstGeom>
              <a:blipFill>
                <a:blip r:embed="rId8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3796729"/>
            <a:ext cx="438968" cy="50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3455209"/>
            <a:ext cx="438968" cy="50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3113691"/>
            <a:ext cx="438968" cy="50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2772173"/>
            <a:ext cx="438968" cy="504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210104" y="2430655"/>
            <a:ext cx="438968" cy="504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3796729"/>
            <a:ext cx="438968" cy="504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3455209"/>
            <a:ext cx="438968" cy="504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3113691"/>
            <a:ext cx="438968" cy="504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2772173"/>
            <a:ext cx="438968" cy="504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539978" y="2430655"/>
            <a:ext cx="438968" cy="504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5436988" y="3853973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5060385" y="3510289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035186" y="3830633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4635911" y="2458924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4631332" y="2815197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298592" y="2834537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4635911" y="3171470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2444" y="409261"/>
            <a:ext cx="747045" cy="747045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 flipH="1" flipV="1">
            <a:off x="4320608" y="3174428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4288014" y="2495410"/>
            <a:ext cx="274583" cy="329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18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5645288" y="541483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085242" y="2478357"/>
            <a:ext cx="550775" cy="1553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809855" y="2466781"/>
            <a:ext cx="550775" cy="15531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8074" y="428840"/>
            <a:ext cx="7967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Which of the calculations will need an exchange and which will not?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05577" y="3290676"/>
            <a:ext cx="261603" cy="3003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05577" y="3070179"/>
            <a:ext cx="261603" cy="3003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05577" y="2863131"/>
            <a:ext cx="261603" cy="3003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05577" y="2615742"/>
            <a:ext cx="261603" cy="3003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400981" y="3290676"/>
            <a:ext cx="261603" cy="3003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400981" y="3070179"/>
            <a:ext cx="261603" cy="3003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400981" y="2863131"/>
            <a:ext cx="261603" cy="300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17445" y="2871944"/>
                <a:ext cx="49228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45 </a:t>
                </a:r>
                <a14:m>
                  <m:oMath xmlns:m="http://schemas.openxmlformats.org/officeDocument/2006/math"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7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445" y="2871944"/>
                <a:ext cx="4922875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2444" y="5272148"/>
            <a:ext cx="747045" cy="747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-758678" y="1782047"/>
                <a:ext cx="49228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47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5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8678" y="1782047"/>
                <a:ext cx="4922875" cy="707886"/>
              </a:xfrm>
              <a:prstGeom prst="rect">
                <a:avLst/>
              </a:prstGeom>
              <a:blipFill>
                <a:blip r:embed="rId9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880479" y="1750088"/>
                <a:ext cx="49228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GB" sz="4000" dirty="0">
                    <a:solidFill>
                      <a:prstClr val="black"/>
                    </a:solidFill>
                    <a:latin typeface="Calibri" panose="020F0502020204030204"/>
                  </a:rPr>
                  <a:t>3</a:t>
                </a:r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0 </a:t>
                </a:r>
                <a14:m>
                  <m:oMath xmlns:m="http://schemas.openxmlformats.org/officeDocument/2006/math">
                    <m:r>
                      <a:rPr lang="en-GB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6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479" y="1750088"/>
                <a:ext cx="4922875" cy="707886"/>
              </a:xfrm>
              <a:prstGeom prst="rect">
                <a:avLst/>
              </a:prstGeom>
              <a:blipFill>
                <a:blip r:embed="rId10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607816" y="2487457"/>
            <a:ext cx="550775" cy="15531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360629" y="2489933"/>
            <a:ext cx="550775" cy="155318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630589" y="3465601"/>
            <a:ext cx="550775" cy="155318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355202" y="3454025"/>
            <a:ext cx="550775" cy="155318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0924" y="4049321"/>
            <a:ext cx="261603" cy="30035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0924" y="3815377"/>
            <a:ext cx="261603" cy="30035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0924" y="3594882"/>
            <a:ext cx="261603" cy="30035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3222" y="4049321"/>
            <a:ext cx="261603" cy="30035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3222" y="3815377"/>
            <a:ext cx="261603" cy="30035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181363" y="3488753"/>
            <a:ext cx="550775" cy="155318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905976" y="3477177"/>
            <a:ext cx="550775" cy="155318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578014" y="2375896"/>
            <a:ext cx="550775" cy="155318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302627" y="2364320"/>
            <a:ext cx="550775" cy="155318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853401" y="2387472"/>
            <a:ext cx="550775" cy="1553185"/>
          </a:xfrm>
          <a:prstGeom prst="rect">
            <a:avLst/>
          </a:prstGeom>
        </p:spPr>
      </p:pic>
      <p:sp>
        <p:nvSpPr>
          <p:cNvPr id="87" name="Rounded Rectangle 86"/>
          <p:cNvSpPr/>
          <p:nvPr/>
        </p:nvSpPr>
        <p:spPr>
          <a:xfrm>
            <a:off x="2114954" y="2535898"/>
            <a:ext cx="591477" cy="7875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5340421"/>
            <a:ext cx="262800" cy="30173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5070321"/>
            <a:ext cx="262800" cy="30173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4800222"/>
            <a:ext cx="262800" cy="30173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4530123"/>
            <a:ext cx="262800" cy="30173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752981" y="4260024"/>
            <a:ext cx="262800" cy="30173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5341739"/>
            <a:ext cx="262800" cy="30173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5071639"/>
            <a:ext cx="262800" cy="30173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4801540"/>
            <a:ext cx="262800" cy="30173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4531441"/>
            <a:ext cx="262800" cy="30173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67670" y="4261342"/>
            <a:ext cx="262800" cy="30173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36242" y="3583385"/>
            <a:ext cx="289493" cy="33238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36242" y="3313285"/>
            <a:ext cx="289493" cy="33238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36242" y="3043186"/>
            <a:ext cx="289493" cy="33238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36242" y="2773087"/>
            <a:ext cx="289493" cy="33238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222773" y="2502339"/>
            <a:ext cx="289493" cy="33238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3584703"/>
            <a:ext cx="289493" cy="33238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3314603"/>
            <a:ext cx="289493" cy="33238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3044504"/>
            <a:ext cx="289493" cy="33238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2774405"/>
            <a:ext cx="289493" cy="33238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450931" y="2504306"/>
            <a:ext cx="289493" cy="332380"/>
          </a:xfrm>
          <a:prstGeom prst="rect">
            <a:avLst/>
          </a:prstGeom>
        </p:spPr>
      </p:pic>
      <p:sp>
        <p:nvSpPr>
          <p:cNvPr id="118" name="Rounded Rectangle 117"/>
          <p:cNvSpPr/>
          <p:nvPr/>
        </p:nvSpPr>
        <p:spPr>
          <a:xfrm>
            <a:off x="7228319" y="2478357"/>
            <a:ext cx="512105" cy="8728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ounded Rectangle 118"/>
          <p:cNvSpPr/>
          <p:nvPr/>
        </p:nvSpPr>
        <p:spPr>
          <a:xfrm>
            <a:off x="4671931" y="3601655"/>
            <a:ext cx="591477" cy="9297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2261055" y="1790860"/>
                <a:ext cx="14297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42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055" y="1790860"/>
                <a:ext cx="1429779" cy="707886"/>
              </a:xfrm>
              <a:prstGeom prst="rect">
                <a:avLst/>
              </a:prstGeom>
              <a:blipFill>
                <a:blip r:embed="rId11"/>
                <a:stretch>
                  <a:fillRect t="-15517" r="-6410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481187" y="2884400"/>
                <a:ext cx="14297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38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187" y="2884400"/>
                <a:ext cx="1429779" cy="707886"/>
              </a:xfrm>
              <a:prstGeom prst="rect">
                <a:avLst/>
              </a:prstGeom>
              <a:blipFill>
                <a:blip r:embed="rId12"/>
                <a:stretch>
                  <a:fillRect t="-15517" r="-6383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900938" y="1754717"/>
                <a:ext cx="14297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 smtClean="0">
                    <a:solidFill>
                      <a:prstClr val="black"/>
                    </a:solidFill>
                    <a:latin typeface="Calibri" panose="020F0502020204030204"/>
                  </a:rPr>
                  <a:t> 24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938" y="1754717"/>
                <a:ext cx="1429779" cy="707886"/>
              </a:xfrm>
              <a:prstGeom prst="rect">
                <a:avLst/>
              </a:prstGeom>
              <a:blipFill>
                <a:blip r:embed="rId13"/>
                <a:stretch>
                  <a:fillRect t="-15517" r="-6383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64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9" grpId="0"/>
      <p:bldP spid="59" grpId="1"/>
      <p:bldP spid="60" grpId="0"/>
      <p:bldP spid="60" grpId="1"/>
      <p:bldP spid="87" grpId="0" animBg="1"/>
      <p:bldP spid="118" grpId="0" animBg="1"/>
      <p:bldP spid="119" grpId="0" animBg="1"/>
      <p:bldP spid="120" grpId="0"/>
      <p:bldP spid="121" grpId="0"/>
      <p:bldP spid="1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66" y="274320"/>
            <a:ext cx="5736056" cy="4404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581" y="6055807"/>
            <a:ext cx="476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Show this practically under the </a:t>
            </a:r>
            <a:r>
              <a:rPr lang="en-GB" dirty="0" err="1" smtClean="0">
                <a:latin typeface="Comic Sans MS" panose="030F0702030302020204" pitchFamily="66" charset="0"/>
              </a:rPr>
              <a:t>visualiser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3" b="85417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1321" y="5967939"/>
            <a:ext cx="3810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993" y="467406"/>
            <a:ext cx="1066800" cy="954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66" y="4076268"/>
            <a:ext cx="5887811" cy="173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11182" y="243840"/>
            <a:ext cx="29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Vocabulary: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028" y="103487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addition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subtraction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column method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mental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method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exchange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place value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grid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6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48" y="1103131"/>
            <a:ext cx="5641258" cy="4252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503" y="442718"/>
            <a:ext cx="1066892" cy="9815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99313" y="1201342"/>
            <a:ext cx="17892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Write out in books.</a:t>
            </a:r>
          </a:p>
        </p:txBody>
      </p:sp>
    </p:spTree>
    <p:extLst>
      <p:ext uri="{BB962C8B-B14F-4D97-AF65-F5344CB8AC3E}">
        <p14:creationId xmlns:p14="http://schemas.microsoft.com/office/powerpoint/2010/main" val="167728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750" y="527259"/>
            <a:ext cx="192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★ Star Challenge!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46" y="1698852"/>
            <a:ext cx="5739129" cy="4310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503" y="442718"/>
            <a:ext cx="1066892" cy="981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703" y="509450"/>
            <a:ext cx="1066800" cy="95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33" y="2350770"/>
            <a:ext cx="60579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668" y="489527"/>
            <a:ext cx="811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use number bonds to help us subtract!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8" y="1452110"/>
            <a:ext cx="3844718" cy="3848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8876" y="1342271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671" y="3453247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noProof="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4899" y="3468636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668" y="489527"/>
            <a:ext cx="811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use number bonds to help us subtract!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8" y="1452110"/>
            <a:ext cx="3844718" cy="3848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8876" y="1342271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7588" y="3502328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088" y="3438932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7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3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668" y="489527"/>
            <a:ext cx="811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use number bonds to help us subtract!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8" y="1452110"/>
            <a:ext cx="3844718" cy="3848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8876" y="1342271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7588" y="3502328"/>
            <a:ext cx="43641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600" noProof="0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1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088" y="3438932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500" noProof="0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4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3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8866" y="2303687"/>
                <a:ext cx="4926337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1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1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GB" sz="1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6" y="2303687"/>
                <a:ext cx="4926337" cy="1877437"/>
              </a:xfrm>
              <a:prstGeom prst="rect">
                <a:avLst/>
              </a:prstGeom>
              <a:blipFill>
                <a:blip r:embed="rId6"/>
                <a:stretch>
                  <a:fillRect l="-15594" t="-21104" b="-44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88736" y="2596340"/>
            <a:ext cx="1759527" cy="133209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3453" y="2331365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3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.2|9|0.9|1|1|12.2|1|3.6|9.9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2|14|1.1|4.7|0.5|0.5|0.5|0.7|0.5|0.9|7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8.1|0.5|10.9|0.7|4.2|0.4|0.4|0.6|0.5|0.4|0.4|0.5|0.8|7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1.4|3.5|6.8|7.7|5.1|3.4|12.8|0.8|2.4|2.4|7.6|0.8|18.5|0.9|1.4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7.6|11.2|0.8|1.2|2.5|4.4|3.2|3.5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1|12.4|1|0.9|3.3|3.6|1|1.5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6|0.8|15.7|0.7|0.5|1.9|1.3|2|1|3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24B35-F963-4CF6-A01B-340696169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522d4c35-b548-4432-90ae-af4376e1c4b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11067</TotalTime>
  <Words>852</Words>
  <Application>Microsoft Office PowerPoint</Application>
  <PresentationFormat>On-screen Show (4:3)</PresentationFormat>
  <Paragraphs>187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Rochester</cp:lastModifiedBy>
  <cp:revision>242</cp:revision>
  <dcterms:created xsi:type="dcterms:W3CDTF">2019-07-05T11:02:13Z</dcterms:created>
  <dcterms:modified xsi:type="dcterms:W3CDTF">2021-10-31T17:08:07Z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