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5"/>
  </p:notesMasterIdLst>
  <p:sldIdLst>
    <p:sldId id="256" r:id="rId2"/>
    <p:sldId id="269" r:id="rId3"/>
    <p:sldId id="294" r:id="rId4"/>
    <p:sldId id="257" r:id="rId5"/>
    <p:sldId id="283" r:id="rId6"/>
    <p:sldId id="277" r:id="rId7"/>
    <p:sldId id="278" r:id="rId8"/>
    <p:sldId id="284" r:id="rId9"/>
    <p:sldId id="285" r:id="rId10"/>
    <p:sldId id="286" r:id="rId11"/>
    <p:sldId id="287" r:id="rId12"/>
    <p:sldId id="290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8"/>
  </p:normalViewPr>
  <p:slideViewPr>
    <p:cSldViewPr snapToGrid="0" snapToObjects="1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75914-E38A-8F40-8B86-81B57D448674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923EB-0DF3-0D4E-A7C7-D94DA04A7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66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Twelve is double six. Six is half of twelve.</a:t>
            </a:r>
          </a:p>
          <a:p>
            <a:r>
              <a:rPr lang="en-GB" i="1" u="sng" dirty="0"/>
              <a:t>Four</a:t>
            </a:r>
            <a:r>
              <a:rPr lang="en-GB" i="1" dirty="0"/>
              <a:t> times twelve is equal to forty-eight, so </a:t>
            </a:r>
          </a:p>
          <a:p>
            <a:r>
              <a:rPr lang="en-GB" i="1" u="sng" dirty="0"/>
              <a:t>double-four</a:t>
            </a:r>
            <a:r>
              <a:rPr lang="en-GB" i="1" dirty="0"/>
              <a:t> times six is equal to forty-eight.</a:t>
            </a:r>
          </a:p>
          <a:p>
            <a:r>
              <a:rPr lang="en-GB" i="1" u="sng" dirty="0"/>
              <a:t>Eight</a:t>
            </a:r>
            <a:r>
              <a:rPr lang="en-GB" i="1" dirty="0"/>
              <a:t> times six is equal to forty-eight, so </a:t>
            </a:r>
          </a:p>
          <a:p>
            <a:r>
              <a:rPr lang="en-GB" i="1" u="sng" dirty="0"/>
              <a:t>half-of-eight</a:t>
            </a:r>
            <a:r>
              <a:rPr lang="en-GB" i="1" dirty="0"/>
              <a:t> times twelve is equal to forty-eight.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8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3/25/21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8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295934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7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3/25/21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6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ABb8Hhmte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04BA40A-41ED-46BF-B7BF-3E22CD4D7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782D7E28-A376-49FF-8D28-FD23D0D4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27C76-8C52-4349-9DCF-577D557D4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9403" y="3905525"/>
            <a:ext cx="6565109" cy="1593829"/>
          </a:xfrm>
        </p:spPr>
        <p:txBody>
          <a:bodyPr>
            <a:noAutofit/>
          </a:bodyPr>
          <a:lstStyle/>
          <a:p>
            <a:pPr algn="l"/>
            <a:r>
              <a:rPr lang="en-GB" sz="6000" u="sng" dirty="0">
                <a:latin typeface="Comic Sans MS" panose="030F0902030302020204" pitchFamily="66" charset="0"/>
              </a:rPr>
              <a:t>L.O. I know my 12 times tables</a:t>
            </a:r>
          </a:p>
        </p:txBody>
      </p:sp>
      <p:grpSp>
        <p:nvGrpSpPr>
          <p:cNvPr id="32" name="Decorative Circles">
            <a:extLst>
              <a:ext uri="{FF2B5EF4-FFF2-40B4-BE49-F238E27FC236}">
                <a16:creationId xmlns:a16="http://schemas.microsoft.com/office/drawing/2014/main" id="{1DD8C67C-38D6-48DD-AD46-132C61B2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4277" y="956155"/>
            <a:ext cx="9049452" cy="1836961"/>
            <a:chOff x="374277" y="956155"/>
            <a:chExt cx="9049452" cy="183696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E9062DF-7D03-430E-9839-DD0CE7F8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06096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C1A4650-64F8-4DDE-BA49-1EF009C5A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68530" y="95615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134E4E-EF7B-4735-B4C1-EFFB5DD9F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0362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D5744A-1131-494B-9062-5E9A01C31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4277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250752-9172-4965-8B03-A93700360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012" y="2326675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3">
            <a:extLst>
              <a:ext uri="{FF2B5EF4-FFF2-40B4-BE49-F238E27FC236}">
                <a16:creationId xmlns:a16="http://schemas.microsoft.com/office/drawing/2014/main" id="{D5898C82-33AB-4F59-BEEE-EB8AAE32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665048" y="0"/>
            <a:ext cx="4408870" cy="2474031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6373DE1-3B3E-471B-AA87-9E0142E20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32" t="48467" r="13582" b="10444"/>
          <a:stretch/>
        </p:blipFill>
        <p:spPr>
          <a:xfrm>
            <a:off x="688614" y="0"/>
            <a:ext cx="4368276" cy="2507327"/>
          </a:xfrm>
          <a:prstGeom prst="rect">
            <a:avLst/>
          </a:prstGeom>
        </p:spPr>
      </p:pic>
      <p:sp>
        <p:nvSpPr>
          <p:cNvPr id="33" name="Oval 2">
            <a:extLst>
              <a:ext uri="{FF2B5EF4-FFF2-40B4-BE49-F238E27FC236}">
                <a16:creationId xmlns:a16="http://schemas.microsoft.com/office/drawing/2014/main" id="{F678974B-CB16-468B-A5D7-C0A88B64C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326987" y="0"/>
            <a:ext cx="2861965" cy="3133761"/>
          </a:xfrm>
          <a:custGeom>
            <a:avLst/>
            <a:gdLst>
              <a:gd name="connsiteX0" fmla="*/ 152193 w 2976254"/>
              <a:gd name="connsiteY0" fmla="*/ 0 h 3258904"/>
              <a:gd name="connsiteX1" fmla="*/ 2976254 w 2976254"/>
              <a:gd name="connsiteY1" fmla="*/ 0 h 3258904"/>
              <a:gd name="connsiteX2" fmla="*/ 2976254 w 2976254"/>
              <a:gd name="connsiteY2" fmla="*/ 3192289 h 3258904"/>
              <a:gd name="connsiteX3" fmla="*/ 2908439 w 2976254"/>
              <a:gd name="connsiteY3" fmla="*/ 3209726 h 3258904"/>
              <a:gd name="connsiteX4" fmla="*/ 2420603 w 2976254"/>
              <a:gd name="connsiteY4" fmla="*/ 3258904 h 3258904"/>
              <a:gd name="connsiteX5" fmla="*/ 0 w 2976254"/>
              <a:gd name="connsiteY5" fmla="*/ 838301 h 3258904"/>
              <a:gd name="connsiteX6" fmla="*/ 108826 w 2976254"/>
              <a:gd name="connsiteY6" fmla="*/ 118488 h 32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54" h="3258904">
                <a:moveTo>
                  <a:pt x="152193" y="0"/>
                </a:moveTo>
                <a:lnTo>
                  <a:pt x="2976254" y="0"/>
                </a:lnTo>
                <a:lnTo>
                  <a:pt x="2976254" y="3192289"/>
                </a:lnTo>
                <a:lnTo>
                  <a:pt x="2908439" y="3209726"/>
                </a:lnTo>
                <a:cubicBezTo>
                  <a:pt x="2750864" y="3241971"/>
                  <a:pt x="2587711" y="3258904"/>
                  <a:pt x="2420603" y="3258904"/>
                </a:cubicBezTo>
                <a:cubicBezTo>
                  <a:pt x="1083741" y="3258904"/>
                  <a:pt x="0" y="2175163"/>
                  <a:pt x="0" y="838301"/>
                </a:cubicBezTo>
                <a:cubicBezTo>
                  <a:pt x="0" y="587639"/>
                  <a:pt x="38100" y="345877"/>
                  <a:pt x="108826" y="1184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D9A607A7-D5A5-435C-B8B1-BCA0876FE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17" t="40037" r="12288" b="12942"/>
          <a:stretch/>
        </p:blipFill>
        <p:spPr>
          <a:xfrm rot="5400000">
            <a:off x="9213289" y="143722"/>
            <a:ext cx="3119383" cy="2831939"/>
          </a:xfrm>
          <a:prstGeom prst="rect">
            <a:avLst/>
          </a:prstGeom>
        </p:spPr>
      </p:pic>
      <p:sp>
        <p:nvSpPr>
          <p:cNvPr id="37" name="Oval 1">
            <a:extLst>
              <a:ext uri="{FF2B5EF4-FFF2-40B4-BE49-F238E27FC236}">
                <a16:creationId xmlns:a16="http://schemas.microsoft.com/office/drawing/2014/main" id="{7B801CC1-D292-4B86-B2D1-4878F0CDA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9078"/>
            <a:ext cx="3186814" cy="3638922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8A557-B576-447C-A8A9-DCF48DD4EC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00" r="-2" b="-2"/>
          <a:stretch/>
        </p:blipFill>
        <p:spPr>
          <a:xfrm>
            <a:off x="5611549" y="55816"/>
            <a:ext cx="3373184" cy="337318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A9700CD-BB47-4560-B350-94D4576C2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8417" y="3922934"/>
            <a:ext cx="2798544" cy="279854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B72039-1A40-DD44-B175-7F795FF9B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834" y="302134"/>
            <a:ext cx="1620293" cy="636985"/>
          </a:xfrm>
        </p:spPr>
        <p:txBody>
          <a:bodyPr>
            <a:normAutofit/>
          </a:bodyPr>
          <a:lstStyle/>
          <a:p>
            <a:pPr algn="l"/>
            <a:r>
              <a:rPr lang="en-GB" sz="3200" u="sng">
                <a:latin typeface="Comic Sans MS" panose="030F0902030302020204" pitchFamily="66" charset="0"/>
              </a:rPr>
              <a:t>30.3.21</a:t>
            </a:r>
            <a:endParaRPr lang="en-GB" sz="3200" u="sng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49B960-333C-4750-AFEA-E7DF59B0C764}"/>
              </a:ext>
            </a:extLst>
          </p:cNvPr>
          <p:cNvSpPr/>
          <p:nvPr/>
        </p:nvSpPr>
        <p:spPr>
          <a:xfrm>
            <a:off x="4590083" y="3278981"/>
            <a:ext cx="288000" cy="488349"/>
          </a:xfrm>
          <a:prstGeom prst="rect">
            <a:avLst/>
          </a:prstGeom>
          <a:solidFill>
            <a:srgbClr val="E2EFD9"/>
          </a:solidFill>
        </p:spPr>
        <p:txBody>
          <a:bodyPr wrap="none" rtlCol="0" anchor="ctr">
            <a:no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7035D-191D-4F20-87AE-B91CAB864337}"/>
              </a:ext>
            </a:extLst>
          </p:cNvPr>
          <p:cNvSpPr/>
          <p:nvPr/>
        </p:nvSpPr>
        <p:spPr>
          <a:xfrm>
            <a:off x="6362610" y="3271838"/>
            <a:ext cx="288000" cy="990793"/>
          </a:xfrm>
          <a:prstGeom prst="rect">
            <a:avLst/>
          </a:prstGeom>
          <a:solidFill>
            <a:srgbClr val="E2EFD9"/>
          </a:solidFill>
        </p:spPr>
        <p:txBody>
          <a:bodyPr wrap="none" rtlCol="0" anchor="ctr">
            <a:no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4C1873-3B5C-4350-B5B5-A5A1C3B1EC83}"/>
              </a:ext>
            </a:extLst>
          </p:cNvPr>
          <p:cNvSpPr/>
          <p:nvPr/>
        </p:nvSpPr>
        <p:spPr>
          <a:xfrm>
            <a:off x="8134809" y="3278981"/>
            <a:ext cx="288000" cy="488349"/>
          </a:xfrm>
          <a:prstGeom prst="rect">
            <a:avLst/>
          </a:prstGeom>
          <a:solidFill>
            <a:srgbClr val="E2EFD9"/>
          </a:solidFill>
        </p:spPr>
        <p:txBody>
          <a:bodyPr wrap="none" rtlCol="0" anchor="ctr">
            <a:no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22529-517B-4FD7-BFE1-6CA1DF9D1CC9}"/>
              </a:ext>
            </a:extLst>
          </p:cNvPr>
          <p:cNvSpPr/>
          <p:nvPr/>
        </p:nvSpPr>
        <p:spPr>
          <a:xfrm>
            <a:off x="9907328" y="3271838"/>
            <a:ext cx="288000" cy="990793"/>
          </a:xfrm>
          <a:prstGeom prst="rect">
            <a:avLst/>
          </a:prstGeom>
          <a:solidFill>
            <a:srgbClr val="E2EFD9"/>
          </a:solidFill>
        </p:spPr>
        <p:txBody>
          <a:bodyPr wrap="none" rtlCol="0" anchor="ctr">
            <a:no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739D92-1B68-47FE-B875-232BA07497C8}"/>
              </a:ext>
            </a:extLst>
          </p:cNvPr>
          <p:cNvSpPr/>
          <p:nvPr/>
        </p:nvSpPr>
        <p:spPr>
          <a:xfrm>
            <a:off x="2822668" y="3271838"/>
            <a:ext cx="285097" cy="990793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E7640-D9F7-41F8-9EEA-C29A1B391A08}"/>
              </a:ext>
            </a:extLst>
          </p:cNvPr>
          <p:cNvSpPr txBox="1"/>
          <p:nvPr/>
        </p:nvSpPr>
        <p:spPr bwMode="auto">
          <a:xfrm>
            <a:off x="2799594" y="337522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E0277-63BD-4437-8126-0CACFDA41B1F}"/>
              </a:ext>
            </a:extLst>
          </p:cNvPr>
          <p:cNvSpPr txBox="1"/>
          <p:nvPr/>
        </p:nvSpPr>
        <p:spPr bwMode="auto">
          <a:xfrm>
            <a:off x="2801975" y="386492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9C484-0CE7-47CF-ADEB-5692380E42FD}"/>
              </a:ext>
            </a:extLst>
          </p:cNvPr>
          <p:cNvSpPr txBox="1"/>
          <p:nvPr/>
        </p:nvSpPr>
        <p:spPr bwMode="auto">
          <a:xfrm>
            <a:off x="4573513" y="336962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62B95C-3C2F-4309-B6C1-E14C61A496AC}"/>
              </a:ext>
            </a:extLst>
          </p:cNvPr>
          <p:cNvSpPr txBox="1"/>
          <p:nvPr/>
        </p:nvSpPr>
        <p:spPr bwMode="auto">
          <a:xfrm>
            <a:off x="6360229" y="337522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A05302-38BA-4B05-A71C-CE5AC715E0A6}"/>
              </a:ext>
            </a:extLst>
          </p:cNvPr>
          <p:cNvSpPr txBox="1"/>
          <p:nvPr/>
        </p:nvSpPr>
        <p:spPr bwMode="auto">
          <a:xfrm>
            <a:off x="6362610" y="386492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500AED-99E6-4ED4-B35B-4BB9E1E56DBF}"/>
              </a:ext>
            </a:extLst>
          </p:cNvPr>
          <p:cNvSpPr txBox="1"/>
          <p:nvPr/>
        </p:nvSpPr>
        <p:spPr bwMode="auto">
          <a:xfrm>
            <a:off x="8121134" y="336962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487648-924F-4FDF-BFD1-FB149517BCE5}"/>
              </a:ext>
            </a:extLst>
          </p:cNvPr>
          <p:cNvSpPr txBox="1"/>
          <p:nvPr/>
        </p:nvSpPr>
        <p:spPr bwMode="auto">
          <a:xfrm>
            <a:off x="9899335" y="3361410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8D72A8-8D26-4EB1-9438-ED7FF1FC4DE8}"/>
              </a:ext>
            </a:extLst>
          </p:cNvPr>
          <p:cNvSpPr txBox="1"/>
          <p:nvPr/>
        </p:nvSpPr>
        <p:spPr bwMode="auto">
          <a:xfrm>
            <a:off x="9901716" y="385111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F474A7F-D5A6-4081-A5C2-5749DA6FF3E1}"/>
              </a:ext>
            </a:extLst>
          </p:cNvPr>
          <p:cNvGraphicFramePr>
            <a:graphicFrameLocks noGrp="1"/>
          </p:cNvGraphicFramePr>
          <p:nvPr/>
        </p:nvGraphicFramePr>
        <p:xfrm>
          <a:off x="1796916" y="2780929"/>
          <a:ext cx="8398412" cy="1481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412">
                  <a:extLst>
                    <a:ext uri="{9D8B030D-6E8A-4147-A177-3AD203B41FA5}">
                      <a16:colId xmlns:a16="http://schemas.microsoft.com/office/drawing/2014/main" val="142035301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19148657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89657022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0638121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650585186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24646981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91529715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4902733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48040888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00127768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728803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4660193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59067766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37961595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63889898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9975617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7584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5034402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4633155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3237440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9978246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0985496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4466264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67722433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0177098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097377342"/>
                    </a:ext>
                  </a:extLst>
                </a:gridCol>
              </a:tblGrid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315648"/>
                  </a:ext>
                </a:extLst>
              </a:tr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Counting in 6s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8088"/>
                  </a:ext>
                </a:extLst>
              </a:tr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Counting in 12s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62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9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2" grpId="0" animBg="1"/>
      <p:bldP spid="13" grpId="0"/>
      <p:bldP spid="14" grpId="0"/>
      <p:bldP spid="16" grpId="0"/>
      <p:bldP spid="19" grpId="0"/>
      <p:bldP spid="20" grpId="0"/>
      <p:bldP spid="2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E73E2-C0D9-4FAD-95B9-14744840F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6" y="2095388"/>
            <a:ext cx="1527537" cy="239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5AE161-53CC-4BD6-9C09-10E187307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49" y="2095388"/>
            <a:ext cx="1527537" cy="2394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BA7FC3-E518-4C97-AFC2-072885327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85" y="2095388"/>
            <a:ext cx="1527537" cy="2394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248E7-077E-4B44-B72B-63BB3C8DC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69" y="2095388"/>
            <a:ext cx="1527537" cy="2394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32723-F77B-4381-9B15-629E0D7CB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04" y="2095388"/>
            <a:ext cx="1527537" cy="2394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C6682-55CB-44DC-95E8-58CAAB669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41" y="2095388"/>
            <a:ext cx="1527537" cy="23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apon, brass knucks, projectile&#10;&#10;Description automatically generated">
            <a:extLst>
              <a:ext uri="{FF2B5EF4-FFF2-40B4-BE49-F238E27FC236}">
                <a16:creationId xmlns:a16="http://schemas.microsoft.com/office/drawing/2014/main" id="{79736F07-3435-4529-A8E7-82E5136A2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15" y="1208715"/>
            <a:ext cx="6142570" cy="15188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68AC46-3C19-498B-AF5E-E82A1F0AA01F}"/>
              </a:ext>
            </a:extLst>
          </p:cNvPr>
          <p:cNvSpPr/>
          <p:nvPr/>
        </p:nvSpPr>
        <p:spPr>
          <a:xfrm>
            <a:off x="3812731" y="2967336"/>
            <a:ext cx="489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 Semibold"/>
              </a:rPr>
              <a:t>How many groups of six are there?</a:t>
            </a:r>
            <a:endParaRPr lang="en-GB" sz="2400" dirty="0">
              <a:latin typeface="Myriad Pro Semi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73C62C-C20C-4135-8F40-968B57B56995}"/>
              </a:ext>
            </a:extLst>
          </p:cNvPr>
          <p:cNvSpPr txBox="1"/>
          <p:nvPr/>
        </p:nvSpPr>
        <p:spPr bwMode="auto">
          <a:xfrm>
            <a:off x="6722486" y="368955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328D8-07E5-40E4-8B92-0C8DDEFEAE03}"/>
              </a:ext>
            </a:extLst>
          </p:cNvPr>
          <p:cNvSpPr txBox="1"/>
          <p:nvPr/>
        </p:nvSpPr>
        <p:spPr bwMode="auto">
          <a:xfrm>
            <a:off x="5004275" y="368955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8DCBC0-2EA9-481F-BA4B-3A375017A332}"/>
              </a:ext>
            </a:extLst>
          </p:cNvPr>
          <p:cNvGrpSpPr/>
          <p:nvPr/>
        </p:nvGrpSpPr>
        <p:grpSpPr>
          <a:xfrm>
            <a:off x="4951064" y="3689558"/>
            <a:ext cx="2261301" cy="461667"/>
            <a:chOff x="667441" y="4467271"/>
            <a:chExt cx="2261301" cy="4616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1E05DC-9B00-4298-B1D8-D51634A90590}"/>
                </a:ext>
              </a:extLst>
            </p:cNvPr>
            <p:cNvSpPr/>
            <p:nvPr/>
          </p:nvSpPr>
          <p:spPr bwMode="auto">
            <a:xfrm>
              <a:off x="2467077" y="4467273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42740D-91B8-4A01-A913-C2E53860F2BF}"/>
                </a:ext>
              </a:extLst>
            </p:cNvPr>
            <p:cNvSpPr/>
            <p:nvPr/>
          </p:nvSpPr>
          <p:spPr bwMode="auto">
            <a:xfrm>
              <a:off x="667441" y="4467271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B50CF3-F9E1-401E-9AB7-458F7C091206}"/>
                </a:ext>
              </a:extLst>
            </p:cNvPr>
            <p:cNvSpPr txBox="1"/>
            <p:nvPr/>
          </p:nvSpPr>
          <p:spPr bwMode="auto">
            <a:xfrm>
              <a:off x="1233428" y="4467271"/>
              <a:ext cx="1111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  6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791EAF-B036-4032-BC67-E6BA29E20064}"/>
              </a:ext>
            </a:extLst>
          </p:cNvPr>
          <p:cNvSpPr>
            <a:spLocks/>
          </p:cNvSpPr>
          <p:nvPr/>
        </p:nvSpPr>
        <p:spPr bwMode="auto">
          <a:xfrm>
            <a:off x="3010745" y="1166813"/>
            <a:ext cx="3060000" cy="447676"/>
          </a:xfrm>
          <a:prstGeom prst="roundRect">
            <a:avLst/>
          </a:prstGeom>
          <a:noFill/>
          <a:ln w="28575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8E81735-5D34-43E8-931F-6A2978CD5F8B}"/>
              </a:ext>
            </a:extLst>
          </p:cNvPr>
          <p:cNvSpPr>
            <a:spLocks/>
          </p:cNvSpPr>
          <p:nvPr/>
        </p:nvSpPr>
        <p:spPr bwMode="auto">
          <a:xfrm>
            <a:off x="6136957" y="1166813"/>
            <a:ext cx="3060000" cy="447676"/>
          </a:xfrm>
          <a:prstGeom prst="roundRect">
            <a:avLst/>
          </a:prstGeom>
          <a:noFill/>
          <a:ln w="28575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F8A8259-2E9A-480C-8089-D5554AD87115}"/>
              </a:ext>
            </a:extLst>
          </p:cNvPr>
          <p:cNvSpPr>
            <a:spLocks/>
          </p:cNvSpPr>
          <p:nvPr/>
        </p:nvSpPr>
        <p:spPr bwMode="auto">
          <a:xfrm>
            <a:off x="3010745" y="1704278"/>
            <a:ext cx="3060000" cy="447676"/>
          </a:xfrm>
          <a:prstGeom prst="roundRect">
            <a:avLst/>
          </a:prstGeom>
          <a:noFill/>
          <a:ln w="28575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8117EC-5159-4939-AD13-512A5C841ABA}"/>
              </a:ext>
            </a:extLst>
          </p:cNvPr>
          <p:cNvSpPr>
            <a:spLocks/>
          </p:cNvSpPr>
          <p:nvPr/>
        </p:nvSpPr>
        <p:spPr bwMode="auto">
          <a:xfrm>
            <a:off x="6136957" y="1704278"/>
            <a:ext cx="3060000" cy="447676"/>
          </a:xfrm>
          <a:prstGeom prst="roundRect">
            <a:avLst/>
          </a:prstGeom>
          <a:noFill/>
          <a:ln w="28575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F88242-C88C-4F97-A168-F2DD34D14178}"/>
              </a:ext>
            </a:extLst>
          </p:cNvPr>
          <p:cNvSpPr>
            <a:spLocks/>
          </p:cNvSpPr>
          <p:nvPr/>
        </p:nvSpPr>
        <p:spPr bwMode="auto">
          <a:xfrm>
            <a:off x="3010745" y="2234952"/>
            <a:ext cx="3060000" cy="447676"/>
          </a:xfrm>
          <a:prstGeom prst="roundRect">
            <a:avLst/>
          </a:prstGeom>
          <a:noFill/>
          <a:ln w="28575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216568D-BD0B-4CEE-9522-DA68C1A093A4}"/>
              </a:ext>
            </a:extLst>
          </p:cNvPr>
          <p:cNvSpPr>
            <a:spLocks/>
          </p:cNvSpPr>
          <p:nvPr/>
        </p:nvSpPr>
        <p:spPr bwMode="auto">
          <a:xfrm>
            <a:off x="6136957" y="2234952"/>
            <a:ext cx="3060000" cy="447676"/>
          </a:xfrm>
          <a:prstGeom prst="roundRect">
            <a:avLst/>
          </a:prstGeom>
          <a:noFill/>
          <a:ln w="28575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80B335-F8C3-49A1-ADE2-2D75A52EE8A8}"/>
              </a:ext>
            </a:extLst>
          </p:cNvPr>
          <p:cNvSpPr/>
          <p:nvPr/>
        </p:nvSpPr>
        <p:spPr>
          <a:xfrm>
            <a:off x="3552275" y="4540359"/>
            <a:ext cx="5413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 Semibold"/>
              </a:rPr>
              <a:t>How many groups of twelve are there?</a:t>
            </a:r>
            <a:endParaRPr lang="en-GB" sz="2400" dirty="0">
              <a:latin typeface="Myriad Pro Semi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5950B6-7036-456D-8317-E3DAC283911D}"/>
              </a:ext>
            </a:extLst>
          </p:cNvPr>
          <p:cNvSpPr txBox="1"/>
          <p:nvPr/>
        </p:nvSpPr>
        <p:spPr bwMode="auto">
          <a:xfrm>
            <a:off x="6722486" y="526258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5D1121-9F0C-404A-BD25-E82804777A04}"/>
              </a:ext>
            </a:extLst>
          </p:cNvPr>
          <p:cNvSpPr txBox="1"/>
          <p:nvPr/>
        </p:nvSpPr>
        <p:spPr bwMode="auto">
          <a:xfrm>
            <a:off x="5004275" y="526258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3EC54D2-7EC1-4A24-86C8-A819746F2D6C}"/>
              </a:ext>
            </a:extLst>
          </p:cNvPr>
          <p:cNvGrpSpPr/>
          <p:nvPr/>
        </p:nvGrpSpPr>
        <p:grpSpPr>
          <a:xfrm>
            <a:off x="4951064" y="5262581"/>
            <a:ext cx="2261301" cy="461667"/>
            <a:chOff x="667441" y="4467271"/>
            <a:chExt cx="2261301" cy="46166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3A7B25E-CF07-4961-9357-70B2DE34D5A7}"/>
                </a:ext>
              </a:extLst>
            </p:cNvPr>
            <p:cNvSpPr/>
            <p:nvPr/>
          </p:nvSpPr>
          <p:spPr bwMode="auto">
            <a:xfrm>
              <a:off x="2467077" y="4467273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3C6C162-5218-4E26-83B7-20211B6F69D1}"/>
                </a:ext>
              </a:extLst>
            </p:cNvPr>
            <p:cNvSpPr/>
            <p:nvPr/>
          </p:nvSpPr>
          <p:spPr bwMode="auto">
            <a:xfrm>
              <a:off x="667441" y="4467271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2AEDF4-4680-497E-B217-E29FCB186280}"/>
                </a:ext>
              </a:extLst>
            </p:cNvPr>
            <p:cNvSpPr txBox="1"/>
            <p:nvPr/>
          </p:nvSpPr>
          <p:spPr bwMode="auto">
            <a:xfrm>
              <a:off x="1150072" y="4467271"/>
              <a:ext cx="12779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×  12  =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4B4C05-48F0-4892-B556-4C9A6102356E}"/>
              </a:ext>
            </a:extLst>
          </p:cNvPr>
          <p:cNvSpPr>
            <a:spLocks/>
          </p:cNvSpPr>
          <p:nvPr/>
        </p:nvSpPr>
        <p:spPr bwMode="auto">
          <a:xfrm>
            <a:off x="3017095" y="1166813"/>
            <a:ext cx="6172242" cy="447676"/>
          </a:xfrm>
          <a:prstGeom prst="roundRect">
            <a:avLst/>
          </a:prstGeom>
          <a:noFill/>
          <a:ln w="28575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6C5F7E1-22FB-4C19-ACFE-9480EF23BCBB}"/>
              </a:ext>
            </a:extLst>
          </p:cNvPr>
          <p:cNvSpPr>
            <a:spLocks/>
          </p:cNvSpPr>
          <p:nvPr/>
        </p:nvSpPr>
        <p:spPr bwMode="auto">
          <a:xfrm>
            <a:off x="3010746" y="1704278"/>
            <a:ext cx="6172243" cy="447676"/>
          </a:xfrm>
          <a:prstGeom prst="roundRect">
            <a:avLst/>
          </a:prstGeom>
          <a:noFill/>
          <a:ln w="28575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55D9622-70F4-4B1F-BC7B-E2ED1F9C40FC}"/>
              </a:ext>
            </a:extLst>
          </p:cNvPr>
          <p:cNvSpPr>
            <a:spLocks/>
          </p:cNvSpPr>
          <p:nvPr/>
        </p:nvSpPr>
        <p:spPr bwMode="auto">
          <a:xfrm>
            <a:off x="3010746" y="2234952"/>
            <a:ext cx="6172243" cy="447676"/>
          </a:xfrm>
          <a:prstGeom prst="roundRect">
            <a:avLst/>
          </a:prstGeom>
          <a:noFill/>
          <a:ln w="28575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/>
      <p:bldP spid="34" grpId="0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apon&#10;&#10;Description automatically generated">
            <a:extLst>
              <a:ext uri="{FF2B5EF4-FFF2-40B4-BE49-F238E27FC236}">
                <a16:creationId xmlns:a16="http://schemas.microsoft.com/office/drawing/2014/main" id="{05D828C2-A631-4304-98B8-F53AB3FA3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029" y="1140204"/>
            <a:ext cx="1611340" cy="1930309"/>
          </a:xfrm>
          <a:prstGeom prst="rect">
            <a:avLst/>
          </a:prstGeom>
        </p:spPr>
      </p:pic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D076448F-86BD-4894-8C86-7BF52E4A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15" y="4687093"/>
            <a:ext cx="6142570" cy="14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3E4EBD-DEBE-42EE-A74F-36C1FCAC0621}"/>
              </a:ext>
            </a:extLst>
          </p:cNvPr>
          <p:cNvSpPr txBox="1"/>
          <p:nvPr/>
        </p:nvSpPr>
        <p:spPr bwMode="auto">
          <a:xfrm>
            <a:off x="5290332" y="3429001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= 4 × 3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987DA-C5E7-48EB-BF0F-24C355C27CCE}"/>
              </a:ext>
            </a:extLst>
          </p:cNvPr>
          <p:cNvSpPr txBox="1"/>
          <p:nvPr/>
        </p:nvSpPr>
        <p:spPr bwMode="auto">
          <a:xfrm>
            <a:off x="5290332" y="4018321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= 3 × 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2A99F46-06A7-4D67-803C-CF0BE8D8A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633" y="3247983"/>
            <a:ext cx="7856737" cy="181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D1B20-CD66-44B3-89BC-5EBA93DFE562}"/>
              </a:ext>
            </a:extLst>
          </p:cNvPr>
          <p:cNvSpPr txBox="1"/>
          <p:nvPr/>
        </p:nvSpPr>
        <p:spPr bwMode="auto">
          <a:xfrm>
            <a:off x="2042742" y="33021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B472B-6F1B-49DB-B295-B51FF46D6EB8}"/>
              </a:ext>
            </a:extLst>
          </p:cNvPr>
          <p:cNvSpPr txBox="1"/>
          <p:nvPr/>
        </p:nvSpPr>
        <p:spPr bwMode="auto">
          <a:xfrm>
            <a:off x="2599617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FD55A-D0C8-4CFC-B9CB-3066184F7710}"/>
              </a:ext>
            </a:extLst>
          </p:cNvPr>
          <p:cNvSpPr txBox="1"/>
          <p:nvPr/>
        </p:nvSpPr>
        <p:spPr bwMode="auto">
          <a:xfrm>
            <a:off x="3243638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A3C34-970B-4C60-8214-0FB92E387E0A}"/>
              </a:ext>
            </a:extLst>
          </p:cNvPr>
          <p:cNvSpPr txBox="1"/>
          <p:nvPr/>
        </p:nvSpPr>
        <p:spPr bwMode="auto">
          <a:xfrm>
            <a:off x="3885305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451E0-FEE2-4EF1-B817-C24EFA201C5A}"/>
              </a:ext>
            </a:extLst>
          </p:cNvPr>
          <p:cNvSpPr txBox="1"/>
          <p:nvPr/>
        </p:nvSpPr>
        <p:spPr bwMode="auto">
          <a:xfrm>
            <a:off x="4526587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91432-3311-4F66-83BD-8EB6F8221D69}"/>
              </a:ext>
            </a:extLst>
          </p:cNvPr>
          <p:cNvSpPr txBox="1"/>
          <p:nvPr/>
        </p:nvSpPr>
        <p:spPr bwMode="auto">
          <a:xfrm>
            <a:off x="5173174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73708-F638-45DF-801D-B23BC4B4BC00}"/>
              </a:ext>
            </a:extLst>
          </p:cNvPr>
          <p:cNvSpPr txBox="1"/>
          <p:nvPr/>
        </p:nvSpPr>
        <p:spPr bwMode="auto">
          <a:xfrm>
            <a:off x="5814523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7D58BE-92C8-43AB-A83B-41C9AB704FE1}"/>
              </a:ext>
            </a:extLst>
          </p:cNvPr>
          <p:cNvSpPr txBox="1"/>
          <p:nvPr/>
        </p:nvSpPr>
        <p:spPr bwMode="auto">
          <a:xfrm>
            <a:off x="6457452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7E574-7652-425D-B0B5-833F196EE71D}"/>
              </a:ext>
            </a:extLst>
          </p:cNvPr>
          <p:cNvSpPr txBox="1"/>
          <p:nvPr/>
        </p:nvSpPr>
        <p:spPr bwMode="auto">
          <a:xfrm>
            <a:off x="7099335" y="33021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831B7-04A4-4D7C-ACF5-EA61BC7B775D}"/>
              </a:ext>
            </a:extLst>
          </p:cNvPr>
          <p:cNvSpPr txBox="1"/>
          <p:nvPr/>
        </p:nvSpPr>
        <p:spPr bwMode="auto">
          <a:xfrm>
            <a:off x="7655791" y="3302172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67136-5088-4374-A854-B198862C9257}"/>
              </a:ext>
            </a:extLst>
          </p:cNvPr>
          <p:cNvSpPr txBox="1"/>
          <p:nvPr/>
        </p:nvSpPr>
        <p:spPr bwMode="auto">
          <a:xfrm>
            <a:off x="8301556" y="3302172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2E7052-9069-4C43-A501-36DEC719E9E7}"/>
              </a:ext>
            </a:extLst>
          </p:cNvPr>
          <p:cNvSpPr txBox="1"/>
          <p:nvPr/>
        </p:nvSpPr>
        <p:spPr bwMode="auto">
          <a:xfrm>
            <a:off x="8943835" y="3302172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98C8E9-B50C-43EC-9EEB-E4F59D1F5D20}"/>
              </a:ext>
            </a:extLst>
          </p:cNvPr>
          <p:cNvSpPr txBox="1"/>
          <p:nvPr/>
        </p:nvSpPr>
        <p:spPr bwMode="auto">
          <a:xfrm>
            <a:off x="9586356" y="3302172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144</a:t>
            </a:r>
          </a:p>
        </p:txBody>
      </p:sp>
    </p:spTree>
    <p:extLst>
      <p:ext uri="{BB962C8B-B14F-4D97-AF65-F5344CB8AC3E}">
        <p14:creationId xmlns:p14="http://schemas.microsoft.com/office/powerpoint/2010/main" val="15288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1875F47-16BA-D046-87CB-A55FBF93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76872"/>
              </p:ext>
            </p:extLst>
          </p:nvPr>
        </p:nvGraphicFramePr>
        <p:xfrm>
          <a:off x="4996249" y="864973"/>
          <a:ext cx="3183924" cy="584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924">
                  <a:extLst>
                    <a:ext uri="{9D8B030D-6E8A-4147-A177-3AD203B41FA5}">
                      <a16:colId xmlns:a16="http://schemas.microsoft.com/office/drawing/2014/main" val="128319510"/>
                    </a:ext>
                  </a:extLst>
                </a:gridCol>
              </a:tblGrid>
              <a:tr h="449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 × 12 = 0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5860882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 × 12 = 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5143942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 × 12 = 24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2277745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 × 12 = 36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7053325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12 = 48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4954515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 × 12 = 60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370009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 × 12 = 72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4836835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12 = 84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6826447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 × 12 = 96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3123371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 × 12 = 108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6796717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 × 12 = 120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668742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 × 12 = 132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8579143"/>
                  </a:ext>
                </a:extLst>
              </a:tr>
              <a:tr h="449962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 × 12 = 144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64659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7188EA-AD9C-8649-A0F6-EE27F3EB7693}"/>
              </a:ext>
            </a:extLst>
          </p:cNvPr>
          <p:cNvSpPr txBox="1"/>
          <p:nvPr/>
        </p:nvSpPr>
        <p:spPr>
          <a:xfrm>
            <a:off x="914400" y="1124465"/>
            <a:ext cx="3237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902030302020204" pitchFamily="66" charset="0"/>
              </a:rPr>
              <a:t>Write this down on your whiteboard.</a:t>
            </a:r>
          </a:p>
        </p:txBody>
      </p:sp>
    </p:spTree>
    <p:extLst>
      <p:ext uri="{BB962C8B-B14F-4D97-AF65-F5344CB8AC3E}">
        <p14:creationId xmlns:p14="http://schemas.microsoft.com/office/powerpoint/2010/main" val="228978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A6EA-C738-A442-A9F7-620D1FB11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45" y="1328952"/>
            <a:ext cx="1065911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Lets practise our 12 times table with this song. Stand up behind your desk and dance along.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EEAF-9A3C-C343-AC0E-D5070362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6" y="3876846"/>
            <a:ext cx="4375528" cy="113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Comic Sans MS" panose="030F0902030302020204" pitchFamily="66" charset="0"/>
                <a:hlinkClick r:id="rId2"/>
              </a:rPr>
              <a:t>12 Times Tables Song</a:t>
            </a:r>
            <a:endParaRPr lang="en-GB" sz="3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2.11 </a:t>
            </a:r>
            <a:r>
              <a:rPr lang="en-GB" dirty="0"/>
              <a:t>The 11 and 12 times tables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03335E-C068-4ECA-8065-339D7BC9A79D}"/>
              </a:ext>
            </a:extLst>
          </p:cNvPr>
          <p:cNvGraphicFramePr>
            <a:graphicFrameLocks noGrp="1"/>
          </p:cNvGraphicFramePr>
          <p:nvPr/>
        </p:nvGraphicFramePr>
        <p:xfrm>
          <a:off x="4386131" y="1750389"/>
          <a:ext cx="1440000" cy="1096772"/>
        </p:xfrm>
        <a:graphic>
          <a:graphicData uri="http://schemas.openxmlformats.org/drawingml/2006/table">
            <a:tbl>
              <a:tblPr firstRow="1" firstCol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6561353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082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221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212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90277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C77322-893B-4656-89F5-17D815B8C5A9}"/>
              </a:ext>
            </a:extLst>
          </p:cNvPr>
          <p:cNvGraphicFramePr>
            <a:graphicFrameLocks noGrp="1"/>
          </p:cNvGraphicFramePr>
          <p:nvPr/>
        </p:nvGraphicFramePr>
        <p:xfrm>
          <a:off x="4385211" y="3561829"/>
          <a:ext cx="1440000" cy="1096772"/>
        </p:xfrm>
        <a:graphic>
          <a:graphicData uri="http://schemas.openxmlformats.org/drawingml/2006/table">
            <a:tbl>
              <a:tblPr firstRow="1" firstCol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6561353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082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06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06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899572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CF0535F-A633-4FF6-B49F-9FF6E8EBCEA1}"/>
              </a:ext>
            </a:extLst>
          </p:cNvPr>
          <p:cNvGrpSpPr/>
          <p:nvPr/>
        </p:nvGrpSpPr>
        <p:grpSpPr>
          <a:xfrm>
            <a:off x="2030338" y="5056035"/>
            <a:ext cx="8194042" cy="687722"/>
            <a:chOff x="506338" y="5056035"/>
            <a:chExt cx="8194042" cy="6877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30AF18-1772-427E-B71D-89BB3B1E3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5" y="5056035"/>
              <a:ext cx="7703278" cy="2334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EC1C09-E129-4BF8-AFC2-A0C1B4B8AC71}"/>
                </a:ext>
              </a:extLst>
            </p:cNvPr>
            <p:cNvSpPr txBox="1"/>
            <p:nvPr/>
          </p:nvSpPr>
          <p:spPr bwMode="auto">
            <a:xfrm>
              <a:off x="506338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255487-ECCB-48F1-9FE6-C0DDE32316FC}"/>
                </a:ext>
              </a:extLst>
            </p:cNvPr>
            <p:cNvSpPr txBox="1"/>
            <p:nvPr/>
          </p:nvSpPr>
          <p:spPr bwMode="auto">
            <a:xfrm>
              <a:off x="1189690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6B5224-F009-43EA-A3F2-667938615D90}"/>
                </a:ext>
              </a:extLst>
            </p:cNvPr>
            <p:cNvSpPr txBox="1"/>
            <p:nvPr/>
          </p:nvSpPr>
          <p:spPr bwMode="auto">
            <a:xfrm>
              <a:off x="1956396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B6B082-CF3A-45CD-A942-6B7F5DD5B0AD}"/>
                </a:ext>
              </a:extLst>
            </p:cNvPr>
            <p:cNvSpPr txBox="1"/>
            <p:nvPr/>
          </p:nvSpPr>
          <p:spPr bwMode="auto">
            <a:xfrm>
              <a:off x="2723103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81B983-58E9-46CA-9A29-4DD8D2BBF11E}"/>
                </a:ext>
              </a:extLst>
            </p:cNvPr>
            <p:cNvSpPr txBox="1"/>
            <p:nvPr/>
          </p:nvSpPr>
          <p:spPr bwMode="auto">
            <a:xfrm>
              <a:off x="349298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115F02-E9CF-4546-AC66-9F0712E4F0DA}"/>
                </a:ext>
              </a:extLst>
            </p:cNvPr>
            <p:cNvSpPr txBox="1"/>
            <p:nvPr/>
          </p:nvSpPr>
          <p:spPr bwMode="auto">
            <a:xfrm>
              <a:off x="4260498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60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8BBA1B-2E69-44F1-A3DF-4C3CC284610E}"/>
                </a:ext>
              </a:extLst>
            </p:cNvPr>
            <p:cNvSpPr txBox="1"/>
            <p:nvPr/>
          </p:nvSpPr>
          <p:spPr bwMode="auto">
            <a:xfrm>
              <a:off x="5025644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317BF7-98AF-4BCE-80DF-B36AFA16F7F2}"/>
                </a:ext>
              </a:extLst>
            </p:cNvPr>
            <p:cNvSpPr txBox="1"/>
            <p:nvPr/>
          </p:nvSpPr>
          <p:spPr bwMode="auto">
            <a:xfrm>
              <a:off x="579396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D60548-1F39-4199-B19B-A4DA507F2B9B}"/>
                </a:ext>
              </a:extLst>
            </p:cNvPr>
            <p:cNvSpPr txBox="1"/>
            <p:nvPr/>
          </p:nvSpPr>
          <p:spPr bwMode="auto">
            <a:xfrm>
              <a:off x="6562287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96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E5D5EB-6579-42BC-A4CF-7832872D1262}"/>
                </a:ext>
              </a:extLst>
            </p:cNvPr>
            <p:cNvSpPr txBox="1"/>
            <p:nvPr/>
          </p:nvSpPr>
          <p:spPr bwMode="auto">
            <a:xfrm>
              <a:off x="7244076" y="5282092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108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544E33-9A63-431E-8A45-79130F0EAF85}"/>
                </a:ext>
              </a:extLst>
            </p:cNvPr>
            <p:cNvSpPr txBox="1"/>
            <p:nvPr/>
          </p:nvSpPr>
          <p:spPr bwMode="auto">
            <a:xfrm>
              <a:off x="8015577" y="5282092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120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FCAB8E1-5447-4672-8198-FB8AB9697827}"/>
              </a:ext>
            </a:extLst>
          </p:cNvPr>
          <p:cNvGraphicFramePr>
            <a:graphicFrameLocks noGrp="1"/>
          </p:cNvGraphicFramePr>
          <p:nvPr/>
        </p:nvGraphicFramePr>
        <p:xfrm>
          <a:off x="4385211" y="1024629"/>
          <a:ext cx="1440000" cy="5085207"/>
        </p:xfrm>
        <a:graphic>
          <a:graphicData uri="http://schemas.openxmlformats.org/drawingml/2006/table">
            <a:tbl>
              <a:tblPr firstRow="1" firstCol="1" bandRow="1"/>
              <a:tblGrid>
                <a:gridCol w="720000">
                  <a:extLst>
                    <a:ext uri="{9D8B030D-6E8A-4147-A177-3AD203B41FA5}">
                      <a16:colId xmlns:a16="http://schemas.microsoft.com/office/drawing/2014/main" val="16561353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9082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×</a:t>
                      </a:r>
                      <a:r>
                        <a:rPr lang="en-GB" sz="2400" b="1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86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449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9932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6212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902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796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3817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97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6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8995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6327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888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5423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Myriad Pro Semibol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890033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A7DAEC53-E85B-4718-B6E5-F7CC2390D2A1}"/>
              </a:ext>
            </a:extLst>
          </p:cNvPr>
          <p:cNvSpPr/>
          <p:nvPr/>
        </p:nvSpPr>
        <p:spPr bwMode="auto">
          <a:xfrm>
            <a:off x="4284734" y="2060575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41C78C-DF06-455C-B768-E15D254FE4B3}"/>
              </a:ext>
            </a:extLst>
          </p:cNvPr>
          <p:cNvSpPr/>
          <p:nvPr/>
        </p:nvSpPr>
        <p:spPr bwMode="auto">
          <a:xfrm>
            <a:off x="4284734" y="3874534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87DEE5-1D73-46C7-AAE4-79FBC0C080B7}"/>
              </a:ext>
            </a:extLst>
          </p:cNvPr>
          <p:cNvSpPr>
            <a:spLocks noChangeAspect="1"/>
          </p:cNvSpPr>
          <p:nvPr/>
        </p:nvSpPr>
        <p:spPr bwMode="auto">
          <a:xfrm>
            <a:off x="7336589" y="5269926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AD649E-BCC3-41D0-AFE9-93D856D9D7DC}"/>
              </a:ext>
            </a:extLst>
          </p:cNvPr>
          <p:cNvSpPr>
            <a:spLocks noChangeAspect="1"/>
          </p:cNvSpPr>
          <p:nvPr/>
        </p:nvSpPr>
        <p:spPr bwMode="auto">
          <a:xfrm>
            <a:off x="4266553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69B9D3-8845-4E07-AAC8-3E7421B3F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35" y="4430821"/>
            <a:ext cx="632214" cy="534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5D9C01-A0EC-4773-9C69-88C37E589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5" y="4430821"/>
            <a:ext cx="632214" cy="53495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13DC653-843B-463F-B6A1-81D07AE44777}"/>
              </a:ext>
            </a:extLst>
          </p:cNvPr>
          <p:cNvSpPr>
            <a:spLocks noChangeAspect="1"/>
          </p:cNvSpPr>
          <p:nvPr/>
        </p:nvSpPr>
        <p:spPr bwMode="auto">
          <a:xfrm>
            <a:off x="3494792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A71D2F1-9126-4F46-B80F-9D931241BAB6}"/>
              </a:ext>
            </a:extLst>
          </p:cNvPr>
          <p:cNvSpPr>
            <a:spLocks noChangeAspect="1"/>
          </p:cNvSpPr>
          <p:nvPr/>
        </p:nvSpPr>
        <p:spPr bwMode="auto">
          <a:xfrm>
            <a:off x="8101207" y="5268637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365FFE-2F4E-4272-AAF5-10F69BC5C818}"/>
              </a:ext>
            </a:extLst>
          </p:cNvPr>
          <p:cNvSpPr txBox="1"/>
          <p:nvPr/>
        </p:nvSpPr>
        <p:spPr bwMode="auto">
          <a:xfrm>
            <a:off x="7214340" y="3964372"/>
            <a:ext cx="78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4D8B23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solidFill>
                  <a:srgbClr val="4D8B2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5B79B3-774C-4874-92FB-205FA32BC90B}"/>
              </a:ext>
            </a:extLst>
          </p:cNvPr>
          <p:cNvSpPr txBox="1"/>
          <p:nvPr/>
        </p:nvSpPr>
        <p:spPr bwMode="auto">
          <a:xfrm>
            <a:off x="4080808" y="3964372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8665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169D93-0AFA-418A-A652-6DF9EB952810}"/>
              </a:ext>
            </a:extLst>
          </p:cNvPr>
          <p:cNvSpPr txBox="1"/>
          <p:nvPr/>
        </p:nvSpPr>
        <p:spPr bwMode="auto">
          <a:xfrm>
            <a:off x="5207058" y="24323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081E2D-A06A-4821-807C-4F9EFF16D593}"/>
              </a:ext>
            </a:extLst>
          </p:cNvPr>
          <p:cNvSpPr txBox="1"/>
          <p:nvPr/>
        </p:nvSpPr>
        <p:spPr bwMode="auto">
          <a:xfrm>
            <a:off x="5938308" y="2251017"/>
            <a:ext cx="1160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8FEA30-AE1B-41C4-8D11-575518C75C04}"/>
              </a:ext>
            </a:extLst>
          </p:cNvPr>
          <p:cNvSpPr txBox="1"/>
          <p:nvPr/>
        </p:nvSpPr>
        <p:spPr bwMode="auto">
          <a:xfrm>
            <a:off x="5207058" y="207037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5BEBE8-BCCA-4296-83F9-387DB9A9D0F4}"/>
              </a:ext>
            </a:extLst>
          </p:cNvPr>
          <p:cNvSpPr txBox="1"/>
          <p:nvPr/>
        </p:nvSpPr>
        <p:spPr bwMode="auto">
          <a:xfrm>
            <a:off x="5938306" y="2251017"/>
            <a:ext cx="1130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↑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E64EDE-BF06-423A-B15F-6807F263F8C5}"/>
              </a:ext>
            </a:extLst>
          </p:cNvPr>
          <p:cNvSpPr txBox="1"/>
          <p:nvPr/>
        </p:nvSpPr>
        <p:spPr bwMode="auto">
          <a:xfrm>
            <a:off x="7435324" y="2251017"/>
            <a:ext cx="303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12 = 8 × 12 </a:t>
            </a: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BECE94-077E-43A4-BBD8-F150FC965711}"/>
              </a:ext>
            </a:extLst>
          </p:cNvPr>
          <p:cNvSpPr txBox="1"/>
          <p:nvPr/>
        </p:nvSpPr>
        <p:spPr bwMode="auto">
          <a:xfrm>
            <a:off x="8361518" y="2927076"/>
            <a:ext cx="2073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24 + 10 + 2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4E5CC4-189F-4746-84AF-AFC3E90B7537}"/>
              </a:ext>
            </a:extLst>
          </p:cNvPr>
          <p:cNvSpPr txBox="1"/>
          <p:nvPr/>
        </p:nvSpPr>
        <p:spPr bwMode="auto">
          <a:xfrm>
            <a:off x="8395571" y="2927076"/>
            <a:ext cx="2073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96 </a:t>
            </a: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10 </a:t>
            </a:r>
            <a:r>
              <a:rPr lang="en-GB" sz="2400" dirty="0">
                <a:latin typeface="Myriad Pro Semibold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B188B5-D7D0-4D0D-84C0-656ACB95BC2E}"/>
              </a:ext>
            </a:extLst>
          </p:cNvPr>
          <p:cNvSpPr txBox="1"/>
          <p:nvPr/>
        </p:nvSpPr>
        <p:spPr bwMode="auto">
          <a:xfrm>
            <a:off x="7401390" y="2251017"/>
            <a:ext cx="303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12 = 2 × 12 + 12</a:t>
            </a:r>
          </a:p>
        </p:txBody>
      </p:sp>
    </p:spTree>
    <p:extLst>
      <p:ext uri="{BB962C8B-B14F-4D97-AF65-F5344CB8AC3E}">
        <p14:creationId xmlns:p14="http://schemas.microsoft.com/office/powerpoint/2010/main" val="286483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0.02292 -0.04027 C 0.02778 -0.0493 0.03507 -0.05393 0.04254 -0.05393 C 0.05104 -0.05393 0.05799 -0.0493 0.06285 -0.04027 L 0.08594 -0.00023 " pathEditMode="relative" rAng="0" ptsTypes="AAAAA">
                                      <p:cBhvr>
                                        <p:cTn id="3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3.05556E-6 -0.2643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21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2222 -0.04097 C -0.02708 -0.05023 -0.03403 -0.05463 -0.04132 -0.05463 C -0.04948 -0.05463 -0.05608 -0.05023 -0.06094 -0.04097 L -0.08298 1.85185E-6 " pathEditMode="relative" rAng="0" ptsTypes="AAAAA">
                                      <p:cBhvr>
                                        <p:cTn id="13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  <p:bldP spid="34" grpId="1"/>
      <p:bldP spid="35" grpId="0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61DFBD-646E-4200-8C36-53BBA6D73548}"/>
              </a:ext>
            </a:extLst>
          </p:cNvPr>
          <p:cNvSpPr txBox="1"/>
          <p:nvPr/>
        </p:nvSpPr>
        <p:spPr bwMode="auto">
          <a:xfrm>
            <a:off x="5228212" y="186720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6AE93-6C28-422A-BE78-0CEAC06EC5BE}"/>
              </a:ext>
            </a:extLst>
          </p:cNvPr>
          <p:cNvSpPr txBox="1"/>
          <p:nvPr/>
        </p:nvSpPr>
        <p:spPr bwMode="auto">
          <a:xfrm>
            <a:off x="8546259" y="1867208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01552-D473-46AC-842B-0C792319E3D6}"/>
              </a:ext>
            </a:extLst>
          </p:cNvPr>
          <p:cNvSpPr txBox="1"/>
          <p:nvPr/>
        </p:nvSpPr>
        <p:spPr bwMode="auto">
          <a:xfrm>
            <a:off x="2354155" y="350061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F7601D-A94F-454E-AB6A-69D85818EC42}"/>
              </a:ext>
            </a:extLst>
          </p:cNvPr>
          <p:cNvCxnSpPr>
            <a:cxnSpLocks/>
          </p:cNvCxnSpPr>
          <p:nvPr/>
        </p:nvCxnSpPr>
        <p:spPr bwMode="auto">
          <a:xfrm flipV="1">
            <a:off x="5746304" y="1241515"/>
            <a:ext cx="1160190" cy="70426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230981-4D04-445C-AF02-F20AFD4655A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51834" y="1247474"/>
            <a:ext cx="1281409" cy="7432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583EB9-FF11-48C7-AA97-7F35D9FFD180}"/>
              </a:ext>
            </a:extLst>
          </p:cNvPr>
          <p:cNvSpPr txBox="1"/>
          <p:nvPr/>
        </p:nvSpPr>
        <p:spPr bwMode="auto">
          <a:xfrm>
            <a:off x="4344560" y="5177747"/>
            <a:ext cx="3502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× 5 = 10 × 5 + 2 × 5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F4CF66-976A-44B2-94B7-AEEA1DEBEE65}"/>
              </a:ext>
            </a:extLst>
          </p:cNvPr>
          <p:cNvGrpSpPr/>
          <p:nvPr/>
        </p:nvGrpSpPr>
        <p:grpSpPr>
          <a:xfrm>
            <a:off x="2775808" y="2371217"/>
            <a:ext cx="6474872" cy="2720460"/>
            <a:chOff x="1251808" y="2460117"/>
            <a:chExt cx="6474872" cy="20311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1555CD-FA85-4FB3-9F9A-7D7BBB712DC6}"/>
                </a:ext>
              </a:extLst>
            </p:cNvPr>
            <p:cNvSpPr/>
            <p:nvPr/>
          </p:nvSpPr>
          <p:spPr bwMode="auto">
            <a:xfrm>
              <a:off x="1251808" y="2460117"/>
              <a:ext cx="6474872" cy="2031127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92E709-6CFB-4555-B3CF-18989FB06A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0125" y="2460117"/>
              <a:ext cx="0" cy="203112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E01D4C-7308-45B8-80FD-88014C8EB70E}"/>
              </a:ext>
            </a:extLst>
          </p:cNvPr>
          <p:cNvSpPr txBox="1"/>
          <p:nvPr/>
        </p:nvSpPr>
        <p:spPr bwMode="auto">
          <a:xfrm>
            <a:off x="5094602" y="3500615"/>
            <a:ext cx="73025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45C89-5A7C-498A-B60B-AC6632CCBDDC}"/>
              </a:ext>
            </a:extLst>
          </p:cNvPr>
          <p:cNvSpPr txBox="1"/>
          <p:nvPr/>
        </p:nvSpPr>
        <p:spPr bwMode="auto">
          <a:xfrm>
            <a:off x="8453357" y="3500616"/>
            <a:ext cx="518092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BC28F-9444-4404-8C11-0F7037F06818}"/>
              </a:ext>
            </a:extLst>
          </p:cNvPr>
          <p:cNvSpPr txBox="1"/>
          <p:nvPr/>
        </p:nvSpPr>
        <p:spPr bwMode="auto">
          <a:xfrm>
            <a:off x="5318103" y="5612004"/>
            <a:ext cx="1152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    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8A2FCB-6739-4974-BB65-32B5F528D15F}"/>
              </a:ext>
            </a:extLst>
          </p:cNvPr>
          <p:cNvSpPr txBox="1"/>
          <p:nvPr/>
        </p:nvSpPr>
        <p:spPr bwMode="auto">
          <a:xfrm>
            <a:off x="5318104" y="6046261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125CD9-1E04-4830-88A0-92DEAE2FE64E}"/>
              </a:ext>
            </a:extLst>
          </p:cNvPr>
          <p:cNvSpPr txBox="1"/>
          <p:nvPr/>
        </p:nvSpPr>
        <p:spPr bwMode="auto">
          <a:xfrm>
            <a:off x="6566034" y="5612004"/>
            <a:ext cx="982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 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252F9A-BBAA-4DE6-A38B-53B928487CD1}"/>
              </a:ext>
            </a:extLst>
          </p:cNvPr>
          <p:cNvSpPr txBox="1"/>
          <p:nvPr/>
        </p:nvSpPr>
        <p:spPr bwMode="auto">
          <a:xfrm>
            <a:off x="6808346" y="848041"/>
            <a:ext cx="1614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  ×  5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2934E2-24BB-492A-BAD1-761BE68F85EA}"/>
              </a:ext>
            </a:extLst>
          </p:cNvPr>
          <p:cNvSpPr/>
          <p:nvPr/>
        </p:nvSpPr>
        <p:spPr bwMode="auto">
          <a:xfrm>
            <a:off x="8537397" y="84804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58EDBF-9969-47E4-A6A6-01E0F53929D3}"/>
              </a:ext>
            </a:extLst>
          </p:cNvPr>
          <p:cNvSpPr txBox="1"/>
          <p:nvPr/>
        </p:nvSpPr>
        <p:spPr bwMode="auto">
          <a:xfrm>
            <a:off x="8509183" y="848041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6801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70D426-5B3A-4711-BC0D-0E4D6F783B44}"/>
              </a:ext>
            </a:extLst>
          </p:cNvPr>
          <p:cNvSpPr txBox="1"/>
          <p:nvPr/>
        </p:nvSpPr>
        <p:spPr bwMode="auto">
          <a:xfrm>
            <a:off x="4344559" y="3131694"/>
            <a:ext cx="35028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 × 12 = 8 × 10 + 8 × 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19A30-A4A8-47C7-9ABF-38166BEF2C02}"/>
              </a:ext>
            </a:extLst>
          </p:cNvPr>
          <p:cNvSpPr txBox="1"/>
          <p:nvPr/>
        </p:nvSpPr>
        <p:spPr bwMode="auto">
          <a:xfrm>
            <a:off x="5318105" y="3796784"/>
            <a:ext cx="1067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   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0F67A-4092-4D57-9EEB-3943B324B41E}"/>
              </a:ext>
            </a:extLst>
          </p:cNvPr>
          <p:cNvSpPr txBox="1"/>
          <p:nvPr/>
        </p:nvSpPr>
        <p:spPr bwMode="auto">
          <a:xfrm>
            <a:off x="5318105" y="4461873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3E0A3-C022-43AE-910E-3D5B4BE09944}"/>
              </a:ext>
            </a:extLst>
          </p:cNvPr>
          <p:cNvSpPr txBox="1"/>
          <p:nvPr/>
        </p:nvSpPr>
        <p:spPr bwMode="auto">
          <a:xfrm>
            <a:off x="6566033" y="3796784"/>
            <a:ext cx="982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 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51EC8-FB1B-4BAB-9C6B-DDF3E6CC7AE8}"/>
              </a:ext>
            </a:extLst>
          </p:cNvPr>
          <p:cNvSpPr txBox="1"/>
          <p:nvPr/>
        </p:nvSpPr>
        <p:spPr bwMode="auto">
          <a:xfrm>
            <a:off x="4987166" y="1650015"/>
            <a:ext cx="1614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  ×  12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65E345-C691-47D5-A018-048AF612FCB2}"/>
              </a:ext>
            </a:extLst>
          </p:cNvPr>
          <p:cNvSpPr/>
          <p:nvPr/>
        </p:nvSpPr>
        <p:spPr bwMode="auto">
          <a:xfrm>
            <a:off x="6716217" y="165001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32834-8E01-4273-9955-8D50316F20B0}"/>
              </a:ext>
            </a:extLst>
          </p:cNvPr>
          <p:cNvSpPr txBox="1"/>
          <p:nvPr/>
        </p:nvSpPr>
        <p:spPr bwMode="auto">
          <a:xfrm>
            <a:off x="6688003" y="165001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22122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77F5A0-B673-4CF4-A6B2-9CF809626311}"/>
              </a:ext>
            </a:extLst>
          </p:cNvPr>
          <p:cNvSpPr txBox="1"/>
          <p:nvPr/>
        </p:nvSpPr>
        <p:spPr bwMode="auto">
          <a:xfrm>
            <a:off x="1727223" y="2818174"/>
            <a:ext cx="1778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12 = 60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975D7-9AD9-41EC-B967-27BFA2F61F73}"/>
              </a:ext>
            </a:extLst>
          </p:cNvPr>
          <p:cNvSpPr txBox="1"/>
          <p:nvPr/>
        </p:nvSpPr>
        <p:spPr bwMode="auto">
          <a:xfrm>
            <a:off x="7545156" y="2630284"/>
            <a:ext cx="2435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12 = 60 – 12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2811C-1423-44D8-951A-15F079362975}"/>
              </a:ext>
            </a:extLst>
          </p:cNvPr>
          <p:cNvSpPr txBox="1"/>
          <p:nvPr/>
        </p:nvSpPr>
        <p:spPr bwMode="auto">
          <a:xfrm>
            <a:off x="8503984" y="3064829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60 – 10 – 2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A4C74-0C7B-4A85-85E6-7491A47DB757}"/>
              </a:ext>
            </a:extLst>
          </p:cNvPr>
          <p:cNvSpPr txBox="1"/>
          <p:nvPr/>
        </p:nvSpPr>
        <p:spPr bwMode="auto">
          <a:xfrm>
            <a:off x="8503983" y="3499374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50 – 2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C11C0-7516-4247-A169-AD1F2692E7D0}"/>
              </a:ext>
            </a:extLst>
          </p:cNvPr>
          <p:cNvSpPr txBox="1"/>
          <p:nvPr/>
        </p:nvSpPr>
        <p:spPr bwMode="auto">
          <a:xfrm>
            <a:off x="8503984" y="3933919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48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3D5290D-C45A-4F4C-BCA1-7BC7CF8D462A}"/>
              </a:ext>
            </a:extLst>
          </p:cNvPr>
          <p:cNvSpPr/>
          <p:nvPr/>
        </p:nvSpPr>
        <p:spPr bwMode="auto">
          <a:xfrm>
            <a:off x="3505275" y="2274528"/>
            <a:ext cx="298346" cy="1548957"/>
          </a:xfrm>
          <a:prstGeom prst="leftBrace">
            <a:avLst>
              <a:gd name="adj1" fmla="val 79102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C45DF62-AD51-4B66-B782-97E4E17C8C4D}"/>
              </a:ext>
            </a:extLst>
          </p:cNvPr>
          <p:cNvSpPr/>
          <p:nvPr/>
        </p:nvSpPr>
        <p:spPr bwMode="auto">
          <a:xfrm flipH="1">
            <a:off x="7273004" y="2274527"/>
            <a:ext cx="298346" cy="1224000"/>
          </a:xfrm>
          <a:prstGeom prst="leftBrace">
            <a:avLst>
              <a:gd name="adj1" fmla="val 79102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1" name="Picture 20" descr="A picture containing arch&#10;&#10;Description automatically generated">
            <a:extLst>
              <a:ext uri="{FF2B5EF4-FFF2-40B4-BE49-F238E27FC236}">
                <a16:creationId xmlns:a16="http://schemas.microsoft.com/office/drawing/2014/main" id="{CC8AB673-9620-421F-945D-B6A4874B9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23" y="3544289"/>
            <a:ext cx="3452857" cy="1848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567BBF-FC37-49EF-ABD6-56D9A0980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22" y="3544289"/>
            <a:ext cx="2859550" cy="1848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C1E15B-179D-47BE-B228-CAB50698E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61" y="3544289"/>
            <a:ext cx="486318" cy="184802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6C156B16-2052-4C5C-8032-04188AD8C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85" y="2359102"/>
            <a:ext cx="3452857" cy="1069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D352B1-DDB5-442B-8951-2C5595DFC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61" y="3544289"/>
            <a:ext cx="486318" cy="1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8AD6D-0A51-415F-8C3B-2E1F06AA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724" y="3254945"/>
            <a:ext cx="7554555" cy="150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88414-B95F-4BD9-BFC6-19DD136527AB}"/>
              </a:ext>
            </a:extLst>
          </p:cNvPr>
          <p:cNvSpPr txBox="1"/>
          <p:nvPr/>
        </p:nvSpPr>
        <p:spPr bwMode="auto">
          <a:xfrm>
            <a:off x="2186180" y="330384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C448D-BF95-46E1-8E9A-45B7A4916689}"/>
              </a:ext>
            </a:extLst>
          </p:cNvPr>
          <p:cNvSpPr txBox="1"/>
          <p:nvPr/>
        </p:nvSpPr>
        <p:spPr bwMode="auto">
          <a:xfrm>
            <a:off x="2799682" y="330384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3FD64-EB91-4A09-9D20-BBEB7A8A7F31}"/>
              </a:ext>
            </a:extLst>
          </p:cNvPr>
          <p:cNvSpPr txBox="1"/>
          <p:nvPr/>
        </p:nvSpPr>
        <p:spPr bwMode="auto">
          <a:xfrm>
            <a:off x="3339042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64F78-DAF3-45AC-9980-A52C475ACB2A}"/>
              </a:ext>
            </a:extLst>
          </p:cNvPr>
          <p:cNvSpPr txBox="1"/>
          <p:nvPr/>
        </p:nvSpPr>
        <p:spPr bwMode="auto">
          <a:xfrm>
            <a:off x="3957692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DE32F-7D7E-48A7-A9A4-97363F4C6472}"/>
              </a:ext>
            </a:extLst>
          </p:cNvPr>
          <p:cNvSpPr txBox="1"/>
          <p:nvPr/>
        </p:nvSpPr>
        <p:spPr bwMode="auto">
          <a:xfrm>
            <a:off x="4576497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566FFF-8DB9-4E29-98C9-F2608147F5C9}"/>
              </a:ext>
            </a:extLst>
          </p:cNvPr>
          <p:cNvSpPr txBox="1"/>
          <p:nvPr/>
        </p:nvSpPr>
        <p:spPr bwMode="auto">
          <a:xfrm>
            <a:off x="5195346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3430C-9760-4828-B5D4-0235181531B2}"/>
              </a:ext>
            </a:extLst>
          </p:cNvPr>
          <p:cNvSpPr txBox="1"/>
          <p:nvPr/>
        </p:nvSpPr>
        <p:spPr bwMode="auto">
          <a:xfrm>
            <a:off x="5814729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36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10835-9062-4ED8-967A-8244C2BD5B9F}"/>
              </a:ext>
            </a:extLst>
          </p:cNvPr>
          <p:cNvSpPr txBox="1"/>
          <p:nvPr/>
        </p:nvSpPr>
        <p:spPr bwMode="auto">
          <a:xfrm>
            <a:off x="6427894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42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0FF41-63FE-4BDA-BC5A-47558C9CB46C}"/>
              </a:ext>
            </a:extLst>
          </p:cNvPr>
          <p:cNvSpPr txBox="1"/>
          <p:nvPr/>
        </p:nvSpPr>
        <p:spPr bwMode="auto">
          <a:xfrm>
            <a:off x="7052165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7C99B-7CBC-4287-8EDD-23EA42D9508D}"/>
              </a:ext>
            </a:extLst>
          </p:cNvPr>
          <p:cNvSpPr txBox="1"/>
          <p:nvPr/>
        </p:nvSpPr>
        <p:spPr bwMode="auto">
          <a:xfrm>
            <a:off x="7671682" y="3303849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54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4B17F-A483-48A3-9AB5-E93C33631EEA}"/>
              </a:ext>
            </a:extLst>
          </p:cNvPr>
          <p:cNvSpPr txBox="1"/>
          <p:nvPr/>
        </p:nvSpPr>
        <p:spPr bwMode="auto">
          <a:xfrm>
            <a:off x="8291196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60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7EC18-3059-4D4C-A738-C5B318306F94}"/>
              </a:ext>
            </a:extLst>
          </p:cNvPr>
          <p:cNvSpPr txBox="1"/>
          <p:nvPr/>
        </p:nvSpPr>
        <p:spPr bwMode="auto">
          <a:xfrm>
            <a:off x="8907536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66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8E7DE-6486-4C4B-8813-13399A0749F1}"/>
              </a:ext>
            </a:extLst>
          </p:cNvPr>
          <p:cNvSpPr txBox="1"/>
          <p:nvPr/>
        </p:nvSpPr>
        <p:spPr bwMode="auto">
          <a:xfrm>
            <a:off x="9517526" y="330384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72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475</Words>
  <Application>Microsoft Macintosh PowerPoint</Application>
  <PresentationFormat>Widescreen</PresentationFormat>
  <Paragraphs>221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Gill Sans Nova</vt:lpstr>
      <vt:lpstr>Myriad Pro</vt:lpstr>
      <vt:lpstr>Myriad Pro Semibold</vt:lpstr>
      <vt:lpstr>ConfettiVTI</vt:lpstr>
      <vt:lpstr>L.O. I know my 12 times tables</vt:lpstr>
      <vt:lpstr>PowerPoint Presentation</vt:lpstr>
      <vt:lpstr>PowerPoint Presentation</vt:lpstr>
      <vt:lpstr>Lets practise our 12 times table with this song. Stand up behind your desk and dance along.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I know my 7 times tables</dc:title>
  <dc:creator>Jade Stevens</dc:creator>
  <cp:lastModifiedBy>Jade Stevens</cp:lastModifiedBy>
  <cp:revision>9</cp:revision>
  <dcterms:created xsi:type="dcterms:W3CDTF">2021-03-25T09:19:52Z</dcterms:created>
  <dcterms:modified xsi:type="dcterms:W3CDTF">2021-03-25T14:17:14Z</dcterms:modified>
</cp:coreProperties>
</file>