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3" r:id="rId8"/>
    <p:sldId id="264" r:id="rId9"/>
    <p:sldId id="283" r:id="rId10"/>
    <p:sldId id="265" r:id="rId11"/>
    <p:sldId id="282" r:id="rId12"/>
    <p:sldId id="266" r:id="rId13"/>
    <p:sldId id="278" r:id="rId14"/>
    <p:sldId id="267" r:id="rId15"/>
    <p:sldId id="281" r:id="rId16"/>
    <p:sldId id="268" r:id="rId17"/>
    <p:sldId id="280" r:id="rId18"/>
    <p:sldId id="269" r:id="rId19"/>
    <p:sldId id="279" r:id="rId20"/>
    <p:sldId id="271" r:id="rId21"/>
    <p:sldId id="277" r:id="rId22"/>
    <p:sldId id="270" r:id="rId23"/>
    <p:sldId id="274" r:id="rId24"/>
    <p:sldId id="272" r:id="rId25"/>
    <p:sldId id="276" r:id="rId26"/>
    <p:sldId id="273"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0"/>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AB88-0043-AF49-BE16-53B967EF1E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B4BE3CA-C71A-854E-89D9-DED74FEA4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DBEB14B-8268-0948-85FA-039373E2E9E5}"/>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C6F8D3D2-106D-2C4C-A850-EA1EC570B2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7C546B-897D-0D4F-8139-9A158AFFD836}"/>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100799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75CC-9294-DA41-84EF-EC0FD17215E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8752762-F31A-BF47-90AE-B92C94A7BA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1D403C-65AD-5945-8AD8-470708E91ECD}"/>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F98EF7BD-3869-2D40-8ABC-1A89B12FD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534789-89B4-9C41-9156-BCFA695CE2BD}"/>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420375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49FF6-7D85-F442-87F6-E9998660B3B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8F32F40-D9C8-524C-9790-A5E5581238E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FE9782-BF5C-B243-9DF8-89C8DB9D4CF6}"/>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8E6DB920-F2E6-6445-9D92-A84E38C419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8BCC0-06FA-804D-8B14-2812CBAABE1D}"/>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141222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C61C-2BDB-7347-BAA8-81DCBE5F22E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6F2338F-C029-214E-8CE2-3F519EAD78F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9642EE-6D1B-874C-90D6-4DE96A2995B7}"/>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52621AA1-312A-564F-B113-15D5F50302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CA2EAA-B4A9-6A46-A031-8AA65E40B3AB}"/>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342540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5E19-2A2C-3447-8858-DF6927080E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D65D892-BF12-264D-B75B-190431E2D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CFBA0E3-B250-384F-BAC7-705634C9BFBC}"/>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CCAED954-04AA-1449-9630-B1BF83606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93CD78-70A2-7948-A7E3-536B30CEDDE2}"/>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2673868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AA41-22E6-9E44-9B74-34EE586D977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59DBC7-949F-9F48-A017-FDE386FD56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9008FB6-8D6C-B446-966A-21E9FDDB9D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1FAB176-C5C6-2340-B33E-C118BAA4B1C0}"/>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6" name="Footer Placeholder 5">
            <a:extLst>
              <a:ext uri="{FF2B5EF4-FFF2-40B4-BE49-F238E27FC236}">
                <a16:creationId xmlns:a16="http://schemas.microsoft.com/office/drawing/2014/main" id="{A061667C-D34B-2441-8DB6-C655923E28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AAA80E-1566-FD49-AAB8-44BB9B550DFD}"/>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308440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6F49-BC76-0A48-A9C3-9B9E08A4210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9FCA05F-89A7-C24E-AAA8-DD24129CFD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F08B3B-E537-5B48-9A5C-DE27CA8357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57F9698-30C8-F940-993E-DDDCD8156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4F348B-6C3B-BB4F-A708-FDA9A85010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6CEBD8C-E086-D44B-8355-0669198EBEAC}"/>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8" name="Footer Placeholder 7">
            <a:extLst>
              <a:ext uri="{FF2B5EF4-FFF2-40B4-BE49-F238E27FC236}">
                <a16:creationId xmlns:a16="http://schemas.microsoft.com/office/drawing/2014/main" id="{703BA4B9-5B56-5342-A4B6-0538963FBC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2EC528-7D94-C041-9518-CD2F5D2F7DC6}"/>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106771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B581-E8E3-B042-BEA1-97DCD106A38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1AF694C-F763-CA45-9FFA-EBB08141A36A}"/>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4" name="Footer Placeholder 3">
            <a:extLst>
              <a:ext uri="{FF2B5EF4-FFF2-40B4-BE49-F238E27FC236}">
                <a16:creationId xmlns:a16="http://schemas.microsoft.com/office/drawing/2014/main" id="{76BC67E9-5E64-424C-833C-602F7C04D7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B552A0-6A61-F84A-B0AA-47B87F5351C2}"/>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426274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A20AD-6836-AA4E-A400-64AD38072B34}"/>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3" name="Footer Placeholder 2">
            <a:extLst>
              <a:ext uri="{FF2B5EF4-FFF2-40B4-BE49-F238E27FC236}">
                <a16:creationId xmlns:a16="http://schemas.microsoft.com/office/drawing/2014/main" id="{0DBFAE18-A1A9-EE4A-8711-273FFCB54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680DB4-B50E-1B44-8121-BFB6D13791F0}"/>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175102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5115-A860-0D46-B7EA-B463E41B5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66A3530-58A1-9249-942D-BA59D8485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712B4E7-B884-834B-9015-5159DF7B5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B1A9FB-73A3-7E41-B706-E9029FB64ADA}"/>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6" name="Footer Placeholder 5">
            <a:extLst>
              <a:ext uri="{FF2B5EF4-FFF2-40B4-BE49-F238E27FC236}">
                <a16:creationId xmlns:a16="http://schemas.microsoft.com/office/drawing/2014/main" id="{5D36201C-F691-1342-BE9A-A89CDDE68D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C2139D-D547-FE4D-8152-A8E0CC05079F}"/>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36689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B458-491F-E842-A7EF-3D0B1A8560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65FE943-92C2-CB4D-8A53-493B40F5B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6CF364-C82F-5A40-A236-0906C73F3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D42B41-2F0E-D043-A989-A5BFCBE59B6F}"/>
              </a:ext>
            </a:extLst>
          </p:cNvPr>
          <p:cNvSpPr>
            <a:spLocks noGrp="1"/>
          </p:cNvSpPr>
          <p:nvPr>
            <p:ph type="dt" sz="half" idx="10"/>
          </p:nvPr>
        </p:nvSpPr>
        <p:spPr/>
        <p:txBody>
          <a:bodyPr/>
          <a:lstStyle/>
          <a:p>
            <a:fld id="{FE618FE9-176E-CA4A-ACD1-93F52C77D830}" type="datetimeFigureOut">
              <a:rPr lang="en-GB" smtClean="0"/>
              <a:t>12/01/2021</a:t>
            </a:fld>
            <a:endParaRPr lang="en-GB"/>
          </a:p>
        </p:txBody>
      </p:sp>
      <p:sp>
        <p:nvSpPr>
          <p:cNvPr id="6" name="Footer Placeholder 5">
            <a:extLst>
              <a:ext uri="{FF2B5EF4-FFF2-40B4-BE49-F238E27FC236}">
                <a16:creationId xmlns:a16="http://schemas.microsoft.com/office/drawing/2014/main" id="{676EBFE8-8790-C04E-87C2-E1284A3AC0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6482B3-C939-DF4A-8085-C56279CC4F23}"/>
              </a:ext>
            </a:extLst>
          </p:cNvPr>
          <p:cNvSpPr>
            <a:spLocks noGrp="1"/>
          </p:cNvSpPr>
          <p:nvPr>
            <p:ph type="sldNum" sz="quarter" idx="12"/>
          </p:nvPr>
        </p:nvSpPr>
        <p:spPr/>
        <p:txBody>
          <a:bodyPr/>
          <a:lstStyle/>
          <a:p>
            <a:fld id="{62410E03-0FB2-1346-A586-F162DAC10C6E}" type="slidenum">
              <a:rPr lang="en-GB" smtClean="0"/>
              <a:t>‹#›</a:t>
            </a:fld>
            <a:endParaRPr lang="en-GB"/>
          </a:p>
        </p:txBody>
      </p:sp>
    </p:spTree>
    <p:extLst>
      <p:ext uri="{BB962C8B-B14F-4D97-AF65-F5344CB8AC3E}">
        <p14:creationId xmlns:p14="http://schemas.microsoft.com/office/powerpoint/2010/main" val="320066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1C6823-96AF-B34A-ACAA-13BB42B50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02014F6-B85A-614E-A4F3-C96ABB386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94A2D8-79E3-9D4D-8F69-259E0829A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18FE9-176E-CA4A-ACD1-93F52C77D830}" type="datetimeFigureOut">
              <a:rPr lang="en-GB" smtClean="0"/>
              <a:t>12/01/2021</a:t>
            </a:fld>
            <a:endParaRPr lang="en-GB"/>
          </a:p>
        </p:txBody>
      </p:sp>
      <p:sp>
        <p:nvSpPr>
          <p:cNvPr id="5" name="Footer Placeholder 4">
            <a:extLst>
              <a:ext uri="{FF2B5EF4-FFF2-40B4-BE49-F238E27FC236}">
                <a16:creationId xmlns:a16="http://schemas.microsoft.com/office/drawing/2014/main" id="{AD53025F-70C5-EF41-A6BC-E4B2D8C71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D725F53-88CF-AD40-8C5E-F81DD6B66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10E03-0FB2-1346-A586-F162DAC10C6E}" type="slidenum">
              <a:rPr lang="en-GB" smtClean="0"/>
              <a:t>‹#›</a:t>
            </a:fld>
            <a:endParaRPr lang="en-GB"/>
          </a:p>
        </p:txBody>
      </p:sp>
    </p:spTree>
    <p:extLst>
      <p:ext uri="{BB962C8B-B14F-4D97-AF65-F5344CB8AC3E}">
        <p14:creationId xmlns:p14="http://schemas.microsoft.com/office/powerpoint/2010/main" val="50343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E415-8CAA-644B-9273-817A6B1AAC51}"/>
              </a:ext>
            </a:extLst>
          </p:cNvPr>
          <p:cNvSpPr>
            <a:spLocks noGrp="1"/>
          </p:cNvSpPr>
          <p:nvPr>
            <p:ph type="ctrTitle"/>
          </p:nvPr>
        </p:nvSpPr>
        <p:spPr>
          <a:xfrm>
            <a:off x="1524000" y="406400"/>
            <a:ext cx="9144000" cy="2387600"/>
          </a:xfrm>
        </p:spPr>
        <p:txBody>
          <a:bodyPr/>
          <a:lstStyle/>
          <a:p>
            <a:r>
              <a:rPr lang="en-GB" dirty="0">
                <a:latin typeface="Comic Sans MS" panose="030F0902030302020204" pitchFamily="66" charset="0"/>
              </a:rPr>
              <a:t>Spellings</a:t>
            </a:r>
          </a:p>
        </p:txBody>
      </p:sp>
      <p:sp>
        <p:nvSpPr>
          <p:cNvPr id="3" name="Subtitle 2">
            <a:extLst>
              <a:ext uri="{FF2B5EF4-FFF2-40B4-BE49-F238E27FC236}">
                <a16:creationId xmlns:a16="http://schemas.microsoft.com/office/drawing/2014/main" id="{45757676-03A6-294C-B5D1-1CFB0C2A762C}"/>
              </a:ext>
            </a:extLst>
          </p:cNvPr>
          <p:cNvSpPr>
            <a:spLocks noGrp="1"/>
          </p:cNvSpPr>
          <p:nvPr>
            <p:ph type="subTitle" idx="1"/>
          </p:nvPr>
        </p:nvSpPr>
        <p:spPr>
          <a:xfrm>
            <a:off x="1524000" y="2971458"/>
            <a:ext cx="9144000" cy="1655762"/>
          </a:xfrm>
        </p:spPr>
        <p:txBody>
          <a:bodyPr/>
          <a:lstStyle/>
          <a:p>
            <a:r>
              <a:rPr lang="en-GB" dirty="0">
                <a:latin typeface="Comic Sans MS" panose="030F0902030302020204" pitchFamily="66" charset="0"/>
              </a:rPr>
              <a:t>Changing words into the past tense</a:t>
            </a:r>
          </a:p>
        </p:txBody>
      </p:sp>
    </p:spTree>
    <p:extLst>
      <p:ext uri="{BB962C8B-B14F-4D97-AF65-F5344CB8AC3E}">
        <p14:creationId xmlns:p14="http://schemas.microsoft.com/office/powerpoint/2010/main" val="428387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E8AB-9011-2E42-96D9-E782177235F7}"/>
              </a:ext>
            </a:extLst>
          </p:cNvPr>
          <p:cNvSpPr>
            <a:spLocks noGrp="1"/>
          </p:cNvSpPr>
          <p:nvPr>
            <p:ph type="title"/>
          </p:nvPr>
        </p:nvSpPr>
        <p:spPr/>
        <p:txBody>
          <a:bodyPr/>
          <a:lstStyle/>
          <a:p>
            <a:r>
              <a:rPr lang="en-GB" b="1" dirty="0">
                <a:latin typeface="Comic Sans MS" panose="030F0902030302020204" pitchFamily="66" charset="0"/>
              </a:rPr>
              <a:t>fry</a:t>
            </a:r>
          </a:p>
        </p:txBody>
      </p:sp>
      <p:sp>
        <p:nvSpPr>
          <p:cNvPr id="4" name="Content Placeholder 3">
            <a:extLst>
              <a:ext uri="{FF2B5EF4-FFF2-40B4-BE49-F238E27FC236}">
                <a16:creationId xmlns:a16="http://schemas.microsoft.com/office/drawing/2014/main" id="{85E30E22-7501-3744-A9E0-96EFAF4A8E56}"/>
              </a:ext>
            </a:extLst>
          </p:cNvPr>
          <p:cNvSpPr txBox="1">
            <a:spLocks noGrp="1"/>
          </p:cNvSpPr>
          <p:nvPr>
            <p:ph idx="1"/>
          </p:nvPr>
        </p:nvSpPr>
        <p:spPr>
          <a:xfrm>
            <a:off x="838200" y="2628814"/>
            <a:ext cx="10515600" cy="480131"/>
          </a:xfrm>
          <a:prstGeom prst="rect">
            <a:avLst/>
          </a:prstGeom>
          <a:noFill/>
        </p:spPr>
        <p:txBody>
          <a:bodyPr wrap="square" rtlCol="0">
            <a:spAutoFit/>
          </a:bodyPr>
          <a:lstStyle/>
          <a:p>
            <a:pPr marL="0" indent="0">
              <a:buNone/>
            </a:pPr>
            <a:r>
              <a:rPr lang="en-GB" dirty="0">
                <a:latin typeface="Comic Sans MS" panose="030F0902030302020204" pitchFamily="66" charset="0"/>
              </a:rPr>
              <a:t>The bacon was 	</a:t>
            </a:r>
            <a:r>
              <a:rPr lang="en-GB" sz="2800" dirty="0">
                <a:latin typeface="Comic Sans MS" panose="030F0902030302020204" pitchFamily="66" charset="0"/>
              </a:rPr>
              <a:t> 			 for breakfast.</a:t>
            </a:r>
          </a:p>
        </p:txBody>
      </p:sp>
      <p:cxnSp>
        <p:nvCxnSpPr>
          <p:cNvPr id="5" name="Straight Connector 4">
            <a:extLst>
              <a:ext uri="{FF2B5EF4-FFF2-40B4-BE49-F238E27FC236}">
                <a16:creationId xmlns:a16="http://schemas.microsoft.com/office/drawing/2014/main" id="{A632A594-9DE5-9242-8676-61CAB803DA0D}"/>
              </a:ext>
            </a:extLst>
          </p:cNvPr>
          <p:cNvCxnSpPr/>
          <p:nvPr/>
        </p:nvCxnSpPr>
        <p:spPr>
          <a:xfrm>
            <a:off x="3810000" y="3002692"/>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04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fried</a:t>
            </a:r>
          </a:p>
        </p:txBody>
      </p:sp>
    </p:spTree>
    <p:extLst>
      <p:ext uri="{BB962C8B-B14F-4D97-AF65-F5344CB8AC3E}">
        <p14:creationId xmlns:p14="http://schemas.microsoft.com/office/powerpoint/2010/main" val="224870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1EF5-73CC-D64D-B94D-33E7832B09E0}"/>
              </a:ext>
            </a:extLst>
          </p:cNvPr>
          <p:cNvSpPr>
            <a:spLocks noGrp="1"/>
          </p:cNvSpPr>
          <p:nvPr>
            <p:ph type="title"/>
          </p:nvPr>
        </p:nvSpPr>
        <p:spPr/>
        <p:txBody>
          <a:bodyPr/>
          <a:lstStyle/>
          <a:p>
            <a:r>
              <a:rPr lang="en-GB" b="1" dirty="0">
                <a:latin typeface="Comic Sans MS" panose="030F0902030302020204" pitchFamily="66" charset="0"/>
              </a:rPr>
              <a:t>tip</a:t>
            </a:r>
          </a:p>
        </p:txBody>
      </p:sp>
      <p:sp>
        <p:nvSpPr>
          <p:cNvPr id="3" name="Content Placeholder 2">
            <a:extLst>
              <a:ext uri="{FF2B5EF4-FFF2-40B4-BE49-F238E27FC236}">
                <a16:creationId xmlns:a16="http://schemas.microsoft.com/office/drawing/2014/main" id="{EA38DF95-D1AD-4C47-8ED2-6A80298CAE98}"/>
              </a:ext>
            </a:extLst>
          </p:cNvPr>
          <p:cNvSpPr>
            <a:spLocks noGrp="1"/>
          </p:cNvSpPr>
          <p:nvPr>
            <p:ph idx="1"/>
          </p:nvPr>
        </p:nvSpPr>
        <p:spPr>
          <a:xfrm>
            <a:off x="838200" y="2757745"/>
            <a:ext cx="10515600" cy="4351338"/>
          </a:xfrm>
        </p:spPr>
        <p:txBody>
          <a:bodyPr/>
          <a:lstStyle/>
          <a:p>
            <a:pPr marL="0" indent="0">
              <a:buNone/>
            </a:pPr>
            <a:r>
              <a:rPr lang="en-GB" dirty="0">
                <a:latin typeface="Comic Sans MS" panose="030F0902030302020204" pitchFamily="66" charset="0"/>
              </a:rPr>
              <a:t>The Jenga tower			over when I removed a block.</a:t>
            </a:r>
          </a:p>
        </p:txBody>
      </p:sp>
      <p:cxnSp>
        <p:nvCxnSpPr>
          <p:cNvPr id="4" name="Straight Connector 3">
            <a:extLst>
              <a:ext uri="{FF2B5EF4-FFF2-40B4-BE49-F238E27FC236}">
                <a16:creationId xmlns:a16="http://schemas.microsoft.com/office/drawing/2014/main" id="{5D384A2F-EBCD-2B47-A8A2-AEB5196405B9}"/>
              </a:ext>
            </a:extLst>
          </p:cNvPr>
          <p:cNvCxnSpPr/>
          <p:nvPr/>
        </p:nvCxnSpPr>
        <p:spPr>
          <a:xfrm>
            <a:off x="3941806" y="3175686"/>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84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tipped</a:t>
            </a:r>
          </a:p>
        </p:txBody>
      </p:sp>
    </p:spTree>
    <p:extLst>
      <p:ext uri="{BB962C8B-B14F-4D97-AF65-F5344CB8AC3E}">
        <p14:creationId xmlns:p14="http://schemas.microsoft.com/office/powerpoint/2010/main" val="215926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05E5-45D4-2147-BA53-7223D775ABB2}"/>
              </a:ext>
            </a:extLst>
          </p:cNvPr>
          <p:cNvSpPr>
            <a:spLocks noGrp="1"/>
          </p:cNvSpPr>
          <p:nvPr>
            <p:ph type="title"/>
          </p:nvPr>
        </p:nvSpPr>
        <p:spPr/>
        <p:txBody>
          <a:bodyPr/>
          <a:lstStyle/>
          <a:p>
            <a:r>
              <a:rPr lang="en-GB" b="1" dirty="0">
                <a:latin typeface="Comic Sans MS" panose="030F0902030302020204" pitchFamily="66" charset="0"/>
              </a:rPr>
              <a:t>dance</a:t>
            </a:r>
          </a:p>
        </p:txBody>
      </p:sp>
      <p:sp>
        <p:nvSpPr>
          <p:cNvPr id="3" name="Content Placeholder 2">
            <a:extLst>
              <a:ext uri="{FF2B5EF4-FFF2-40B4-BE49-F238E27FC236}">
                <a16:creationId xmlns:a16="http://schemas.microsoft.com/office/drawing/2014/main" id="{643D0B4D-6320-5940-9DA0-A8FEBF42A293}"/>
              </a:ext>
            </a:extLst>
          </p:cNvPr>
          <p:cNvSpPr>
            <a:spLocks noGrp="1"/>
          </p:cNvSpPr>
          <p:nvPr>
            <p:ph idx="1"/>
          </p:nvPr>
        </p:nvSpPr>
        <p:spPr>
          <a:xfrm>
            <a:off x="838200" y="2311400"/>
            <a:ext cx="10515600" cy="4351338"/>
          </a:xfrm>
        </p:spPr>
        <p:txBody>
          <a:bodyPr/>
          <a:lstStyle/>
          <a:p>
            <a:pPr marL="0" indent="0">
              <a:buNone/>
            </a:pPr>
            <a:r>
              <a:rPr lang="en-GB" dirty="0"/>
              <a:t>At the school disco, I 			  all night. </a:t>
            </a:r>
          </a:p>
        </p:txBody>
      </p:sp>
      <p:cxnSp>
        <p:nvCxnSpPr>
          <p:cNvPr id="5" name="Straight Connector 4">
            <a:extLst>
              <a:ext uri="{FF2B5EF4-FFF2-40B4-BE49-F238E27FC236}">
                <a16:creationId xmlns:a16="http://schemas.microsoft.com/office/drawing/2014/main" id="{E49B86AC-24C9-294C-BFA4-E9BB450FE656}"/>
              </a:ext>
            </a:extLst>
          </p:cNvPr>
          <p:cNvCxnSpPr/>
          <p:nvPr/>
        </p:nvCxnSpPr>
        <p:spPr>
          <a:xfrm>
            <a:off x="4077730" y="2644346"/>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25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danced</a:t>
            </a:r>
          </a:p>
        </p:txBody>
      </p:sp>
    </p:spTree>
    <p:extLst>
      <p:ext uri="{BB962C8B-B14F-4D97-AF65-F5344CB8AC3E}">
        <p14:creationId xmlns:p14="http://schemas.microsoft.com/office/powerpoint/2010/main" val="397587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66BE-3A26-9A4D-A964-44E1D3822DDD}"/>
              </a:ext>
            </a:extLst>
          </p:cNvPr>
          <p:cNvSpPr>
            <a:spLocks noGrp="1"/>
          </p:cNvSpPr>
          <p:nvPr>
            <p:ph type="title"/>
          </p:nvPr>
        </p:nvSpPr>
        <p:spPr/>
        <p:txBody>
          <a:bodyPr/>
          <a:lstStyle/>
          <a:p>
            <a:r>
              <a:rPr lang="en-GB" b="1" dirty="0">
                <a:latin typeface="Comic Sans MS" panose="030F0902030302020204" pitchFamily="66" charset="0"/>
              </a:rPr>
              <a:t>cry</a:t>
            </a:r>
          </a:p>
        </p:txBody>
      </p:sp>
      <p:sp>
        <p:nvSpPr>
          <p:cNvPr id="3" name="Content Placeholder 2">
            <a:extLst>
              <a:ext uri="{FF2B5EF4-FFF2-40B4-BE49-F238E27FC236}">
                <a16:creationId xmlns:a16="http://schemas.microsoft.com/office/drawing/2014/main" id="{C211EDB8-CBFF-2043-A00F-628426A7C687}"/>
              </a:ext>
            </a:extLst>
          </p:cNvPr>
          <p:cNvSpPr>
            <a:spLocks noGrp="1"/>
          </p:cNvSpPr>
          <p:nvPr>
            <p:ph idx="1"/>
          </p:nvPr>
        </p:nvSpPr>
        <p:spPr>
          <a:xfrm>
            <a:off x="838200" y="2270469"/>
            <a:ext cx="10515600" cy="4351338"/>
          </a:xfrm>
        </p:spPr>
        <p:txBody>
          <a:bodyPr/>
          <a:lstStyle/>
          <a:p>
            <a:pPr marL="0" indent="0">
              <a:buNone/>
            </a:pPr>
            <a:r>
              <a:rPr lang="en-GB" dirty="0">
                <a:latin typeface="Comic Sans MS" panose="030F0902030302020204" pitchFamily="66" charset="0"/>
              </a:rPr>
              <a:t>The baby 				all night. </a:t>
            </a:r>
          </a:p>
        </p:txBody>
      </p:sp>
      <p:cxnSp>
        <p:nvCxnSpPr>
          <p:cNvPr id="4" name="Straight Connector 3">
            <a:extLst>
              <a:ext uri="{FF2B5EF4-FFF2-40B4-BE49-F238E27FC236}">
                <a16:creationId xmlns:a16="http://schemas.microsoft.com/office/drawing/2014/main" id="{AD5565D6-48CE-BF40-BABB-D200C0E94890}"/>
              </a:ext>
            </a:extLst>
          </p:cNvPr>
          <p:cNvCxnSpPr/>
          <p:nvPr/>
        </p:nvCxnSpPr>
        <p:spPr>
          <a:xfrm>
            <a:off x="2743200" y="2718487"/>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38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cried</a:t>
            </a:r>
          </a:p>
        </p:txBody>
      </p:sp>
    </p:spTree>
    <p:extLst>
      <p:ext uri="{BB962C8B-B14F-4D97-AF65-F5344CB8AC3E}">
        <p14:creationId xmlns:p14="http://schemas.microsoft.com/office/powerpoint/2010/main" val="362884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5E20-AB28-D540-BB7F-366F16B49587}"/>
              </a:ext>
            </a:extLst>
          </p:cNvPr>
          <p:cNvSpPr>
            <a:spLocks noGrp="1"/>
          </p:cNvSpPr>
          <p:nvPr>
            <p:ph type="title"/>
          </p:nvPr>
        </p:nvSpPr>
        <p:spPr/>
        <p:txBody>
          <a:bodyPr/>
          <a:lstStyle/>
          <a:p>
            <a:r>
              <a:rPr lang="en-GB" b="1" dirty="0">
                <a:latin typeface="Comic Sans MS" panose="030F0902030302020204" pitchFamily="66" charset="0"/>
              </a:rPr>
              <a:t>jump</a:t>
            </a:r>
          </a:p>
        </p:txBody>
      </p:sp>
      <p:sp>
        <p:nvSpPr>
          <p:cNvPr id="3" name="Content Placeholder 2">
            <a:extLst>
              <a:ext uri="{FF2B5EF4-FFF2-40B4-BE49-F238E27FC236}">
                <a16:creationId xmlns:a16="http://schemas.microsoft.com/office/drawing/2014/main" id="{CC1A3ED4-1E4F-7F4F-A929-6254C09C5F68}"/>
              </a:ext>
            </a:extLst>
          </p:cNvPr>
          <p:cNvSpPr>
            <a:spLocks noGrp="1"/>
          </p:cNvSpPr>
          <p:nvPr>
            <p:ph idx="1"/>
          </p:nvPr>
        </p:nvSpPr>
        <p:spPr>
          <a:xfrm>
            <a:off x="838200" y="2570205"/>
            <a:ext cx="10515600" cy="3606758"/>
          </a:xfrm>
        </p:spPr>
        <p:txBody>
          <a:bodyPr/>
          <a:lstStyle/>
          <a:p>
            <a:pPr marL="0" indent="0">
              <a:buNone/>
            </a:pPr>
            <a:r>
              <a:rPr lang="en-GB" dirty="0">
                <a:latin typeface="Comic Sans MS" panose="030F0902030302020204" pitchFamily="66" charset="0"/>
              </a:rPr>
              <a:t>My cat 			up on the sofa.</a:t>
            </a:r>
          </a:p>
        </p:txBody>
      </p:sp>
      <p:cxnSp>
        <p:nvCxnSpPr>
          <p:cNvPr id="4" name="Straight Connector 3">
            <a:extLst>
              <a:ext uri="{FF2B5EF4-FFF2-40B4-BE49-F238E27FC236}">
                <a16:creationId xmlns:a16="http://schemas.microsoft.com/office/drawing/2014/main" id="{E97B3B6B-2853-6D42-B79B-EF2E0AE83F66}"/>
              </a:ext>
            </a:extLst>
          </p:cNvPr>
          <p:cNvCxnSpPr/>
          <p:nvPr/>
        </p:nvCxnSpPr>
        <p:spPr>
          <a:xfrm>
            <a:off x="2187146" y="2965621"/>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0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jumped</a:t>
            </a:r>
          </a:p>
        </p:txBody>
      </p:sp>
    </p:spTree>
    <p:extLst>
      <p:ext uri="{BB962C8B-B14F-4D97-AF65-F5344CB8AC3E}">
        <p14:creationId xmlns:p14="http://schemas.microsoft.com/office/powerpoint/2010/main" val="134515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FA93-8E19-D847-8DB4-D2BB937A2726}"/>
              </a:ext>
            </a:extLst>
          </p:cNvPr>
          <p:cNvSpPr>
            <a:spLocks noGrp="1"/>
          </p:cNvSpPr>
          <p:nvPr>
            <p:ph type="title"/>
          </p:nvPr>
        </p:nvSpPr>
        <p:spPr>
          <a:xfrm>
            <a:off x="838200" y="167417"/>
            <a:ext cx="10515600" cy="1325563"/>
          </a:xfrm>
        </p:spPr>
        <p:txBody>
          <a:bodyPr/>
          <a:lstStyle/>
          <a:p>
            <a:r>
              <a:rPr lang="en-GB" dirty="0">
                <a:latin typeface="Comic Sans MS" panose="030F0902030302020204" pitchFamily="66" charset="0"/>
              </a:rPr>
              <a:t>Past tense </a:t>
            </a:r>
          </a:p>
        </p:txBody>
      </p:sp>
      <p:sp>
        <p:nvSpPr>
          <p:cNvPr id="3" name="Content Placeholder 2">
            <a:extLst>
              <a:ext uri="{FF2B5EF4-FFF2-40B4-BE49-F238E27FC236}">
                <a16:creationId xmlns:a16="http://schemas.microsoft.com/office/drawing/2014/main" id="{4B7959D6-233B-C148-8C74-515DB538304C}"/>
              </a:ext>
            </a:extLst>
          </p:cNvPr>
          <p:cNvSpPr>
            <a:spLocks noGrp="1"/>
          </p:cNvSpPr>
          <p:nvPr>
            <p:ph idx="1"/>
          </p:nvPr>
        </p:nvSpPr>
        <p:spPr>
          <a:xfrm>
            <a:off x="838200" y="1223320"/>
            <a:ext cx="11246709" cy="5276334"/>
          </a:xfrm>
        </p:spPr>
        <p:txBody>
          <a:bodyPr>
            <a:normAutofit fontScale="55000" lnSpcReduction="20000"/>
          </a:bodyPr>
          <a:lstStyle/>
          <a:p>
            <a:pPr marL="0" indent="0" fontAlgn="t">
              <a:lnSpc>
                <a:spcPct val="120000"/>
              </a:lnSpc>
              <a:buNone/>
            </a:pPr>
            <a:r>
              <a:rPr lang="en-GB" sz="4900" dirty="0">
                <a:latin typeface="Comic Sans MS" panose="030F0902030302020204" pitchFamily="66" charset="0"/>
              </a:rPr>
              <a:t>The </a:t>
            </a:r>
            <a:r>
              <a:rPr lang="en-GB" sz="4900" b="1" dirty="0">
                <a:latin typeface="Comic Sans MS" panose="030F0902030302020204" pitchFamily="66" charset="0"/>
              </a:rPr>
              <a:t>past tense</a:t>
            </a:r>
            <a:r>
              <a:rPr lang="en-GB" sz="4900" dirty="0">
                <a:latin typeface="Comic Sans MS" panose="030F0902030302020204" pitchFamily="66" charset="0"/>
              </a:rPr>
              <a:t> is used for things that </a:t>
            </a:r>
            <a:r>
              <a:rPr lang="en-GB" sz="4900" b="1" dirty="0">
                <a:latin typeface="Comic Sans MS" panose="030F0902030302020204" pitchFamily="66" charset="0"/>
              </a:rPr>
              <a:t>have already happened</a:t>
            </a:r>
            <a:r>
              <a:rPr lang="en-GB" sz="4900" dirty="0">
                <a:latin typeface="Comic Sans MS" panose="030F0902030302020204" pitchFamily="66" charset="0"/>
              </a:rPr>
              <a:t>.</a:t>
            </a:r>
          </a:p>
          <a:p>
            <a:pPr marL="0" indent="0" fontAlgn="t">
              <a:lnSpc>
                <a:spcPct val="120000"/>
              </a:lnSpc>
              <a:buNone/>
            </a:pPr>
            <a:r>
              <a:rPr lang="en-GB" sz="4900" dirty="0">
                <a:latin typeface="Comic Sans MS" panose="030F0902030302020204" pitchFamily="66" charset="0"/>
              </a:rPr>
              <a:t>Past tense verbs often end in -ed. </a:t>
            </a:r>
          </a:p>
          <a:p>
            <a:pPr marL="0" indent="0" fontAlgn="t">
              <a:lnSpc>
                <a:spcPct val="120000"/>
              </a:lnSpc>
              <a:buNone/>
            </a:pPr>
            <a:r>
              <a:rPr lang="en-GB" sz="4900" dirty="0">
                <a:latin typeface="Comic Sans MS" panose="030F0902030302020204" pitchFamily="66" charset="0"/>
              </a:rPr>
              <a:t>For example: I pack</a:t>
            </a:r>
            <a:r>
              <a:rPr lang="en-GB" sz="4900" i="1" u="sng" dirty="0">
                <a:latin typeface="Comic Sans MS" panose="030F0902030302020204" pitchFamily="66" charset="0"/>
              </a:rPr>
              <a:t>ed</a:t>
            </a:r>
            <a:r>
              <a:rPr lang="en-GB" sz="4900" dirty="0">
                <a:latin typeface="Comic Sans MS" panose="030F0902030302020204" pitchFamily="66" charset="0"/>
              </a:rPr>
              <a:t>  my bag ready for school.</a:t>
            </a:r>
          </a:p>
          <a:p>
            <a:pPr fontAlgn="t">
              <a:lnSpc>
                <a:spcPct val="120000"/>
              </a:lnSpc>
            </a:pPr>
            <a:endParaRPr lang="en-GB" sz="4900" dirty="0">
              <a:latin typeface="Comic Sans MS" panose="030F0902030302020204" pitchFamily="66" charset="0"/>
            </a:endParaRPr>
          </a:p>
          <a:p>
            <a:pPr marL="0" indent="0" fontAlgn="t">
              <a:lnSpc>
                <a:spcPct val="120000"/>
              </a:lnSpc>
              <a:buNone/>
            </a:pPr>
            <a:r>
              <a:rPr lang="en-GB" sz="4900" b="1" dirty="0">
                <a:latin typeface="Comic Sans MS" panose="030F0902030302020204" pitchFamily="66" charset="0"/>
              </a:rPr>
              <a:t> Top tip!</a:t>
            </a:r>
            <a:endParaRPr lang="en-GB" sz="4900" dirty="0">
              <a:latin typeface="Comic Sans MS" panose="030F0902030302020204" pitchFamily="66" charset="0"/>
            </a:endParaRPr>
          </a:p>
          <a:p>
            <a:pPr fontAlgn="t">
              <a:lnSpc>
                <a:spcPct val="120000"/>
              </a:lnSpc>
            </a:pPr>
            <a:r>
              <a:rPr lang="en-GB" sz="4900" dirty="0">
                <a:latin typeface="Comic Sans MS" panose="030F0902030302020204" pitchFamily="66" charset="0"/>
              </a:rPr>
              <a:t>Not all past tenses are written like this as there are exceptions which need to be learned separately.</a:t>
            </a:r>
          </a:p>
          <a:p>
            <a:pPr fontAlgn="t">
              <a:lnSpc>
                <a:spcPct val="120000"/>
              </a:lnSpc>
            </a:pPr>
            <a:r>
              <a:rPr lang="en-GB" sz="4900" dirty="0">
                <a:latin typeface="Comic Sans MS" panose="030F0902030302020204" pitchFamily="66" charset="0"/>
              </a:rPr>
              <a:t>For example:</a:t>
            </a:r>
          </a:p>
          <a:p>
            <a:pPr fontAlgn="t">
              <a:lnSpc>
                <a:spcPct val="120000"/>
              </a:lnSpc>
            </a:pPr>
            <a:r>
              <a:rPr lang="en-GB" sz="4900" dirty="0">
                <a:latin typeface="Comic Sans MS" panose="030F0902030302020204" pitchFamily="66" charset="0"/>
              </a:rPr>
              <a:t>I </a:t>
            </a:r>
            <a:r>
              <a:rPr lang="en-GB" sz="4900" i="1" u="sng" dirty="0">
                <a:latin typeface="Comic Sans MS" panose="030F0902030302020204" pitchFamily="66" charset="0"/>
              </a:rPr>
              <a:t>wrote</a:t>
            </a:r>
            <a:r>
              <a:rPr lang="en-GB" sz="4900" dirty="0">
                <a:latin typeface="Comic Sans MS" panose="030F0902030302020204" pitchFamily="66" charset="0"/>
              </a:rPr>
              <a:t> in my diary. (not ‘</a:t>
            </a:r>
            <a:r>
              <a:rPr lang="en-GB" sz="4900" dirty="0" err="1">
                <a:latin typeface="Comic Sans MS" panose="030F0902030302020204" pitchFamily="66" charset="0"/>
              </a:rPr>
              <a:t>writed</a:t>
            </a:r>
            <a:r>
              <a:rPr lang="en-GB" sz="4900" dirty="0">
                <a:latin typeface="Comic Sans MS" panose="030F0902030302020204" pitchFamily="66" charset="0"/>
              </a:rPr>
              <a:t>')</a:t>
            </a:r>
          </a:p>
          <a:p>
            <a:pPr fontAlgn="t">
              <a:lnSpc>
                <a:spcPct val="120000"/>
              </a:lnSpc>
            </a:pPr>
            <a:r>
              <a:rPr lang="en-GB" sz="4900" dirty="0">
                <a:latin typeface="Comic Sans MS" panose="030F0902030302020204" pitchFamily="66" charset="0"/>
              </a:rPr>
              <a:t>She </a:t>
            </a:r>
            <a:r>
              <a:rPr lang="en-GB" sz="4900" i="1" u="sng" dirty="0">
                <a:latin typeface="Comic Sans MS" panose="030F0902030302020204" pitchFamily="66" charset="0"/>
              </a:rPr>
              <a:t>took</a:t>
            </a:r>
            <a:r>
              <a:rPr lang="en-GB" sz="4900" dirty="0">
                <a:latin typeface="Comic Sans MS" panose="030F0902030302020204" pitchFamily="66" charset="0"/>
              </a:rPr>
              <a:t> packed lunch for her dinner. (not ‘</a:t>
            </a:r>
            <a:r>
              <a:rPr lang="en-GB" sz="4900" dirty="0" err="1">
                <a:latin typeface="Comic Sans MS" panose="030F0902030302020204" pitchFamily="66" charset="0"/>
              </a:rPr>
              <a:t>taked</a:t>
            </a:r>
            <a:r>
              <a:rPr lang="en-GB" sz="4900" dirty="0">
                <a:latin typeface="Comic Sans MS" panose="030F0902030302020204" pitchFamily="66" charset="0"/>
              </a:rPr>
              <a:t>')</a:t>
            </a:r>
          </a:p>
          <a:p>
            <a:endParaRPr lang="en-GB" dirty="0"/>
          </a:p>
        </p:txBody>
      </p:sp>
    </p:spTree>
    <p:extLst>
      <p:ext uri="{BB962C8B-B14F-4D97-AF65-F5344CB8AC3E}">
        <p14:creationId xmlns:p14="http://schemas.microsoft.com/office/powerpoint/2010/main" val="1923219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E458-C30D-1D4C-8ED2-301775B02DBE}"/>
              </a:ext>
            </a:extLst>
          </p:cNvPr>
          <p:cNvSpPr>
            <a:spLocks noGrp="1"/>
          </p:cNvSpPr>
          <p:nvPr>
            <p:ph type="title"/>
          </p:nvPr>
        </p:nvSpPr>
        <p:spPr/>
        <p:txBody>
          <a:bodyPr/>
          <a:lstStyle/>
          <a:p>
            <a:r>
              <a:rPr lang="en-GB" b="1" dirty="0">
                <a:latin typeface="Comic Sans MS" panose="030F0902030302020204" pitchFamily="66" charset="0"/>
              </a:rPr>
              <a:t>hope</a:t>
            </a:r>
          </a:p>
        </p:txBody>
      </p:sp>
      <p:sp>
        <p:nvSpPr>
          <p:cNvPr id="3" name="Content Placeholder 2">
            <a:extLst>
              <a:ext uri="{FF2B5EF4-FFF2-40B4-BE49-F238E27FC236}">
                <a16:creationId xmlns:a16="http://schemas.microsoft.com/office/drawing/2014/main" id="{0AF4E516-52B2-154B-A840-08ED678070A1}"/>
              </a:ext>
            </a:extLst>
          </p:cNvPr>
          <p:cNvSpPr>
            <a:spLocks noGrp="1"/>
          </p:cNvSpPr>
          <p:nvPr>
            <p:ph idx="1"/>
          </p:nvPr>
        </p:nvSpPr>
        <p:spPr>
          <a:xfrm>
            <a:off x="739346" y="2506662"/>
            <a:ext cx="10515600" cy="3016808"/>
          </a:xfrm>
        </p:spPr>
        <p:txBody>
          <a:bodyPr/>
          <a:lstStyle/>
          <a:p>
            <a:pPr marL="0" indent="0">
              <a:buNone/>
            </a:pPr>
            <a:r>
              <a:rPr lang="en-GB" dirty="0">
                <a:latin typeface="Comic Sans MS" panose="030F0902030302020204" pitchFamily="66" charset="0"/>
              </a:rPr>
              <a:t>I 			I would get a new PlayStation for Christmas.</a:t>
            </a:r>
          </a:p>
        </p:txBody>
      </p:sp>
      <p:cxnSp>
        <p:nvCxnSpPr>
          <p:cNvPr id="4" name="Straight Connector 3">
            <a:extLst>
              <a:ext uri="{FF2B5EF4-FFF2-40B4-BE49-F238E27FC236}">
                <a16:creationId xmlns:a16="http://schemas.microsoft.com/office/drawing/2014/main" id="{2BCC5A01-A583-1349-BA97-40BE5F98C6CD}"/>
              </a:ext>
            </a:extLst>
          </p:cNvPr>
          <p:cNvCxnSpPr/>
          <p:nvPr/>
        </p:nvCxnSpPr>
        <p:spPr>
          <a:xfrm>
            <a:off x="1149178" y="2891481"/>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88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hoped</a:t>
            </a:r>
          </a:p>
        </p:txBody>
      </p:sp>
    </p:spTree>
    <p:extLst>
      <p:ext uri="{BB962C8B-B14F-4D97-AF65-F5344CB8AC3E}">
        <p14:creationId xmlns:p14="http://schemas.microsoft.com/office/powerpoint/2010/main" val="262155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909F-CB80-2F48-B234-F0D89159444C}"/>
              </a:ext>
            </a:extLst>
          </p:cNvPr>
          <p:cNvSpPr>
            <a:spLocks noGrp="1"/>
          </p:cNvSpPr>
          <p:nvPr>
            <p:ph type="title"/>
          </p:nvPr>
        </p:nvSpPr>
        <p:spPr/>
        <p:txBody>
          <a:bodyPr/>
          <a:lstStyle/>
          <a:p>
            <a:r>
              <a:rPr lang="en-GB" b="1" dirty="0">
                <a:latin typeface="Comic Sans MS" panose="030F0902030302020204" pitchFamily="66" charset="0"/>
              </a:rPr>
              <a:t>hop</a:t>
            </a:r>
          </a:p>
        </p:txBody>
      </p:sp>
      <p:sp>
        <p:nvSpPr>
          <p:cNvPr id="3" name="Content Placeholder 2">
            <a:extLst>
              <a:ext uri="{FF2B5EF4-FFF2-40B4-BE49-F238E27FC236}">
                <a16:creationId xmlns:a16="http://schemas.microsoft.com/office/drawing/2014/main" id="{7802DBBE-98D7-FD48-B600-C8FADC913D4D}"/>
              </a:ext>
            </a:extLst>
          </p:cNvPr>
          <p:cNvSpPr>
            <a:spLocks noGrp="1"/>
          </p:cNvSpPr>
          <p:nvPr>
            <p:ph idx="1"/>
          </p:nvPr>
        </p:nvSpPr>
        <p:spPr>
          <a:xfrm>
            <a:off x="838200" y="2767913"/>
            <a:ext cx="10515600" cy="3409049"/>
          </a:xfrm>
        </p:spPr>
        <p:txBody>
          <a:bodyPr/>
          <a:lstStyle/>
          <a:p>
            <a:pPr marL="0" indent="0">
              <a:buNone/>
            </a:pPr>
            <a:r>
              <a:rPr lang="en-GB" dirty="0">
                <a:latin typeface="Comic Sans MS" panose="030F0902030302020204" pitchFamily="66" charset="0"/>
              </a:rPr>
              <a:t>The rabbit 			out of his hutch.</a:t>
            </a:r>
          </a:p>
        </p:txBody>
      </p:sp>
      <p:cxnSp>
        <p:nvCxnSpPr>
          <p:cNvPr id="4" name="Straight Connector 3">
            <a:extLst>
              <a:ext uri="{FF2B5EF4-FFF2-40B4-BE49-F238E27FC236}">
                <a16:creationId xmlns:a16="http://schemas.microsoft.com/office/drawing/2014/main" id="{60562C08-B70B-8448-AA36-09BD1253AA5D}"/>
              </a:ext>
            </a:extLst>
          </p:cNvPr>
          <p:cNvCxnSpPr/>
          <p:nvPr/>
        </p:nvCxnSpPr>
        <p:spPr>
          <a:xfrm>
            <a:off x="2977979" y="3126259"/>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88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hopped</a:t>
            </a:r>
          </a:p>
        </p:txBody>
      </p:sp>
    </p:spTree>
    <p:extLst>
      <p:ext uri="{BB962C8B-B14F-4D97-AF65-F5344CB8AC3E}">
        <p14:creationId xmlns:p14="http://schemas.microsoft.com/office/powerpoint/2010/main" val="152157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00D4-8D3C-A242-9ABD-F89E6BAED6A2}"/>
              </a:ext>
            </a:extLst>
          </p:cNvPr>
          <p:cNvSpPr>
            <a:spLocks noGrp="1"/>
          </p:cNvSpPr>
          <p:nvPr>
            <p:ph type="title"/>
          </p:nvPr>
        </p:nvSpPr>
        <p:spPr/>
        <p:txBody>
          <a:bodyPr/>
          <a:lstStyle/>
          <a:p>
            <a:r>
              <a:rPr lang="en-GB" b="1" dirty="0">
                <a:latin typeface="Comic Sans MS" panose="030F0902030302020204" pitchFamily="66" charset="0"/>
              </a:rPr>
              <a:t>type</a:t>
            </a:r>
          </a:p>
        </p:txBody>
      </p:sp>
      <p:sp>
        <p:nvSpPr>
          <p:cNvPr id="3" name="Content Placeholder 2">
            <a:extLst>
              <a:ext uri="{FF2B5EF4-FFF2-40B4-BE49-F238E27FC236}">
                <a16:creationId xmlns:a16="http://schemas.microsoft.com/office/drawing/2014/main" id="{56A0CA6E-7021-5B41-BE9F-A898FEC89B7B}"/>
              </a:ext>
            </a:extLst>
          </p:cNvPr>
          <p:cNvSpPr>
            <a:spLocks noGrp="1"/>
          </p:cNvSpPr>
          <p:nvPr>
            <p:ph idx="1"/>
          </p:nvPr>
        </p:nvSpPr>
        <p:spPr>
          <a:xfrm>
            <a:off x="961768" y="2940907"/>
            <a:ext cx="10515600" cy="2976563"/>
          </a:xfrm>
        </p:spPr>
        <p:txBody>
          <a:bodyPr/>
          <a:lstStyle/>
          <a:p>
            <a:pPr marL="0" indent="0">
              <a:buNone/>
            </a:pPr>
            <a:r>
              <a:rPr lang="en-GB" dirty="0">
                <a:latin typeface="Comic Sans MS" panose="030F0902030302020204" pitchFamily="66" charset="0"/>
              </a:rPr>
              <a:t>Miss Lamb 			quickly on the laptop.</a:t>
            </a:r>
          </a:p>
        </p:txBody>
      </p:sp>
      <p:cxnSp>
        <p:nvCxnSpPr>
          <p:cNvPr id="4" name="Straight Connector 3">
            <a:extLst>
              <a:ext uri="{FF2B5EF4-FFF2-40B4-BE49-F238E27FC236}">
                <a16:creationId xmlns:a16="http://schemas.microsoft.com/office/drawing/2014/main" id="{5C5882CD-73E7-714E-B2EF-5D495E1B538A}"/>
              </a:ext>
            </a:extLst>
          </p:cNvPr>
          <p:cNvCxnSpPr/>
          <p:nvPr/>
        </p:nvCxnSpPr>
        <p:spPr>
          <a:xfrm>
            <a:off x="3064476" y="3317790"/>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84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typed</a:t>
            </a:r>
          </a:p>
        </p:txBody>
      </p:sp>
    </p:spTree>
    <p:extLst>
      <p:ext uri="{BB962C8B-B14F-4D97-AF65-F5344CB8AC3E}">
        <p14:creationId xmlns:p14="http://schemas.microsoft.com/office/powerpoint/2010/main" val="3348938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BAB1-BC2B-4B4B-B76B-00174713FDEC}"/>
              </a:ext>
            </a:extLst>
          </p:cNvPr>
          <p:cNvSpPr>
            <a:spLocks noGrp="1"/>
          </p:cNvSpPr>
          <p:nvPr>
            <p:ph type="title"/>
          </p:nvPr>
        </p:nvSpPr>
        <p:spPr/>
        <p:txBody>
          <a:bodyPr/>
          <a:lstStyle/>
          <a:p>
            <a:r>
              <a:rPr lang="en-GB" b="1" dirty="0">
                <a:latin typeface="Comic Sans MS" panose="030F0902030302020204" pitchFamily="66" charset="0"/>
              </a:rPr>
              <a:t>drag</a:t>
            </a:r>
          </a:p>
        </p:txBody>
      </p:sp>
      <p:sp>
        <p:nvSpPr>
          <p:cNvPr id="3" name="Content Placeholder 2">
            <a:extLst>
              <a:ext uri="{FF2B5EF4-FFF2-40B4-BE49-F238E27FC236}">
                <a16:creationId xmlns:a16="http://schemas.microsoft.com/office/drawing/2014/main" id="{EAF5F1A5-2951-2A49-85E8-4ED2EC6EA3CC}"/>
              </a:ext>
            </a:extLst>
          </p:cNvPr>
          <p:cNvSpPr>
            <a:spLocks noGrp="1"/>
          </p:cNvSpPr>
          <p:nvPr>
            <p:ph idx="1"/>
          </p:nvPr>
        </p:nvSpPr>
        <p:spPr>
          <a:xfrm>
            <a:off x="838200" y="2631989"/>
            <a:ext cx="10515600" cy="3544974"/>
          </a:xfrm>
        </p:spPr>
        <p:txBody>
          <a:bodyPr/>
          <a:lstStyle/>
          <a:p>
            <a:pPr marL="0" indent="0">
              <a:buNone/>
            </a:pPr>
            <a:r>
              <a:rPr lang="en-GB" dirty="0">
                <a:latin typeface="Comic Sans MS" panose="030F0902030302020204" pitchFamily="66" charset="0"/>
              </a:rPr>
              <a:t>I 			 my feet reluctantly through the forest.</a:t>
            </a:r>
          </a:p>
        </p:txBody>
      </p:sp>
      <p:cxnSp>
        <p:nvCxnSpPr>
          <p:cNvPr id="4" name="Straight Connector 3">
            <a:extLst>
              <a:ext uri="{FF2B5EF4-FFF2-40B4-BE49-F238E27FC236}">
                <a16:creationId xmlns:a16="http://schemas.microsoft.com/office/drawing/2014/main" id="{38822363-8890-2748-9933-F81662D651DE}"/>
              </a:ext>
            </a:extLst>
          </p:cNvPr>
          <p:cNvCxnSpPr/>
          <p:nvPr/>
        </p:nvCxnSpPr>
        <p:spPr>
          <a:xfrm>
            <a:off x="1309816" y="3027406"/>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763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dragged</a:t>
            </a:r>
          </a:p>
        </p:txBody>
      </p:sp>
    </p:spTree>
    <p:extLst>
      <p:ext uri="{BB962C8B-B14F-4D97-AF65-F5344CB8AC3E}">
        <p14:creationId xmlns:p14="http://schemas.microsoft.com/office/powerpoint/2010/main" val="329554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F031-CE10-4F46-999A-871E6FC9F016}"/>
              </a:ext>
            </a:extLst>
          </p:cNvPr>
          <p:cNvSpPr>
            <a:spLocks noGrp="1"/>
          </p:cNvSpPr>
          <p:nvPr>
            <p:ph type="title"/>
          </p:nvPr>
        </p:nvSpPr>
        <p:spPr>
          <a:xfrm>
            <a:off x="838200" y="681037"/>
            <a:ext cx="10515600" cy="1325563"/>
          </a:xfrm>
        </p:spPr>
        <p:txBody>
          <a:bodyPr/>
          <a:lstStyle/>
          <a:p>
            <a:r>
              <a:rPr lang="en-GB" b="1" dirty="0">
                <a:latin typeface="Comic Sans MS" panose="030F0902030302020204" pitchFamily="66" charset="0"/>
              </a:rPr>
              <a:t>Spelling rules for the past tense</a:t>
            </a:r>
            <a:br>
              <a:rPr lang="en-GB" b="1" dirty="0"/>
            </a:br>
            <a:endParaRPr lang="en-GB" dirty="0"/>
          </a:p>
        </p:txBody>
      </p:sp>
      <p:sp>
        <p:nvSpPr>
          <p:cNvPr id="3" name="Content Placeholder 2">
            <a:extLst>
              <a:ext uri="{FF2B5EF4-FFF2-40B4-BE49-F238E27FC236}">
                <a16:creationId xmlns:a16="http://schemas.microsoft.com/office/drawing/2014/main" id="{7504C1DF-6D61-ED48-A2BA-4BA6ECCB6971}"/>
              </a:ext>
            </a:extLst>
          </p:cNvPr>
          <p:cNvSpPr>
            <a:spLocks noGrp="1"/>
          </p:cNvSpPr>
          <p:nvPr>
            <p:ph idx="1"/>
          </p:nvPr>
        </p:nvSpPr>
        <p:spPr/>
        <p:txBody>
          <a:bodyPr>
            <a:normAutofit fontScale="77500" lnSpcReduction="20000"/>
          </a:bodyPr>
          <a:lstStyle/>
          <a:p>
            <a:pPr marL="0" indent="0" fontAlgn="t">
              <a:lnSpc>
                <a:spcPct val="120000"/>
              </a:lnSpc>
              <a:buNone/>
            </a:pPr>
            <a:r>
              <a:rPr lang="en-GB" dirty="0">
                <a:latin typeface="Comic Sans MS" panose="030F0902030302020204" pitchFamily="66" charset="0"/>
              </a:rPr>
              <a:t>There are some spelling rules to think about when you add the suffix -ed to verbs.</a:t>
            </a:r>
          </a:p>
          <a:p>
            <a:pPr marL="0" indent="0" fontAlgn="t">
              <a:lnSpc>
                <a:spcPct val="120000"/>
              </a:lnSpc>
              <a:buNone/>
            </a:pPr>
            <a:r>
              <a:rPr lang="en-GB" dirty="0">
                <a:latin typeface="Comic Sans MS" panose="030F0902030302020204" pitchFamily="66" charset="0"/>
              </a:rPr>
              <a:t>For words ending in two </a:t>
            </a:r>
            <a:r>
              <a:rPr lang="en-GB" b="1" dirty="0">
                <a:latin typeface="Comic Sans MS" panose="030F0902030302020204" pitchFamily="66" charset="0"/>
              </a:rPr>
              <a:t>consonants</a:t>
            </a:r>
            <a:r>
              <a:rPr lang="en-GB" dirty="0">
                <a:latin typeface="Comic Sans MS" panose="030F0902030302020204" pitchFamily="66" charset="0"/>
              </a:rPr>
              <a:t>, just add the suffix to the </a:t>
            </a:r>
            <a:r>
              <a:rPr lang="en-GB" b="1" dirty="0">
                <a:latin typeface="Comic Sans MS" panose="030F0902030302020204" pitchFamily="66" charset="0"/>
              </a:rPr>
              <a:t>root word</a:t>
            </a:r>
            <a:r>
              <a:rPr lang="en-GB" dirty="0">
                <a:latin typeface="Comic Sans MS" panose="030F0902030302020204" pitchFamily="66" charset="0"/>
              </a:rPr>
              <a:t>.</a:t>
            </a:r>
          </a:p>
          <a:p>
            <a:pPr marL="0" indent="0" fontAlgn="t">
              <a:lnSpc>
                <a:spcPct val="120000"/>
              </a:lnSpc>
              <a:buNone/>
            </a:pPr>
            <a:endParaRPr lang="en-GB" dirty="0">
              <a:latin typeface="Comic Sans MS" panose="030F0902030302020204" pitchFamily="66" charset="0"/>
            </a:endParaRPr>
          </a:p>
          <a:p>
            <a:pPr marL="0" indent="0" fontAlgn="t">
              <a:lnSpc>
                <a:spcPct val="120000"/>
              </a:lnSpc>
              <a:buNone/>
            </a:pPr>
            <a:r>
              <a:rPr lang="en-GB" b="1" dirty="0">
                <a:latin typeface="Comic Sans MS" panose="030F0902030302020204" pitchFamily="66" charset="0"/>
              </a:rPr>
              <a:t>Top tip!</a:t>
            </a:r>
            <a:endParaRPr lang="en-GB" dirty="0">
              <a:latin typeface="Comic Sans MS" panose="030F0902030302020204" pitchFamily="66" charset="0"/>
            </a:endParaRPr>
          </a:p>
          <a:p>
            <a:pPr fontAlgn="t">
              <a:lnSpc>
                <a:spcPct val="120000"/>
              </a:lnSpc>
            </a:pPr>
            <a:r>
              <a:rPr lang="en-GB" b="1" dirty="0">
                <a:latin typeface="Comic Sans MS" panose="030F0902030302020204" pitchFamily="66" charset="0"/>
              </a:rPr>
              <a:t>Vowels</a:t>
            </a:r>
            <a:r>
              <a:rPr lang="en-GB" dirty="0">
                <a:latin typeface="Comic Sans MS" panose="030F0902030302020204" pitchFamily="66" charset="0"/>
              </a:rPr>
              <a:t> are the letters </a:t>
            </a:r>
            <a:r>
              <a:rPr lang="en-GB" b="1" dirty="0">
                <a:latin typeface="Comic Sans MS" panose="030F0902030302020204" pitchFamily="66" charset="0"/>
              </a:rPr>
              <a:t>a</a:t>
            </a:r>
            <a:r>
              <a:rPr lang="en-GB" dirty="0">
                <a:latin typeface="Comic Sans MS" panose="030F0902030302020204" pitchFamily="66" charset="0"/>
              </a:rPr>
              <a:t>, </a:t>
            </a:r>
            <a:r>
              <a:rPr lang="en-GB" b="1" dirty="0">
                <a:latin typeface="Comic Sans MS" panose="030F0902030302020204" pitchFamily="66" charset="0"/>
              </a:rPr>
              <a:t>e</a:t>
            </a:r>
            <a:r>
              <a:rPr lang="en-GB" dirty="0">
                <a:latin typeface="Comic Sans MS" panose="030F0902030302020204" pitchFamily="66" charset="0"/>
              </a:rPr>
              <a:t>, </a:t>
            </a:r>
            <a:r>
              <a:rPr lang="en-GB" b="1" dirty="0">
                <a:latin typeface="Comic Sans MS" panose="030F0902030302020204" pitchFamily="66" charset="0"/>
              </a:rPr>
              <a:t>i</a:t>
            </a:r>
            <a:r>
              <a:rPr lang="en-GB" dirty="0">
                <a:latin typeface="Comic Sans MS" panose="030F0902030302020204" pitchFamily="66" charset="0"/>
              </a:rPr>
              <a:t>, </a:t>
            </a:r>
            <a:r>
              <a:rPr lang="en-GB" b="1" dirty="0">
                <a:latin typeface="Comic Sans MS" panose="030F0902030302020204" pitchFamily="66" charset="0"/>
              </a:rPr>
              <a:t>o</a:t>
            </a:r>
            <a:r>
              <a:rPr lang="en-GB" dirty="0">
                <a:latin typeface="Comic Sans MS" panose="030F0902030302020204" pitchFamily="66" charset="0"/>
              </a:rPr>
              <a:t> and </a:t>
            </a:r>
            <a:r>
              <a:rPr lang="en-GB" b="1" dirty="0">
                <a:latin typeface="Comic Sans MS" panose="030F0902030302020204" pitchFamily="66" charset="0"/>
              </a:rPr>
              <a:t>u</a:t>
            </a:r>
            <a:r>
              <a:rPr lang="en-GB" dirty="0">
                <a:latin typeface="Comic Sans MS" panose="030F0902030302020204" pitchFamily="66" charset="0"/>
              </a:rPr>
              <a:t>. </a:t>
            </a:r>
            <a:r>
              <a:rPr lang="en-GB" b="1" dirty="0">
                <a:latin typeface="Comic Sans MS" panose="030F0902030302020204" pitchFamily="66" charset="0"/>
              </a:rPr>
              <a:t>Consonants</a:t>
            </a:r>
            <a:r>
              <a:rPr lang="en-GB" dirty="0">
                <a:latin typeface="Comic Sans MS" panose="030F0902030302020204" pitchFamily="66" charset="0"/>
              </a:rPr>
              <a:t> are all the other letters.</a:t>
            </a:r>
          </a:p>
          <a:p>
            <a:pPr fontAlgn="t">
              <a:lnSpc>
                <a:spcPct val="120000"/>
              </a:lnSpc>
            </a:pPr>
            <a:r>
              <a:rPr lang="en-GB" b="1" dirty="0">
                <a:latin typeface="Comic Sans MS" panose="030F0902030302020204" pitchFamily="66" charset="0"/>
              </a:rPr>
              <a:t>Root words</a:t>
            </a:r>
            <a:r>
              <a:rPr lang="en-GB" dirty="0">
                <a:latin typeface="Comic Sans MS" panose="030F0902030302020204" pitchFamily="66" charset="0"/>
              </a:rPr>
              <a:t> are the basic words that are used to form other words. They haven't had any suffixes added to them yet.</a:t>
            </a:r>
          </a:p>
          <a:p>
            <a:pPr fontAlgn="t">
              <a:lnSpc>
                <a:spcPct val="120000"/>
              </a:lnSpc>
            </a:pPr>
            <a:r>
              <a:rPr lang="en-GB" dirty="0">
                <a:latin typeface="Comic Sans MS" panose="030F0902030302020204" pitchFamily="66" charset="0"/>
              </a:rPr>
              <a:t>For example: wa</a:t>
            </a:r>
            <a:r>
              <a:rPr lang="en-GB" i="1" u="sng" dirty="0">
                <a:latin typeface="Comic Sans MS" panose="030F0902030302020204" pitchFamily="66" charset="0"/>
              </a:rPr>
              <a:t>lk</a:t>
            </a:r>
            <a:r>
              <a:rPr lang="en-GB" dirty="0">
                <a:latin typeface="Comic Sans MS" panose="030F0902030302020204" pitchFamily="66" charset="0"/>
              </a:rPr>
              <a:t> + -ed = walk</a:t>
            </a:r>
            <a:r>
              <a:rPr lang="en-GB" i="1" u="sng" dirty="0">
                <a:latin typeface="Comic Sans MS" panose="030F0902030302020204" pitchFamily="66" charset="0"/>
              </a:rPr>
              <a:t>ed</a:t>
            </a:r>
            <a:r>
              <a:rPr lang="en-GB" dirty="0">
                <a:latin typeface="Comic Sans MS" panose="030F0902030302020204" pitchFamily="66" charset="0"/>
              </a:rPr>
              <a:t> </a:t>
            </a:r>
          </a:p>
        </p:txBody>
      </p:sp>
    </p:spTree>
    <p:extLst>
      <p:ext uri="{BB962C8B-B14F-4D97-AF65-F5344CB8AC3E}">
        <p14:creationId xmlns:p14="http://schemas.microsoft.com/office/powerpoint/2010/main" val="794894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3F63-7DE2-C443-8E82-857F943B2AD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CBED53D-8D3B-5C4D-A7E6-D6F800C1DBFC}"/>
              </a:ext>
            </a:extLst>
          </p:cNvPr>
          <p:cNvSpPr>
            <a:spLocks noGrp="1"/>
          </p:cNvSpPr>
          <p:nvPr>
            <p:ph idx="1"/>
          </p:nvPr>
        </p:nvSpPr>
        <p:spPr/>
        <p:txBody>
          <a:bodyPr/>
          <a:lstStyle/>
          <a:p>
            <a:pPr marL="0" indent="0" fontAlgn="t">
              <a:buNone/>
            </a:pPr>
            <a:r>
              <a:rPr lang="en-GB" dirty="0">
                <a:latin typeface="Comic Sans MS" panose="030F0902030302020204" pitchFamily="66" charset="0"/>
              </a:rPr>
              <a:t>For words that end in a short vowel sound followed by a consonant, you need to </a:t>
            </a:r>
            <a:r>
              <a:rPr lang="en-GB" b="1" dirty="0">
                <a:latin typeface="Comic Sans MS" panose="030F0902030302020204" pitchFamily="66" charset="0"/>
              </a:rPr>
              <a:t>double the last letter</a:t>
            </a:r>
            <a:r>
              <a:rPr lang="en-GB" dirty="0">
                <a:latin typeface="Comic Sans MS" panose="030F0902030302020204" pitchFamily="66" charset="0"/>
              </a:rPr>
              <a:t> then add the suffix.</a:t>
            </a:r>
          </a:p>
          <a:p>
            <a:pPr marL="0" indent="0" fontAlgn="t">
              <a:buNone/>
            </a:pPr>
            <a:endParaRPr lang="en-GB" dirty="0">
              <a:latin typeface="Comic Sans MS" panose="030F0902030302020204" pitchFamily="66" charset="0"/>
            </a:endParaRPr>
          </a:p>
          <a:p>
            <a:pPr fontAlgn="t"/>
            <a:r>
              <a:rPr lang="en-GB" dirty="0">
                <a:latin typeface="Comic Sans MS" panose="030F0902030302020204" pitchFamily="66" charset="0"/>
              </a:rPr>
              <a:t>For example: ni</a:t>
            </a:r>
            <a:r>
              <a:rPr lang="en-GB" i="1" u="sng" dirty="0">
                <a:latin typeface="Comic Sans MS" panose="030F0902030302020204" pitchFamily="66" charset="0"/>
              </a:rPr>
              <a:t>p</a:t>
            </a:r>
            <a:r>
              <a:rPr lang="en-GB" dirty="0">
                <a:latin typeface="Comic Sans MS" panose="030F0902030302020204" pitchFamily="66" charset="0"/>
              </a:rPr>
              <a:t> + -ed = nip</a:t>
            </a:r>
            <a:r>
              <a:rPr lang="en-GB" i="1" u="sng" dirty="0">
                <a:latin typeface="Comic Sans MS" panose="030F0902030302020204" pitchFamily="66" charset="0"/>
              </a:rPr>
              <a:t>ped</a:t>
            </a:r>
            <a:r>
              <a:rPr lang="en-GB" dirty="0">
                <a:latin typeface="Comic Sans MS" panose="030F0902030302020204" pitchFamily="66" charset="0"/>
              </a:rPr>
              <a:t> </a:t>
            </a:r>
          </a:p>
          <a:p>
            <a:endParaRPr lang="en-GB" dirty="0"/>
          </a:p>
        </p:txBody>
      </p:sp>
    </p:spTree>
    <p:extLst>
      <p:ext uri="{BB962C8B-B14F-4D97-AF65-F5344CB8AC3E}">
        <p14:creationId xmlns:p14="http://schemas.microsoft.com/office/powerpoint/2010/main" val="317859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3699-7F01-1F45-B539-657936061E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0A13A0-A58B-3A4B-AB79-AFD0DBF1CFB4}"/>
              </a:ext>
            </a:extLst>
          </p:cNvPr>
          <p:cNvSpPr>
            <a:spLocks noGrp="1"/>
          </p:cNvSpPr>
          <p:nvPr>
            <p:ph idx="1"/>
          </p:nvPr>
        </p:nvSpPr>
        <p:spPr/>
        <p:txBody>
          <a:bodyPr/>
          <a:lstStyle/>
          <a:p>
            <a:pPr marL="0" indent="0" fontAlgn="t">
              <a:buNone/>
            </a:pPr>
            <a:r>
              <a:rPr lang="en-GB" dirty="0">
                <a:latin typeface="Comic Sans MS" panose="030F0902030302020204" pitchFamily="66" charset="0"/>
              </a:rPr>
              <a:t>For words ending in a consonant followed by an ’e’, you need to </a:t>
            </a:r>
            <a:r>
              <a:rPr lang="en-GB" b="1" dirty="0">
                <a:latin typeface="Comic Sans MS" panose="030F0902030302020204" pitchFamily="66" charset="0"/>
              </a:rPr>
              <a:t>drop the ‘e’ </a:t>
            </a:r>
            <a:r>
              <a:rPr lang="en-GB" dirty="0">
                <a:latin typeface="Comic Sans MS" panose="030F0902030302020204" pitchFamily="66" charset="0"/>
              </a:rPr>
              <a:t>before you add the suffix.</a:t>
            </a:r>
          </a:p>
          <a:p>
            <a:pPr marL="0" indent="0" fontAlgn="t">
              <a:buNone/>
            </a:pPr>
            <a:endParaRPr lang="en-GB" dirty="0">
              <a:latin typeface="Comic Sans MS" panose="030F0902030302020204" pitchFamily="66" charset="0"/>
            </a:endParaRPr>
          </a:p>
          <a:p>
            <a:pPr fontAlgn="t"/>
            <a:r>
              <a:rPr lang="en-GB" dirty="0">
                <a:latin typeface="Comic Sans MS" panose="030F0902030302020204" pitchFamily="66" charset="0"/>
              </a:rPr>
              <a:t>For example: mo</a:t>
            </a:r>
            <a:r>
              <a:rPr lang="en-GB" i="1" u="sng" dirty="0">
                <a:latin typeface="Comic Sans MS" panose="030F0902030302020204" pitchFamily="66" charset="0"/>
              </a:rPr>
              <a:t>ve</a:t>
            </a:r>
            <a:r>
              <a:rPr lang="en-GB" dirty="0">
                <a:latin typeface="Comic Sans MS" panose="030F0902030302020204" pitchFamily="66" charset="0"/>
              </a:rPr>
              <a:t> + -ed = mov</a:t>
            </a:r>
            <a:r>
              <a:rPr lang="en-GB" i="1" u="sng" dirty="0">
                <a:latin typeface="Comic Sans MS" panose="030F0902030302020204" pitchFamily="66" charset="0"/>
              </a:rPr>
              <a:t>ed</a:t>
            </a:r>
            <a:r>
              <a:rPr lang="en-GB" dirty="0">
                <a:latin typeface="Comic Sans MS" panose="030F0902030302020204" pitchFamily="66" charset="0"/>
              </a:rPr>
              <a:t> </a:t>
            </a:r>
          </a:p>
        </p:txBody>
      </p:sp>
    </p:spTree>
    <p:extLst>
      <p:ext uri="{BB962C8B-B14F-4D97-AF65-F5344CB8AC3E}">
        <p14:creationId xmlns:p14="http://schemas.microsoft.com/office/powerpoint/2010/main" val="363032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84FF-9A5B-F744-A3E9-75277EF761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D22EDFC-81A7-9B48-8DB9-CEA74E66B22D}"/>
              </a:ext>
            </a:extLst>
          </p:cNvPr>
          <p:cNvSpPr>
            <a:spLocks noGrp="1"/>
          </p:cNvSpPr>
          <p:nvPr>
            <p:ph idx="1"/>
          </p:nvPr>
        </p:nvSpPr>
        <p:spPr/>
        <p:txBody>
          <a:bodyPr/>
          <a:lstStyle/>
          <a:p>
            <a:pPr marL="0" indent="0" fontAlgn="t">
              <a:buNone/>
            </a:pPr>
            <a:r>
              <a:rPr lang="en-GB" dirty="0">
                <a:latin typeface="Comic Sans MS" panose="030F0902030302020204" pitchFamily="66" charset="0"/>
              </a:rPr>
              <a:t>For words that end in a consonant and a ‘y’, </a:t>
            </a:r>
            <a:r>
              <a:rPr lang="en-GB" b="1" dirty="0">
                <a:latin typeface="Comic Sans MS" panose="030F0902030302020204" pitchFamily="66" charset="0"/>
              </a:rPr>
              <a:t>change the ‘y’ to an ‘i’</a:t>
            </a:r>
            <a:r>
              <a:rPr lang="en-GB" dirty="0">
                <a:latin typeface="Comic Sans MS" panose="030F0902030302020204" pitchFamily="66" charset="0"/>
              </a:rPr>
              <a:t> and then add the suffix.</a:t>
            </a:r>
          </a:p>
          <a:p>
            <a:pPr marL="0" indent="0" fontAlgn="t">
              <a:buNone/>
            </a:pPr>
            <a:endParaRPr lang="en-GB" dirty="0">
              <a:latin typeface="Comic Sans MS" panose="030F0902030302020204" pitchFamily="66" charset="0"/>
            </a:endParaRPr>
          </a:p>
          <a:p>
            <a:pPr fontAlgn="t"/>
            <a:r>
              <a:rPr lang="en-GB" dirty="0">
                <a:latin typeface="Comic Sans MS" panose="030F0902030302020204" pitchFamily="66" charset="0"/>
              </a:rPr>
              <a:t>For example: t</a:t>
            </a:r>
            <a:r>
              <a:rPr lang="en-GB" i="1" u="sng" dirty="0">
                <a:latin typeface="Comic Sans MS" panose="030F0902030302020204" pitchFamily="66" charset="0"/>
              </a:rPr>
              <a:t>ry</a:t>
            </a:r>
            <a:r>
              <a:rPr lang="en-GB" dirty="0">
                <a:latin typeface="Comic Sans MS" panose="030F0902030302020204" pitchFamily="66" charset="0"/>
              </a:rPr>
              <a:t> + -ed = tr</a:t>
            </a:r>
            <a:r>
              <a:rPr lang="en-GB" i="1" u="sng" dirty="0">
                <a:latin typeface="Comic Sans MS" panose="030F0902030302020204" pitchFamily="66" charset="0"/>
              </a:rPr>
              <a:t>ied</a:t>
            </a:r>
            <a:endParaRPr lang="en-GB" dirty="0">
              <a:latin typeface="Comic Sans MS" panose="030F0902030302020204" pitchFamily="66" charset="0"/>
            </a:endParaRPr>
          </a:p>
          <a:p>
            <a:endParaRPr lang="en-GB" dirty="0"/>
          </a:p>
        </p:txBody>
      </p:sp>
    </p:spTree>
    <p:extLst>
      <p:ext uri="{BB962C8B-B14F-4D97-AF65-F5344CB8AC3E}">
        <p14:creationId xmlns:p14="http://schemas.microsoft.com/office/powerpoint/2010/main" val="51061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0FBF-2DB9-084D-89E1-E19444D31C01}"/>
              </a:ext>
            </a:extLst>
          </p:cNvPr>
          <p:cNvSpPr>
            <a:spLocks noGrp="1"/>
          </p:cNvSpPr>
          <p:nvPr>
            <p:ph type="title"/>
          </p:nvPr>
        </p:nvSpPr>
        <p:spPr/>
        <p:txBody>
          <a:bodyPr/>
          <a:lstStyle/>
          <a:p>
            <a:r>
              <a:rPr lang="en-GB" dirty="0">
                <a:latin typeface="Comic Sans MS" panose="030F0902030302020204" pitchFamily="66" charset="0"/>
              </a:rPr>
              <a:t>Spellings Check </a:t>
            </a:r>
          </a:p>
        </p:txBody>
      </p:sp>
      <p:sp>
        <p:nvSpPr>
          <p:cNvPr id="3" name="Content Placeholder 2">
            <a:extLst>
              <a:ext uri="{FF2B5EF4-FFF2-40B4-BE49-F238E27FC236}">
                <a16:creationId xmlns:a16="http://schemas.microsoft.com/office/drawing/2014/main" id="{29D45A6D-9E7F-6347-901F-4A898CBB49F9}"/>
              </a:ext>
            </a:extLst>
          </p:cNvPr>
          <p:cNvSpPr>
            <a:spLocks noGrp="1"/>
          </p:cNvSpPr>
          <p:nvPr>
            <p:ph idx="1"/>
          </p:nvPr>
        </p:nvSpPr>
        <p:spPr/>
        <p:txBody>
          <a:bodyPr/>
          <a:lstStyle/>
          <a:p>
            <a:pPr marL="0" indent="0">
              <a:lnSpc>
                <a:spcPct val="100000"/>
              </a:lnSpc>
              <a:buNone/>
            </a:pPr>
            <a:r>
              <a:rPr lang="en-GB" dirty="0">
                <a:latin typeface="Comic Sans MS" panose="030F0902030302020204" pitchFamily="66" charset="0"/>
              </a:rPr>
              <a:t>Now, we will have a small spellings check. I will give you some words and you should try to change them into the past tense using the rules we have just learnt. If you cant remember, just try your best and you can come back to the PowerPoint later to revisit the rules.</a:t>
            </a:r>
          </a:p>
        </p:txBody>
      </p:sp>
    </p:spTree>
    <p:extLst>
      <p:ext uri="{BB962C8B-B14F-4D97-AF65-F5344CB8AC3E}">
        <p14:creationId xmlns:p14="http://schemas.microsoft.com/office/powerpoint/2010/main" val="420950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0889-0C19-CF4C-84A7-6648B9BBDCEC}"/>
              </a:ext>
            </a:extLst>
          </p:cNvPr>
          <p:cNvSpPr>
            <a:spLocks noGrp="1"/>
          </p:cNvSpPr>
          <p:nvPr>
            <p:ph type="title"/>
          </p:nvPr>
        </p:nvSpPr>
        <p:spPr/>
        <p:txBody>
          <a:bodyPr/>
          <a:lstStyle/>
          <a:p>
            <a:r>
              <a:rPr lang="en-GB" b="1" dirty="0">
                <a:latin typeface="Comic Sans MS" panose="030F0902030302020204" pitchFamily="66" charset="0"/>
              </a:rPr>
              <a:t>stack</a:t>
            </a:r>
          </a:p>
        </p:txBody>
      </p:sp>
      <p:sp>
        <p:nvSpPr>
          <p:cNvPr id="5" name="TextBox 4">
            <a:extLst>
              <a:ext uri="{FF2B5EF4-FFF2-40B4-BE49-F238E27FC236}">
                <a16:creationId xmlns:a16="http://schemas.microsoft.com/office/drawing/2014/main" id="{0F00EB1C-7A99-8D4C-B96F-06E424CEB5C5}"/>
              </a:ext>
            </a:extLst>
          </p:cNvPr>
          <p:cNvSpPr txBox="1"/>
          <p:nvPr/>
        </p:nvSpPr>
        <p:spPr>
          <a:xfrm>
            <a:off x="1381897" y="2570206"/>
            <a:ext cx="9428205" cy="523220"/>
          </a:xfrm>
          <a:prstGeom prst="rect">
            <a:avLst/>
          </a:prstGeom>
          <a:noFill/>
        </p:spPr>
        <p:txBody>
          <a:bodyPr wrap="square" rtlCol="0">
            <a:spAutoFit/>
          </a:bodyPr>
          <a:lstStyle/>
          <a:p>
            <a:r>
              <a:rPr lang="en-GB" sz="2800" dirty="0">
                <a:latin typeface="Comic Sans MS" panose="030F0902030302020204" pitchFamily="66" charset="0"/>
              </a:rPr>
              <a:t>I 			 the chairs on top of each other.</a:t>
            </a:r>
          </a:p>
        </p:txBody>
      </p:sp>
      <p:cxnSp>
        <p:nvCxnSpPr>
          <p:cNvPr id="7" name="Straight Connector 6">
            <a:extLst>
              <a:ext uri="{FF2B5EF4-FFF2-40B4-BE49-F238E27FC236}">
                <a16:creationId xmlns:a16="http://schemas.microsoft.com/office/drawing/2014/main" id="{A075F91C-D7EA-5C43-8DF4-5411F564B91C}"/>
              </a:ext>
            </a:extLst>
          </p:cNvPr>
          <p:cNvCxnSpPr/>
          <p:nvPr/>
        </p:nvCxnSpPr>
        <p:spPr>
          <a:xfrm>
            <a:off x="1927654" y="2953265"/>
            <a:ext cx="2286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352-5D2F-FC48-AAFC-62D2334D9B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1E557-B1B0-6148-B9A0-3DD700EC4F82}"/>
              </a:ext>
            </a:extLst>
          </p:cNvPr>
          <p:cNvSpPr>
            <a:spLocks noGrp="1"/>
          </p:cNvSpPr>
          <p:nvPr>
            <p:ph idx="1"/>
          </p:nvPr>
        </p:nvSpPr>
        <p:spPr>
          <a:xfrm>
            <a:off x="3855308" y="3126258"/>
            <a:ext cx="2928551" cy="1013255"/>
          </a:xfrm>
        </p:spPr>
        <p:txBody>
          <a:bodyPr>
            <a:normAutofit/>
          </a:bodyPr>
          <a:lstStyle/>
          <a:p>
            <a:pPr marL="0" indent="0">
              <a:buNone/>
            </a:pPr>
            <a:r>
              <a:rPr lang="en-GB" sz="5400" b="1" dirty="0">
                <a:latin typeface="Comic Sans MS" panose="030F0902030302020204" pitchFamily="66" charset="0"/>
              </a:rPr>
              <a:t>stacked</a:t>
            </a:r>
          </a:p>
        </p:txBody>
      </p:sp>
    </p:spTree>
    <p:extLst>
      <p:ext uri="{BB962C8B-B14F-4D97-AF65-F5344CB8AC3E}">
        <p14:creationId xmlns:p14="http://schemas.microsoft.com/office/powerpoint/2010/main" val="4058624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490</Words>
  <Application>Microsoft Macintosh PowerPoint</Application>
  <PresentationFormat>Widescreen</PresentationFormat>
  <Paragraphs>61</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Comic Sans MS</vt:lpstr>
      <vt:lpstr>Office Theme</vt:lpstr>
      <vt:lpstr>Spellings</vt:lpstr>
      <vt:lpstr>Past tense </vt:lpstr>
      <vt:lpstr>Spelling rules for the past tense </vt:lpstr>
      <vt:lpstr>PowerPoint Presentation</vt:lpstr>
      <vt:lpstr>PowerPoint Presentation</vt:lpstr>
      <vt:lpstr>PowerPoint Presentation</vt:lpstr>
      <vt:lpstr>Spellings Check </vt:lpstr>
      <vt:lpstr>stack</vt:lpstr>
      <vt:lpstr>PowerPoint Presentation</vt:lpstr>
      <vt:lpstr>fry</vt:lpstr>
      <vt:lpstr>PowerPoint Presentation</vt:lpstr>
      <vt:lpstr>tip</vt:lpstr>
      <vt:lpstr>PowerPoint Presentation</vt:lpstr>
      <vt:lpstr>dance</vt:lpstr>
      <vt:lpstr>PowerPoint Presentation</vt:lpstr>
      <vt:lpstr>cry</vt:lpstr>
      <vt:lpstr>PowerPoint Presentation</vt:lpstr>
      <vt:lpstr>jump</vt:lpstr>
      <vt:lpstr>PowerPoint Presentation</vt:lpstr>
      <vt:lpstr>hope</vt:lpstr>
      <vt:lpstr>PowerPoint Presentation</vt:lpstr>
      <vt:lpstr>hop</vt:lpstr>
      <vt:lpstr>PowerPoint Presentation</vt:lpstr>
      <vt:lpstr>type</vt:lpstr>
      <vt:lpstr>PowerPoint Presentation</vt:lpstr>
      <vt:lpstr>drag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Stevens</dc:creator>
  <cp:lastModifiedBy>Jade Stevens</cp:lastModifiedBy>
  <cp:revision>12</cp:revision>
  <dcterms:created xsi:type="dcterms:W3CDTF">2021-01-12T11:30:53Z</dcterms:created>
  <dcterms:modified xsi:type="dcterms:W3CDTF">2021-01-13T09:57:26Z</dcterms:modified>
</cp:coreProperties>
</file>