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28"/>
  </p:notesMasterIdLst>
  <p:sldIdLst>
    <p:sldId id="270" r:id="rId13"/>
    <p:sldId id="272" r:id="rId14"/>
    <p:sldId id="276" r:id="rId15"/>
    <p:sldId id="273" r:id="rId16"/>
    <p:sldId id="258" r:id="rId17"/>
    <p:sldId id="257" r:id="rId18"/>
    <p:sldId id="259" r:id="rId19"/>
    <p:sldId id="263" r:id="rId20"/>
    <p:sldId id="277" r:id="rId21"/>
    <p:sldId id="278" r:id="rId22"/>
    <p:sldId id="279" r:id="rId23"/>
    <p:sldId id="261" r:id="rId24"/>
    <p:sldId id="267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1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2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04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7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88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46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57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4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94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1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66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7CB11-A4F6-42BE-BEDE-FCED8540CC52}"/>
              </a:ext>
            </a:extLst>
          </p:cNvPr>
          <p:cNvSpPr txBox="1"/>
          <p:nvPr/>
        </p:nvSpPr>
        <p:spPr>
          <a:xfrm>
            <a:off x="351692" y="295422"/>
            <a:ext cx="5753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22.11.21</a:t>
            </a:r>
          </a:p>
          <a:p>
            <a:endParaRPr lang="en-GB" sz="40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L.O. – I can add lengths together.</a:t>
            </a:r>
          </a:p>
        </p:txBody>
      </p:sp>
    </p:spTree>
    <p:extLst>
      <p:ext uri="{BB962C8B-B14F-4D97-AF65-F5344CB8AC3E}">
        <p14:creationId xmlns:p14="http://schemas.microsoft.com/office/powerpoint/2010/main" val="399307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BB1C5F-ECAE-4DDF-9E96-CECF2A157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5"/>
          <a:stretch/>
        </p:blipFill>
        <p:spPr>
          <a:xfrm>
            <a:off x="2025748" y="2658793"/>
            <a:ext cx="4334529" cy="3128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821B3-1ADE-4395-A1F4-133EEAB8C8CC}"/>
              </a:ext>
            </a:extLst>
          </p:cNvPr>
          <p:cNvSpPr txBox="1"/>
          <p:nvPr/>
        </p:nvSpPr>
        <p:spPr>
          <a:xfrm>
            <a:off x="520504" y="915771"/>
            <a:ext cx="789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Copy and complete these calculations in your book.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finish, can you write some for your partner?</a:t>
            </a:r>
          </a:p>
        </p:txBody>
      </p:sp>
    </p:spTree>
    <p:extLst>
      <p:ext uri="{BB962C8B-B14F-4D97-AF65-F5344CB8AC3E}">
        <p14:creationId xmlns:p14="http://schemas.microsoft.com/office/powerpoint/2010/main" val="300782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7B2ECF-6ED7-4467-9BAA-850A5570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46" y="1255102"/>
            <a:ext cx="6019707" cy="3426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B64FA8-26CF-4B01-AF59-6C19BD58BE55}"/>
              </a:ext>
            </a:extLst>
          </p:cNvPr>
          <p:cNvSpPr txBox="1"/>
          <p:nvPr/>
        </p:nvSpPr>
        <p:spPr>
          <a:xfrm>
            <a:off x="1026942" y="514828"/>
            <a:ext cx="585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question 2 in your book.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8644C-A419-452F-B932-4217566C002A}"/>
              </a:ext>
            </a:extLst>
          </p:cNvPr>
          <p:cNvSpPr txBox="1"/>
          <p:nvPr/>
        </p:nvSpPr>
        <p:spPr>
          <a:xfrm>
            <a:off x="447822" y="5125844"/>
            <a:ext cx="786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Brett also has a sister who is 15cm shorter. How tall is Brett’s sister?</a:t>
            </a:r>
          </a:p>
        </p:txBody>
      </p:sp>
    </p:spTree>
    <p:extLst>
      <p:ext uri="{BB962C8B-B14F-4D97-AF65-F5344CB8AC3E}">
        <p14:creationId xmlns:p14="http://schemas.microsoft.com/office/powerpoint/2010/main" val="54199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688210" y="303838"/>
            <a:ext cx="6643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 mat is 45 cm long.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A rug is 63 cm long.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How long are they altogether?</a:t>
            </a:r>
          </a:p>
        </p:txBody>
      </p:sp>
      <p:sp>
        <p:nvSpPr>
          <p:cNvPr id="3" name="Rectangle 8"/>
          <p:cNvSpPr/>
          <p:nvPr/>
        </p:nvSpPr>
        <p:spPr>
          <a:xfrm>
            <a:off x="3596983" y="3970174"/>
            <a:ext cx="3976255" cy="11861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Rectangle 8"/>
          <p:cNvSpPr/>
          <p:nvPr/>
        </p:nvSpPr>
        <p:spPr>
          <a:xfrm>
            <a:off x="1215733" y="3970174"/>
            <a:ext cx="2381250" cy="1186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7"/>
          <p:cNvSpPr txBox="1"/>
          <p:nvPr/>
        </p:nvSpPr>
        <p:spPr>
          <a:xfrm>
            <a:off x="5221428" y="4240079"/>
            <a:ext cx="141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Rug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981194" y="4240075"/>
            <a:ext cx="141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Mat</a:t>
            </a:r>
          </a:p>
        </p:txBody>
      </p:sp>
      <p:cxnSp>
        <p:nvCxnSpPr>
          <p:cNvPr id="7" name="Straight Arrow Connector 18"/>
          <p:cNvCxnSpPr/>
          <p:nvPr/>
        </p:nvCxnSpPr>
        <p:spPr>
          <a:xfrm>
            <a:off x="1215733" y="5286682"/>
            <a:ext cx="2360878" cy="142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/>
          <p:nvPr/>
        </p:nvSpPr>
        <p:spPr>
          <a:xfrm>
            <a:off x="1717801" y="5304622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45 cm</a:t>
            </a:r>
            <a:endParaRPr lang="en-GB" sz="2800" dirty="0"/>
          </a:p>
        </p:txBody>
      </p:sp>
      <p:cxnSp>
        <p:nvCxnSpPr>
          <p:cNvPr id="10" name="Straight Arrow Connector 18"/>
          <p:cNvCxnSpPr/>
          <p:nvPr/>
        </p:nvCxnSpPr>
        <p:spPr>
          <a:xfrm>
            <a:off x="3645012" y="5301430"/>
            <a:ext cx="3928226" cy="179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9"/>
          <p:cNvSpPr/>
          <p:nvPr/>
        </p:nvSpPr>
        <p:spPr>
          <a:xfrm>
            <a:off x="4906739" y="5304622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63 cm</a:t>
            </a:r>
            <a:endParaRPr lang="en-GB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5609"/>
              </p:ext>
            </p:extLst>
          </p:nvPr>
        </p:nvGraphicFramePr>
        <p:xfrm>
          <a:off x="5925690" y="268870"/>
          <a:ext cx="1728996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62973" y="1724301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3181" y="2371668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Calibri" panose="020F0502020204030204" pitchFamily="34" charset="0"/>
              </a:rPr>
              <a:t>8</a:t>
            </a:r>
            <a:endParaRPr lang="en-GB" sz="3300" dirty="0"/>
          </a:p>
        </p:txBody>
      </p:sp>
      <p:sp>
        <p:nvSpPr>
          <p:cNvPr id="17" name="Rectangle 16"/>
          <p:cNvSpPr/>
          <p:nvPr/>
        </p:nvSpPr>
        <p:spPr>
          <a:xfrm>
            <a:off x="5739777" y="2954264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6261904" y="2371668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Calibri" panose="020F0502020204030204" pitchFamily="34" charset="0"/>
              </a:rPr>
              <a:t>0</a:t>
            </a:r>
            <a:endParaRPr lang="en-GB" sz="3300" dirty="0"/>
          </a:p>
        </p:txBody>
      </p:sp>
      <p:sp>
        <p:nvSpPr>
          <p:cNvPr id="19" name="Rectangle 18"/>
          <p:cNvSpPr/>
          <p:nvPr/>
        </p:nvSpPr>
        <p:spPr>
          <a:xfrm>
            <a:off x="5720627" y="2371668"/>
            <a:ext cx="1056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Calibri" panose="020F0502020204030204" pitchFamily="34" charset="0"/>
              </a:rPr>
              <a:t>1</a:t>
            </a:r>
            <a:endParaRPr lang="en-GB" sz="3300" dirty="0"/>
          </a:p>
        </p:txBody>
      </p:sp>
      <p:sp>
        <p:nvSpPr>
          <p:cNvPr id="20" name="Rectangle 35"/>
          <p:cNvSpPr/>
          <p:nvPr/>
        </p:nvSpPr>
        <p:spPr>
          <a:xfrm>
            <a:off x="345805" y="2668738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108 cm</a:t>
            </a:r>
            <a:endParaRPr lang="en-GB" sz="2800" dirty="0">
              <a:solidFill>
                <a:schemeClr val="accent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97638" y="374265"/>
            <a:ext cx="3070446" cy="3109347"/>
            <a:chOff x="268171" y="249049"/>
            <a:chExt cx="2498576" cy="2448272"/>
          </a:xfrm>
        </p:grpSpPr>
        <p:sp>
          <p:nvSpPr>
            <p:cNvPr id="22" name="Oval 21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3" name="Oval 22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4" name="Oval 2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25" name="Straight Connector 24"/>
            <p:cNvCxnSpPr>
              <a:stCxn id="22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35"/>
          <p:cNvSpPr/>
          <p:nvPr/>
        </p:nvSpPr>
        <p:spPr>
          <a:xfrm>
            <a:off x="5697544" y="654835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108 cm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8" name="Rectangle 35"/>
          <p:cNvSpPr/>
          <p:nvPr/>
        </p:nvSpPr>
        <p:spPr>
          <a:xfrm>
            <a:off x="4706422" y="2590457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 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9" name="Rectangle 35"/>
          <p:cNvSpPr/>
          <p:nvPr/>
        </p:nvSpPr>
        <p:spPr>
          <a:xfrm>
            <a:off x="6701815" y="2602664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 cm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0" name="Rectangle 35"/>
          <p:cNvSpPr/>
          <p:nvPr/>
        </p:nvSpPr>
        <p:spPr>
          <a:xfrm>
            <a:off x="1686303" y="2668738"/>
            <a:ext cx="2761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1 m and 8 cm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 rot="16200000">
            <a:off x="4288242" y="619185"/>
            <a:ext cx="212490" cy="635750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28011" y="3116093"/>
            <a:ext cx="116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sp>
        <p:nvSpPr>
          <p:cNvPr id="34" name="Rectangle 35"/>
          <p:cNvSpPr/>
          <p:nvPr/>
        </p:nvSpPr>
        <p:spPr>
          <a:xfrm>
            <a:off x="3474359" y="3112291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108 cm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5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/>
      <p:bldP spid="11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7" grpId="0"/>
      <p:bldP spid="28" grpId="0"/>
      <p:bldP spid="29" grpId="0"/>
      <p:bldP spid="30" grpId="0"/>
      <p:bldP spid="32" grpId="0" animBg="1"/>
      <p:bldP spid="33" grpId="0"/>
      <p:bldP spid="33" grpId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641233" y="275177"/>
            <a:ext cx="70757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 paperclip is 30 </a:t>
            </a:r>
            <a:r>
              <a:rPr lang="en-GB" sz="2800">
                <a:latin typeface="Calibri" panose="020F0502020204030204" pitchFamily="34" charset="0"/>
              </a:rPr>
              <a:t>mm long.</a:t>
            </a:r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A crayon is 9 cm long.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Dexter arranges some paperclips </a:t>
            </a:r>
          </a:p>
          <a:p>
            <a:r>
              <a:rPr lang="en-GB" sz="2800" dirty="0">
                <a:latin typeface="Calibri" panose="020F0502020204030204" pitchFamily="34" charset="0"/>
              </a:rPr>
              <a:t>and crayons like this: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Does his pattern fit onto a 30 cm long piece of paper?</a:t>
            </a:r>
          </a:p>
        </p:txBody>
      </p:sp>
      <p:pic>
        <p:nvPicPr>
          <p:cNvPr id="2050" name="Picture 2" descr="100+ Free Crayons &amp; Pencil Illustrations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87" y="3386910"/>
            <a:ext cx="2486960" cy="6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perclip | Free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373" y="3252025"/>
            <a:ext cx="891907" cy="8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281" y="405551"/>
            <a:ext cx="695617" cy="695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7347" y="531269"/>
            <a:ext cx="1512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7" name="Picture 4" descr="Paperclip | Free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6454" y="3223170"/>
            <a:ext cx="891907" cy="8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aperclip | Free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8361" y="3223170"/>
            <a:ext cx="891907" cy="8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00+ Free Crayons &amp; Pencil Illustrations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25" y="3386910"/>
            <a:ext cx="2486960" cy="6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9"/>
          <p:cNvSpPr/>
          <p:nvPr/>
        </p:nvSpPr>
        <p:spPr>
          <a:xfrm>
            <a:off x="186976" y="3919902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3 cm</a:t>
            </a:r>
            <a:endParaRPr lang="en-GB" sz="2800" dirty="0"/>
          </a:p>
        </p:txBody>
      </p:sp>
      <p:sp>
        <p:nvSpPr>
          <p:cNvPr id="13" name="Rectangle 19"/>
          <p:cNvSpPr/>
          <p:nvPr/>
        </p:nvSpPr>
        <p:spPr>
          <a:xfrm>
            <a:off x="6557978" y="3919902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9 cm</a:t>
            </a:r>
            <a:endParaRPr lang="en-GB" sz="2800" dirty="0"/>
          </a:p>
        </p:txBody>
      </p:sp>
      <p:sp>
        <p:nvSpPr>
          <p:cNvPr id="14" name="Rectangle 19"/>
          <p:cNvSpPr/>
          <p:nvPr/>
        </p:nvSpPr>
        <p:spPr>
          <a:xfrm>
            <a:off x="2103016" y="3919902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9 cm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9"/>
              <p:cNvSpPr/>
              <p:nvPr/>
            </p:nvSpPr>
            <p:spPr>
              <a:xfrm>
                <a:off x="1206488" y="5509280"/>
                <a:ext cx="22277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5"/>
                    </a:solidFill>
                    <a:latin typeface="Calibri" panose="020F0502020204030204" pitchFamily="34" charset="0"/>
                  </a:rPr>
                  <a:t>3 </a:t>
                </a:r>
                <a:r>
                  <a:rPr lang="en-GB" sz="2800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sz="2800" dirty="0">
                    <a:solidFill>
                      <a:schemeClr val="accent5"/>
                    </a:solidFill>
                    <a:latin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/>
                    </a:solidFill>
                  </a:rPr>
                  <a:t> 27</a:t>
                </a:r>
              </a:p>
            </p:txBody>
          </p:sp>
        </mc:Choice>
        <mc:Fallback xmlns="">
          <p:sp>
            <p:nvSpPr>
              <p:cNvPr id="16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88" y="5509280"/>
                <a:ext cx="2227794" cy="523220"/>
              </a:xfrm>
              <a:prstGeom prst="rect">
                <a:avLst/>
              </a:prstGeom>
              <a:blipFill>
                <a:blip r:embed="rId8"/>
                <a:stretch>
                  <a:fillRect t="-1511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295361" y="1634329"/>
            <a:ext cx="2204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27 cm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5275" y="2825070"/>
            <a:ext cx="2204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Yes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081" y="3919902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30 mm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3612540" y="3916057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30 mm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4682521" y="3919902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30 mm</a:t>
            </a:r>
            <a:endParaRPr lang="en-GB" sz="2800" dirty="0"/>
          </a:p>
        </p:txBody>
      </p:sp>
      <p:sp>
        <p:nvSpPr>
          <p:cNvPr id="23" name="Rectangle 19"/>
          <p:cNvSpPr/>
          <p:nvPr/>
        </p:nvSpPr>
        <p:spPr>
          <a:xfrm>
            <a:off x="3577123" y="3916057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3 cm</a:t>
            </a:r>
            <a:endParaRPr lang="en-GB" sz="2800" dirty="0"/>
          </a:p>
        </p:txBody>
      </p:sp>
      <p:sp>
        <p:nvSpPr>
          <p:cNvPr id="24" name="Rectangle 19"/>
          <p:cNvSpPr/>
          <p:nvPr/>
        </p:nvSpPr>
        <p:spPr>
          <a:xfrm>
            <a:off x="4660291" y="3919902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3 cm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9"/>
              <p:cNvSpPr/>
              <p:nvPr/>
            </p:nvSpPr>
            <p:spPr>
              <a:xfrm>
                <a:off x="667512" y="4689691"/>
                <a:ext cx="37332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2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2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2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800" dirty="0">
                    <a:solidFill>
                      <a:schemeClr val="accent2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2"/>
                    </a:solidFill>
                  </a:rPr>
                  <a:t> 27 </a:t>
                </a:r>
              </a:p>
            </p:txBody>
          </p:sp>
        </mc:Choice>
        <mc:Fallback xmlns="">
          <p:sp>
            <p:nvSpPr>
              <p:cNvPr id="26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689691"/>
                <a:ext cx="3733291" cy="523220"/>
              </a:xfrm>
              <a:prstGeom prst="rect">
                <a:avLst/>
              </a:prstGeom>
              <a:blipFill>
                <a:blip r:embed="rId9"/>
                <a:stretch>
                  <a:fillRect l="-1144" t="-10465" r="-343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9"/>
              <p:cNvSpPr/>
              <p:nvPr/>
            </p:nvSpPr>
            <p:spPr>
              <a:xfrm>
                <a:off x="4660291" y="4697605"/>
                <a:ext cx="373329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12</a:t>
                </a:r>
              </a:p>
              <a:p>
                <a:pPr algn="ctr"/>
                <a:r>
                  <a:rPr lang="en-GB" sz="2800" dirty="0">
                    <a:solidFill>
                      <a:schemeClr val="accent6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24</a:t>
                </a:r>
              </a:p>
              <a:p>
                <a:pPr algn="ctr"/>
                <a:r>
                  <a:rPr lang="en-GB" sz="2800" dirty="0">
                    <a:solidFill>
                      <a:schemeClr val="accent6"/>
                    </a:solidFill>
                  </a:rPr>
                  <a:t>24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27</a:t>
                </a:r>
              </a:p>
            </p:txBody>
          </p:sp>
        </mc:Choice>
        <mc:Fallback xmlns="">
          <p:sp>
            <p:nvSpPr>
              <p:cNvPr id="2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91" y="4697605"/>
                <a:ext cx="3733291" cy="1384995"/>
              </a:xfrm>
              <a:prstGeom prst="rect">
                <a:avLst/>
              </a:prstGeom>
              <a:blipFill>
                <a:blip r:embed="rId10"/>
                <a:stretch>
                  <a:fillRect t="-440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597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3" grpId="0"/>
      <p:bldP spid="14" grpId="0"/>
      <p:bldP spid="16" grpId="0"/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2FF9D-43E3-4DB4-8BB7-F9FB00318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2291405"/>
            <a:ext cx="6812852" cy="2896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6C217C-0E03-4BDD-876D-F57E1A1E3B53}"/>
              </a:ext>
            </a:extLst>
          </p:cNvPr>
          <p:cNvSpPr txBox="1"/>
          <p:nvPr/>
        </p:nvSpPr>
        <p:spPr>
          <a:xfrm>
            <a:off x="534572" y="745588"/>
            <a:ext cx="693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the final question on your worksheet.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finish, there is a challenge question.</a:t>
            </a:r>
          </a:p>
        </p:txBody>
      </p:sp>
    </p:spTree>
    <p:extLst>
      <p:ext uri="{BB962C8B-B14F-4D97-AF65-F5344CB8AC3E}">
        <p14:creationId xmlns:p14="http://schemas.microsoft.com/office/powerpoint/2010/main" val="198905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43A83-3F92-471A-8BA2-86FE33A36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98" y="2570626"/>
            <a:ext cx="6080237" cy="4069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F76888-6104-426A-BE1F-E795C95F2C74}"/>
              </a:ext>
            </a:extLst>
          </p:cNvPr>
          <p:cNvSpPr txBox="1"/>
          <p:nvPr/>
        </p:nvSpPr>
        <p:spPr>
          <a:xfrm>
            <a:off x="1259058" y="716203"/>
            <a:ext cx="5901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Let’s work through this question together as a class.</a:t>
            </a:r>
          </a:p>
        </p:txBody>
      </p:sp>
    </p:spTree>
    <p:extLst>
      <p:ext uri="{BB962C8B-B14F-4D97-AF65-F5344CB8AC3E}">
        <p14:creationId xmlns:p14="http://schemas.microsoft.com/office/powerpoint/2010/main" val="26722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Convert the measurements.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cm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1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cm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km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47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128 cm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cm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blipFill>
                <a:blip r:embed="rId4"/>
                <a:stretch>
                  <a:fillRect l="-1707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BF37747-D97B-4FFE-8160-C4C77CA9BE8F}"/>
              </a:ext>
            </a:extLst>
          </p:cNvPr>
          <p:cNvSpPr txBox="1"/>
          <p:nvPr/>
        </p:nvSpPr>
        <p:spPr>
          <a:xfrm>
            <a:off x="695550" y="5036234"/>
            <a:ext cx="417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are going to chant our 9x tables, so if you finish please practise these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98728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Convert the measurements.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cm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1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cm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km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47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128 cm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cm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blipFill>
                <a:blip r:embed="rId5"/>
                <a:stretch>
                  <a:fillRect l="-1707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00227" y="762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0227" y="117086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0227" y="1600667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3627" y="2430203"/>
                <a:ext cx="27948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60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627" y="2430203"/>
                <a:ext cx="2794882" cy="523220"/>
              </a:xfrm>
              <a:prstGeom prst="rect">
                <a:avLst/>
              </a:prstGeom>
              <a:blipFill>
                <a:blip r:embed="rId6"/>
                <a:stretch>
                  <a:fillRect l="-435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64729" y="243020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1337" y="374331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92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92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>
          <a:xfrm>
            <a:off x="6616855" y="1643034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53 cm</a:t>
            </a:r>
            <a:endParaRPr lang="en-GB" sz="2800" dirty="0"/>
          </a:p>
        </p:txBody>
      </p:sp>
      <p:sp>
        <p:nvSpPr>
          <p:cNvPr id="16" name="TextBox 7"/>
          <p:cNvSpPr txBox="1"/>
          <p:nvPr/>
        </p:nvSpPr>
        <p:spPr>
          <a:xfrm>
            <a:off x="750632" y="519930"/>
            <a:ext cx="4633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Tommy uses toy bricks to make a tower.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What is the height of the tower?</a:t>
            </a:r>
          </a:p>
        </p:txBody>
      </p:sp>
      <p:sp>
        <p:nvSpPr>
          <p:cNvPr id="17" name="Rectangle 8"/>
          <p:cNvSpPr/>
          <p:nvPr/>
        </p:nvSpPr>
        <p:spPr>
          <a:xfrm>
            <a:off x="4777869" y="517275"/>
            <a:ext cx="1933145" cy="3178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9" name="Rectangle 9"/>
          <p:cNvSpPr/>
          <p:nvPr/>
        </p:nvSpPr>
        <p:spPr>
          <a:xfrm>
            <a:off x="5564925" y="3695586"/>
            <a:ext cx="1108364" cy="118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Rectangle 10"/>
          <p:cNvSpPr/>
          <p:nvPr/>
        </p:nvSpPr>
        <p:spPr>
          <a:xfrm>
            <a:off x="4442532" y="3695586"/>
            <a:ext cx="1108364" cy="118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Rectangle 11"/>
          <p:cNvSpPr/>
          <p:nvPr/>
        </p:nvSpPr>
        <p:spPr>
          <a:xfrm>
            <a:off x="6687317" y="3695586"/>
            <a:ext cx="1300829" cy="1186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4" name="Rectangle 12"/>
          <p:cNvSpPr/>
          <p:nvPr/>
        </p:nvSpPr>
        <p:spPr>
          <a:xfrm>
            <a:off x="2489216" y="3695586"/>
            <a:ext cx="1939287" cy="11861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25" name="Straight Arrow Connector 14"/>
          <p:cNvCxnSpPr/>
          <p:nvPr/>
        </p:nvCxnSpPr>
        <p:spPr>
          <a:xfrm>
            <a:off x="6971911" y="568230"/>
            <a:ext cx="0" cy="302544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7"/>
          <p:cNvCxnSpPr/>
          <p:nvPr/>
        </p:nvCxnSpPr>
        <p:spPr>
          <a:xfrm>
            <a:off x="2272911" y="3695586"/>
            <a:ext cx="0" cy="11861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9"/>
          <p:cNvSpPr/>
          <p:nvPr/>
        </p:nvSpPr>
        <p:spPr>
          <a:xfrm>
            <a:off x="1122614" y="3965489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18 cm</a:t>
            </a:r>
            <a:endParaRPr lang="en-GB" sz="2800" dirty="0"/>
          </a:p>
        </p:txBody>
      </p:sp>
      <p:cxnSp>
        <p:nvCxnSpPr>
          <p:cNvPr id="34" name="Straight Arrow Connector 20"/>
          <p:cNvCxnSpPr/>
          <p:nvPr/>
        </p:nvCxnSpPr>
        <p:spPr>
          <a:xfrm>
            <a:off x="2472834" y="5036459"/>
            <a:ext cx="19019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5"/>
          <p:cNvSpPr/>
          <p:nvPr/>
        </p:nvSpPr>
        <p:spPr>
          <a:xfrm>
            <a:off x="2780488" y="5003578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23 cm</a:t>
            </a:r>
            <a:endParaRPr lang="en-GB" sz="2800" dirty="0"/>
          </a:p>
        </p:txBody>
      </p:sp>
      <p:cxnSp>
        <p:nvCxnSpPr>
          <p:cNvPr id="37" name="Straight Arrow Connector 26"/>
          <p:cNvCxnSpPr/>
          <p:nvPr/>
        </p:nvCxnSpPr>
        <p:spPr>
          <a:xfrm>
            <a:off x="4442532" y="5039061"/>
            <a:ext cx="110836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9"/>
          <p:cNvSpPr/>
          <p:nvPr/>
        </p:nvSpPr>
        <p:spPr>
          <a:xfrm>
            <a:off x="4387700" y="5042239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12 cm</a:t>
            </a:r>
            <a:endParaRPr lang="en-GB" sz="2800" dirty="0"/>
          </a:p>
        </p:txBody>
      </p:sp>
      <p:cxnSp>
        <p:nvCxnSpPr>
          <p:cNvPr id="39" name="Straight Arrow Connector 30"/>
          <p:cNvCxnSpPr/>
          <p:nvPr/>
        </p:nvCxnSpPr>
        <p:spPr>
          <a:xfrm>
            <a:off x="5575513" y="5041488"/>
            <a:ext cx="110836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1"/>
          <p:cNvSpPr/>
          <p:nvPr/>
        </p:nvSpPr>
        <p:spPr>
          <a:xfrm>
            <a:off x="5564925" y="5044666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12 cm</a:t>
            </a:r>
            <a:endParaRPr lang="en-GB" sz="2800" dirty="0"/>
          </a:p>
        </p:txBody>
      </p:sp>
      <p:cxnSp>
        <p:nvCxnSpPr>
          <p:cNvPr id="41" name="Straight Arrow Connector 32"/>
          <p:cNvCxnSpPr/>
          <p:nvPr/>
        </p:nvCxnSpPr>
        <p:spPr>
          <a:xfrm>
            <a:off x="6728121" y="5041488"/>
            <a:ext cx="1260025" cy="75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4"/>
          <p:cNvSpPr/>
          <p:nvPr/>
        </p:nvSpPr>
        <p:spPr>
          <a:xfrm>
            <a:off x="6707749" y="5066177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17 cm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9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61137"/>
              </p:ext>
            </p:extLst>
          </p:nvPr>
        </p:nvGraphicFramePr>
        <p:xfrm>
          <a:off x="1816187" y="345259"/>
          <a:ext cx="1728996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endParaRPr lang="en-GB" sz="2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97754" y="1688436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547" y="244237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2123347" y="301648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24" name="Rectangle 23"/>
          <p:cNvSpPr/>
          <p:nvPr/>
        </p:nvSpPr>
        <p:spPr>
          <a:xfrm>
            <a:off x="2173270" y="2460832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7</a:t>
            </a:r>
            <a:endParaRPr lang="en-GB" sz="3600" dirty="0"/>
          </a:p>
        </p:txBody>
      </p:sp>
      <p:sp>
        <p:nvSpPr>
          <p:cNvPr id="25" name="Rectangle 24"/>
          <p:cNvSpPr/>
          <p:nvPr/>
        </p:nvSpPr>
        <p:spPr>
          <a:xfrm>
            <a:off x="1955706" y="5610915"/>
            <a:ext cx="5232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The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 height of the tower is 71 cm.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17300CDB-D881-4F6A-87BA-E175FE1EAD6B}"/>
              </a:ext>
            </a:extLst>
          </p:cNvPr>
          <p:cNvSpPr/>
          <p:nvPr/>
        </p:nvSpPr>
        <p:spPr>
          <a:xfrm>
            <a:off x="6601922" y="1919151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53 cm</a:t>
            </a:r>
            <a:endParaRPr lang="en-GB" sz="2800" dirty="0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BA274269-2065-48D3-857E-480EA21513AC}"/>
              </a:ext>
            </a:extLst>
          </p:cNvPr>
          <p:cNvSpPr/>
          <p:nvPr/>
        </p:nvSpPr>
        <p:spPr>
          <a:xfrm>
            <a:off x="4777869" y="789709"/>
            <a:ext cx="1933145" cy="290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9C6BC9F-135E-4343-B1E7-7AF0816681B4}"/>
              </a:ext>
            </a:extLst>
          </p:cNvPr>
          <p:cNvSpPr/>
          <p:nvPr/>
        </p:nvSpPr>
        <p:spPr>
          <a:xfrm>
            <a:off x="5564925" y="3695593"/>
            <a:ext cx="1108364" cy="118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CEAFF88C-93EC-4BC4-A027-AB9F89BB3F20}"/>
              </a:ext>
            </a:extLst>
          </p:cNvPr>
          <p:cNvSpPr/>
          <p:nvPr/>
        </p:nvSpPr>
        <p:spPr>
          <a:xfrm>
            <a:off x="4442532" y="3695593"/>
            <a:ext cx="1108364" cy="118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8DEE524A-4007-4B97-85C3-36979603B1BF}"/>
              </a:ext>
            </a:extLst>
          </p:cNvPr>
          <p:cNvSpPr/>
          <p:nvPr/>
        </p:nvSpPr>
        <p:spPr>
          <a:xfrm>
            <a:off x="6687317" y="3695593"/>
            <a:ext cx="1300829" cy="1186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0E3609D0-5286-405A-A6E5-13BF12E9189A}"/>
              </a:ext>
            </a:extLst>
          </p:cNvPr>
          <p:cNvSpPr/>
          <p:nvPr/>
        </p:nvSpPr>
        <p:spPr>
          <a:xfrm>
            <a:off x="2489216" y="3695593"/>
            <a:ext cx="1939287" cy="11861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33" name="Straight Arrow Connector 14">
            <a:extLst>
              <a:ext uri="{FF2B5EF4-FFF2-40B4-BE49-F238E27FC236}">
                <a16:creationId xmlns:a16="http://schemas.microsoft.com/office/drawing/2014/main" id="{08826762-C503-4404-9D46-C5DF44884515}"/>
              </a:ext>
            </a:extLst>
          </p:cNvPr>
          <p:cNvCxnSpPr/>
          <p:nvPr/>
        </p:nvCxnSpPr>
        <p:spPr>
          <a:xfrm>
            <a:off x="6921666" y="789709"/>
            <a:ext cx="0" cy="28731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7">
            <a:extLst>
              <a:ext uri="{FF2B5EF4-FFF2-40B4-BE49-F238E27FC236}">
                <a16:creationId xmlns:a16="http://schemas.microsoft.com/office/drawing/2014/main" id="{8C5C9AF2-9819-4E04-8744-F3D5C92DC793}"/>
              </a:ext>
            </a:extLst>
          </p:cNvPr>
          <p:cNvCxnSpPr/>
          <p:nvPr/>
        </p:nvCxnSpPr>
        <p:spPr>
          <a:xfrm>
            <a:off x="2272911" y="3695593"/>
            <a:ext cx="0" cy="11861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9">
            <a:extLst>
              <a:ext uri="{FF2B5EF4-FFF2-40B4-BE49-F238E27FC236}">
                <a16:creationId xmlns:a16="http://schemas.microsoft.com/office/drawing/2014/main" id="{F2CFD023-4CC8-4BF2-953B-BC04196C458B}"/>
              </a:ext>
            </a:extLst>
          </p:cNvPr>
          <p:cNvSpPr/>
          <p:nvPr/>
        </p:nvSpPr>
        <p:spPr>
          <a:xfrm>
            <a:off x="1122614" y="3965496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18 cm</a:t>
            </a:r>
            <a:endParaRPr lang="en-GB" sz="2800" dirty="0"/>
          </a:p>
        </p:txBody>
      </p:sp>
      <p:cxnSp>
        <p:nvCxnSpPr>
          <p:cNvPr id="36" name="Straight Arrow Connector 20">
            <a:extLst>
              <a:ext uri="{FF2B5EF4-FFF2-40B4-BE49-F238E27FC236}">
                <a16:creationId xmlns:a16="http://schemas.microsoft.com/office/drawing/2014/main" id="{3FD6271A-D41B-4557-9384-CB8BC891188D}"/>
              </a:ext>
            </a:extLst>
          </p:cNvPr>
          <p:cNvCxnSpPr/>
          <p:nvPr/>
        </p:nvCxnSpPr>
        <p:spPr>
          <a:xfrm>
            <a:off x="2472834" y="5036466"/>
            <a:ext cx="19019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5">
            <a:extLst>
              <a:ext uri="{FF2B5EF4-FFF2-40B4-BE49-F238E27FC236}">
                <a16:creationId xmlns:a16="http://schemas.microsoft.com/office/drawing/2014/main" id="{BBB46E47-C1E0-4E50-AFE3-EBDF5E9AB978}"/>
              </a:ext>
            </a:extLst>
          </p:cNvPr>
          <p:cNvSpPr/>
          <p:nvPr/>
        </p:nvSpPr>
        <p:spPr>
          <a:xfrm>
            <a:off x="2780488" y="5003585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23 cm</a:t>
            </a:r>
            <a:endParaRPr lang="en-GB" sz="2800" dirty="0"/>
          </a:p>
        </p:txBody>
      </p:sp>
      <p:cxnSp>
        <p:nvCxnSpPr>
          <p:cNvPr id="38" name="Straight Arrow Connector 26">
            <a:extLst>
              <a:ext uri="{FF2B5EF4-FFF2-40B4-BE49-F238E27FC236}">
                <a16:creationId xmlns:a16="http://schemas.microsoft.com/office/drawing/2014/main" id="{B6E5AAD1-EEFF-4B81-A440-E5E3A108F59E}"/>
              </a:ext>
            </a:extLst>
          </p:cNvPr>
          <p:cNvCxnSpPr/>
          <p:nvPr/>
        </p:nvCxnSpPr>
        <p:spPr>
          <a:xfrm>
            <a:off x="4442532" y="5039068"/>
            <a:ext cx="110836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9">
            <a:extLst>
              <a:ext uri="{FF2B5EF4-FFF2-40B4-BE49-F238E27FC236}">
                <a16:creationId xmlns:a16="http://schemas.microsoft.com/office/drawing/2014/main" id="{BC4A1411-E0EC-4EE6-B6ED-045680463984}"/>
              </a:ext>
            </a:extLst>
          </p:cNvPr>
          <p:cNvSpPr/>
          <p:nvPr/>
        </p:nvSpPr>
        <p:spPr>
          <a:xfrm>
            <a:off x="4387700" y="5042246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12 cm</a:t>
            </a:r>
            <a:endParaRPr lang="en-GB" sz="2800" dirty="0"/>
          </a:p>
        </p:txBody>
      </p:sp>
      <p:cxnSp>
        <p:nvCxnSpPr>
          <p:cNvPr id="40" name="Straight Arrow Connector 30">
            <a:extLst>
              <a:ext uri="{FF2B5EF4-FFF2-40B4-BE49-F238E27FC236}">
                <a16:creationId xmlns:a16="http://schemas.microsoft.com/office/drawing/2014/main" id="{324DC8C6-1D4B-482D-B882-EFC4CEBC1693}"/>
              </a:ext>
            </a:extLst>
          </p:cNvPr>
          <p:cNvCxnSpPr/>
          <p:nvPr/>
        </p:nvCxnSpPr>
        <p:spPr>
          <a:xfrm>
            <a:off x="5575513" y="5041495"/>
            <a:ext cx="110836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1">
            <a:extLst>
              <a:ext uri="{FF2B5EF4-FFF2-40B4-BE49-F238E27FC236}">
                <a16:creationId xmlns:a16="http://schemas.microsoft.com/office/drawing/2014/main" id="{857ECE97-DCFF-4917-8DFD-7A7362106816}"/>
              </a:ext>
            </a:extLst>
          </p:cNvPr>
          <p:cNvSpPr/>
          <p:nvPr/>
        </p:nvSpPr>
        <p:spPr>
          <a:xfrm>
            <a:off x="5564925" y="5044673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12 cm</a:t>
            </a:r>
            <a:endParaRPr lang="en-GB" sz="2800" dirty="0"/>
          </a:p>
        </p:txBody>
      </p:sp>
      <p:cxnSp>
        <p:nvCxnSpPr>
          <p:cNvPr id="42" name="Straight Arrow Connector 32">
            <a:extLst>
              <a:ext uri="{FF2B5EF4-FFF2-40B4-BE49-F238E27FC236}">
                <a16:creationId xmlns:a16="http://schemas.microsoft.com/office/drawing/2014/main" id="{1E626A0A-3FC0-4F0B-B11A-0D504161F44C}"/>
              </a:ext>
            </a:extLst>
          </p:cNvPr>
          <p:cNvCxnSpPr/>
          <p:nvPr/>
        </p:nvCxnSpPr>
        <p:spPr>
          <a:xfrm>
            <a:off x="6728121" y="5041495"/>
            <a:ext cx="1260025" cy="75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4">
            <a:extLst>
              <a:ext uri="{FF2B5EF4-FFF2-40B4-BE49-F238E27FC236}">
                <a16:creationId xmlns:a16="http://schemas.microsoft.com/office/drawing/2014/main" id="{AD7F3D39-1DD4-44A5-88EC-2AA29BD79F43}"/>
              </a:ext>
            </a:extLst>
          </p:cNvPr>
          <p:cNvSpPr/>
          <p:nvPr/>
        </p:nvSpPr>
        <p:spPr>
          <a:xfrm>
            <a:off x="6707749" y="5066184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17 cm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144" y="267478"/>
            <a:ext cx="681462" cy="681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8397" y="411881"/>
            <a:ext cx="200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21" name="Rectangle 3"/>
          <p:cNvSpPr/>
          <p:nvPr/>
        </p:nvSpPr>
        <p:spPr>
          <a:xfrm>
            <a:off x="6615951" y="2062996"/>
            <a:ext cx="192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53 cm</a:t>
            </a:r>
            <a:endParaRPr lang="en-GB" sz="2800" dirty="0"/>
          </a:p>
        </p:txBody>
      </p:sp>
      <p:sp>
        <p:nvSpPr>
          <p:cNvPr id="22" name="Rectangle 4"/>
          <p:cNvSpPr/>
          <p:nvPr/>
        </p:nvSpPr>
        <p:spPr>
          <a:xfrm>
            <a:off x="4787880" y="858982"/>
            <a:ext cx="1933145" cy="2835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Rectangle 5"/>
          <p:cNvSpPr/>
          <p:nvPr/>
        </p:nvSpPr>
        <p:spPr>
          <a:xfrm>
            <a:off x="5574936" y="3694622"/>
            <a:ext cx="1108364" cy="118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4" name="Rectangle 6"/>
          <p:cNvSpPr/>
          <p:nvPr/>
        </p:nvSpPr>
        <p:spPr>
          <a:xfrm>
            <a:off x="4452543" y="3694622"/>
            <a:ext cx="1108364" cy="118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7" name="Rectangle 7"/>
          <p:cNvSpPr/>
          <p:nvPr/>
        </p:nvSpPr>
        <p:spPr>
          <a:xfrm>
            <a:off x="6697328" y="3694622"/>
            <a:ext cx="1300829" cy="1186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8" name="Rectangle 8"/>
          <p:cNvSpPr/>
          <p:nvPr/>
        </p:nvSpPr>
        <p:spPr>
          <a:xfrm>
            <a:off x="2499227" y="3694622"/>
            <a:ext cx="1939287" cy="11861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39" name="Straight Arrow Connector 9"/>
          <p:cNvCxnSpPr/>
          <p:nvPr/>
        </p:nvCxnSpPr>
        <p:spPr>
          <a:xfrm>
            <a:off x="6981922" y="858982"/>
            <a:ext cx="0" cy="281686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0"/>
          <p:cNvCxnSpPr/>
          <p:nvPr/>
        </p:nvCxnSpPr>
        <p:spPr>
          <a:xfrm>
            <a:off x="2282922" y="3694622"/>
            <a:ext cx="0" cy="11861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1"/>
          <p:cNvSpPr/>
          <p:nvPr/>
        </p:nvSpPr>
        <p:spPr>
          <a:xfrm>
            <a:off x="1132625" y="3947164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18 cm</a:t>
            </a:r>
            <a:endParaRPr lang="en-GB" sz="2800" dirty="0"/>
          </a:p>
        </p:txBody>
      </p:sp>
      <p:cxnSp>
        <p:nvCxnSpPr>
          <p:cNvPr id="42" name="Straight Arrow Connector 12"/>
          <p:cNvCxnSpPr/>
          <p:nvPr/>
        </p:nvCxnSpPr>
        <p:spPr>
          <a:xfrm>
            <a:off x="2482845" y="5035495"/>
            <a:ext cx="19019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3"/>
          <p:cNvSpPr/>
          <p:nvPr/>
        </p:nvSpPr>
        <p:spPr>
          <a:xfrm>
            <a:off x="2790499" y="5002614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23 cm</a:t>
            </a:r>
            <a:endParaRPr lang="en-GB" sz="2800" dirty="0"/>
          </a:p>
        </p:txBody>
      </p:sp>
      <p:cxnSp>
        <p:nvCxnSpPr>
          <p:cNvPr id="44" name="Straight Arrow Connector 14"/>
          <p:cNvCxnSpPr/>
          <p:nvPr/>
        </p:nvCxnSpPr>
        <p:spPr>
          <a:xfrm>
            <a:off x="4452543" y="5038097"/>
            <a:ext cx="110836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5"/>
          <p:cNvSpPr/>
          <p:nvPr/>
        </p:nvSpPr>
        <p:spPr>
          <a:xfrm>
            <a:off x="4397711" y="5041275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12 cm</a:t>
            </a:r>
            <a:endParaRPr lang="en-GB" sz="2800" dirty="0"/>
          </a:p>
        </p:txBody>
      </p:sp>
      <p:cxnSp>
        <p:nvCxnSpPr>
          <p:cNvPr id="46" name="Straight Arrow Connector 16"/>
          <p:cNvCxnSpPr/>
          <p:nvPr/>
        </p:nvCxnSpPr>
        <p:spPr>
          <a:xfrm>
            <a:off x="5583472" y="5040524"/>
            <a:ext cx="110836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7"/>
          <p:cNvSpPr/>
          <p:nvPr/>
        </p:nvSpPr>
        <p:spPr>
          <a:xfrm>
            <a:off x="5574936" y="5043702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12 cm</a:t>
            </a:r>
            <a:endParaRPr lang="en-GB" sz="2800" dirty="0"/>
          </a:p>
        </p:txBody>
      </p:sp>
      <p:cxnSp>
        <p:nvCxnSpPr>
          <p:cNvPr id="48" name="Straight Arrow Connector 18"/>
          <p:cNvCxnSpPr/>
          <p:nvPr/>
        </p:nvCxnSpPr>
        <p:spPr>
          <a:xfrm>
            <a:off x="6738132" y="5040524"/>
            <a:ext cx="1260025" cy="75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9"/>
          <p:cNvSpPr/>
          <p:nvPr/>
        </p:nvSpPr>
        <p:spPr>
          <a:xfrm>
            <a:off x="6717760" y="5065213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17 cm</a:t>
            </a:r>
            <a:endParaRPr lang="en-GB" sz="2800" dirty="0"/>
          </a:p>
        </p:txBody>
      </p:sp>
      <p:sp>
        <p:nvSpPr>
          <p:cNvPr id="50" name="TextBox 7"/>
          <p:cNvSpPr txBox="1"/>
          <p:nvPr/>
        </p:nvSpPr>
        <p:spPr>
          <a:xfrm>
            <a:off x="667512" y="401950"/>
            <a:ext cx="542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What is the length of the tower?</a:t>
            </a:r>
          </a:p>
        </p:txBody>
      </p:sp>
      <p:sp>
        <p:nvSpPr>
          <p:cNvPr id="51" name="Left Brace 25"/>
          <p:cNvSpPr/>
          <p:nvPr/>
        </p:nvSpPr>
        <p:spPr>
          <a:xfrm rot="16200000">
            <a:off x="5506236" y="4615745"/>
            <a:ext cx="193853" cy="189992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2" name="Rectangle 26"/>
          <p:cNvSpPr/>
          <p:nvPr/>
        </p:nvSpPr>
        <p:spPr>
          <a:xfrm>
            <a:off x="4948607" y="5714521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24 cm</a:t>
            </a:r>
            <a:endParaRPr lang="en-GB" sz="2800" dirty="0"/>
          </a:p>
        </p:txBody>
      </p:sp>
      <p:sp>
        <p:nvSpPr>
          <p:cNvPr id="54" name="Rectangle 28"/>
          <p:cNvSpPr/>
          <p:nvPr/>
        </p:nvSpPr>
        <p:spPr>
          <a:xfrm>
            <a:off x="1516241" y="1227185"/>
            <a:ext cx="2630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23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>
                <a:latin typeface="Calibri" panose="020F0502020204030204" pitchFamily="34" charset="0"/>
              </a:rPr>
              <a:t> 17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alibri" panose="020F0502020204030204" pitchFamily="34" charset="0"/>
              </a:rPr>
              <a:t> 40</a:t>
            </a:r>
            <a:endParaRPr lang="en-GB" sz="3200" dirty="0"/>
          </a:p>
        </p:txBody>
      </p:sp>
      <p:sp>
        <p:nvSpPr>
          <p:cNvPr id="61" name="Rectangle 35"/>
          <p:cNvSpPr/>
          <p:nvPr/>
        </p:nvSpPr>
        <p:spPr>
          <a:xfrm>
            <a:off x="2282922" y="2722868"/>
            <a:ext cx="1926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64 cm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62" name="Rectangle 28"/>
          <p:cNvSpPr/>
          <p:nvPr/>
        </p:nvSpPr>
        <p:spPr>
          <a:xfrm>
            <a:off x="1506337" y="1836078"/>
            <a:ext cx="2630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40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>
                <a:latin typeface="Calibri" panose="020F0502020204030204" pitchFamily="34" charset="0"/>
              </a:rPr>
              <a:t> 24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alibri" panose="020F0502020204030204" pitchFamily="34" charset="0"/>
              </a:rPr>
              <a:t> 64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6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7" grpId="0"/>
      <p:bldP spid="49" grpId="0"/>
      <p:bldP spid="51" grpId="0" animBg="1"/>
      <p:bldP spid="52" grpId="0"/>
      <p:bldP spid="52" grpId="1"/>
      <p:bldP spid="54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667512" y="703332"/>
            <a:ext cx="6643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20 mm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10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Rectangle 19"/>
          <p:cNvSpPr/>
          <p:nvPr/>
        </p:nvSpPr>
        <p:spPr>
          <a:xfrm>
            <a:off x="4140783" y="703010"/>
            <a:ext cx="135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 cm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162730" y="741786"/>
            <a:ext cx="653142" cy="5177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7"/>
          <p:cNvSpPr txBox="1"/>
          <p:nvPr/>
        </p:nvSpPr>
        <p:spPr>
          <a:xfrm>
            <a:off x="5820692" y="1599366"/>
            <a:ext cx="260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10 mm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latin typeface="Calibri" panose="020F0502020204030204" pitchFamily="34" charset="0"/>
              </a:rPr>
              <a:t>1 cm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3800656" y="717371"/>
            <a:ext cx="80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7512" y="1815496"/>
            <a:ext cx="6643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10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4138" y="625216"/>
            <a:ext cx="894607" cy="6897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0" name="TextBox 7"/>
          <p:cNvSpPr txBox="1"/>
          <p:nvPr/>
        </p:nvSpPr>
        <p:spPr>
          <a:xfrm>
            <a:off x="3207216" y="1814211"/>
            <a:ext cx="156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12 cm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3802368" y="714472"/>
            <a:ext cx="71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667512" y="3464185"/>
            <a:ext cx="840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m 80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              </a:t>
            </a:r>
            <a:r>
              <a:rPr lang="en-GB" sz="2800" dirty="0">
                <a:latin typeface="Calibri" panose="020F0502020204030204" pitchFamily="34" charset="0"/>
                <a:ea typeface="Cambria Math" panose="02040503050406030204" pitchFamily="18" charset="0"/>
              </a:rPr>
              <a:t>cm</a:t>
            </a:r>
            <a:r>
              <a:rPr lang="en-GB" sz="2800" dirty="0">
                <a:latin typeface="Calibri" panose="020F0502020204030204" pitchFamily="34" charset="0"/>
              </a:rPr>
              <a:t>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59912" y="3415337"/>
            <a:ext cx="894607" cy="6897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4" name="TextBox 7"/>
          <p:cNvSpPr txBox="1"/>
          <p:nvPr/>
        </p:nvSpPr>
        <p:spPr>
          <a:xfrm>
            <a:off x="4285971" y="3475647"/>
            <a:ext cx="260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libri" panose="020F0502020204030204" pitchFamily="34" charset="0"/>
              </a:rPr>
              <a:t> m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20931" y="2520506"/>
            <a:ext cx="2801797" cy="2837294"/>
            <a:chOff x="268171" y="249049"/>
            <a:chExt cx="2498576" cy="2448272"/>
          </a:xfrm>
        </p:grpSpPr>
        <p:sp>
          <p:nvSpPr>
            <p:cNvPr id="16" name="Oval 1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8" name="Oval 1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5595424" y="4559310"/>
            <a:ext cx="6944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</a:rPr>
              <a:t>1 m</a:t>
            </a:r>
            <a:endParaRPr lang="en-GB" sz="2600" dirty="0"/>
          </a:p>
        </p:txBody>
      </p:sp>
      <p:sp>
        <p:nvSpPr>
          <p:cNvPr id="22" name="Rectangle 21"/>
          <p:cNvSpPr/>
          <p:nvPr/>
        </p:nvSpPr>
        <p:spPr>
          <a:xfrm>
            <a:off x="7228748" y="4587079"/>
            <a:ext cx="10791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</a:rPr>
              <a:t>80 cm </a:t>
            </a:r>
            <a:endParaRPr lang="en-GB" sz="2600" dirty="0"/>
          </a:p>
        </p:txBody>
      </p:sp>
      <p:sp>
        <p:nvSpPr>
          <p:cNvPr id="24" name="Rectangle 23"/>
          <p:cNvSpPr/>
          <p:nvPr/>
        </p:nvSpPr>
        <p:spPr>
          <a:xfrm>
            <a:off x="6270970" y="2779632"/>
            <a:ext cx="1468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</a:rPr>
              <a:t>180 cm</a:t>
            </a:r>
            <a:endParaRPr lang="en-GB" sz="2600" dirty="0"/>
          </a:p>
        </p:txBody>
      </p:sp>
      <p:sp>
        <p:nvSpPr>
          <p:cNvPr id="25" name="TextBox 7"/>
          <p:cNvSpPr txBox="1"/>
          <p:nvPr/>
        </p:nvSpPr>
        <p:spPr>
          <a:xfrm>
            <a:off x="667512" y="4420498"/>
            <a:ext cx="414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180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              </a:t>
            </a:r>
            <a:r>
              <a:rPr lang="en-GB" sz="2800" dirty="0">
                <a:latin typeface="Calibri" panose="020F0502020204030204" pitchFamily="34" charset="0"/>
                <a:ea typeface="Cambria Math" panose="02040503050406030204" pitchFamily="18" charset="0"/>
              </a:rPr>
              <a:t>cm</a:t>
            </a:r>
            <a:r>
              <a:rPr lang="en-GB" sz="2800" dirty="0">
                <a:latin typeface="Calibri" panose="020F0502020204030204" pitchFamily="34" charset="0"/>
              </a:rPr>
              <a:t>    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56577" y="4561214"/>
            <a:ext cx="1172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</a:rPr>
              <a:t>100 cm</a:t>
            </a:r>
            <a:endParaRPr lang="en-GB" sz="2600" dirty="0"/>
          </a:p>
        </p:txBody>
      </p:sp>
      <p:sp>
        <p:nvSpPr>
          <p:cNvPr id="28" name="TextBox 7"/>
          <p:cNvSpPr txBox="1"/>
          <p:nvPr/>
        </p:nvSpPr>
        <p:spPr>
          <a:xfrm>
            <a:off x="3779152" y="4403239"/>
            <a:ext cx="260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ea typeface="Cambria Math" panose="02040503050406030204" pitchFamily="18" charset="0"/>
              </a:rPr>
              <a:t>200</a:t>
            </a:r>
            <a:r>
              <a:rPr lang="en-GB" sz="2800" dirty="0">
                <a:latin typeface="Calibri" panose="020F0502020204030204" pitchFamily="34" charset="0"/>
              </a:rPr>
              <a:t> cm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12609" y="4407261"/>
            <a:ext cx="894607" cy="6897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0" name="TextBox 7"/>
          <p:cNvSpPr txBox="1"/>
          <p:nvPr/>
        </p:nvSpPr>
        <p:spPr>
          <a:xfrm>
            <a:off x="2486948" y="4467258"/>
            <a:ext cx="70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31" name="TextBox 7"/>
          <p:cNvSpPr txBox="1"/>
          <p:nvPr/>
        </p:nvSpPr>
        <p:spPr>
          <a:xfrm>
            <a:off x="2945201" y="3492906"/>
            <a:ext cx="70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 build="allAtOnce"/>
      <p:bldP spid="7" grpId="0"/>
      <p:bldP spid="7" grpId="1"/>
      <p:bldP spid="10" grpId="0"/>
      <p:bldP spid="10" grpId="1"/>
      <p:bldP spid="11" grpId="0"/>
      <p:bldP spid="12" grpId="0"/>
      <p:bldP spid="13" grpId="0" animBg="1"/>
      <p:bldP spid="14" grpId="0"/>
      <p:bldP spid="21" grpId="0"/>
      <p:bldP spid="21" grpId="1"/>
      <p:bldP spid="22" grpId="0"/>
      <p:bldP spid="22" grpId="1"/>
      <p:bldP spid="24" grpId="0"/>
      <p:bldP spid="24" grpId="1"/>
      <p:bldP spid="25" grpId="0"/>
      <p:bldP spid="27" grpId="0"/>
      <p:bldP spid="27" grpId="1"/>
      <p:bldP spid="28" grpId="0"/>
      <p:bldP spid="29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ACCBC0-9C71-40EF-A810-8B57751D1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6259" y="2440890"/>
            <a:ext cx="5222191" cy="3762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7494C8-FCB7-4D9F-9F67-96A9825679E8}"/>
              </a:ext>
            </a:extLst>
          </p:cNvPr>
          <p:cNvSpPr txBox="1"/>
          <p:nvPr/>
        </p:nvSpPr>
        <p:spPr>
          <a:xfrm>
            <a:off x="562708" y="1046758"/>
            <a:ext cx="609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question 1 in your book.</a:t>
            </a:r>
          </a:p>
        </p:txBody>
      </p:sp>
    </p:spTree>
    <p:extLst>
      <p:ext uri="{BB962C8B-B14F-4D97-AF65-F5344CB8AC3E}">
        <p14:creationId xmlns:p14="http://schemas.microsoft.com/office/powerpoint/2010/main" val="42446683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4.1|4.4|25|3.4|2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4|6.3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9.2|8.6|3.9|22.4|1.8|6.8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8.3|17|4|7.2|0.8|9.9|6.6|3.2|1.3|15.3|8.8|6.1|5.5|10.2|13.2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6.5|6.6|3.1|7.4|8.5|7.6|7.2|2.3|6.1|6.5|9.9|7|5.2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11.2|2.9|11.1|13.8|21.9|10|10.6|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7711CD-1AE6-475E-827E-CD32B5B2A836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F77D2-95CD-47A8-A4A6-FD6F21D4D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492</Words>
  <Application>Microsoft Office PowerPoint</Application>
  <PresentationFormat>On-screen Show (4:3)</PresentationFormat>
  <Paragraphs>144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107</cp:revision>
  <dcterms:created xsi:type="dcterms:W3CDTF">2019-07-05T11:02:13Z</dcterms:created>
  <dcterms:modified xsi:type="dcterms:W3CDTF">2021-11-18T12:01:49Z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