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5" r:id="rId4"/>
    <p:sldMasterId id="2147483668" r:id="rId5"/>
    <p:sldMasterId id="2147483671" r:id="rId6"/>
    <p:sldMasterId id="2147483674" r:id="rId7"/>
  </p:sldMasterIdLst>
  <p:notesMasterIdLst>
    <p:notesMasterId r:id="rId19"/>
  </p:notesMasterIdLst>
  <p:sldIdLst>
    <p:sldId id="256" r:id="rId8"/>
    <p:sldId id="265" r:id="rId9"/>
    <p:sldId id="260" r:id="rId10"/>
    <p:sldId id="257" r:id="rId11"/>
    <p:sldId id="258" r:id="rId12"/>
    <p:sldId id="262" r:id="rId13"/>
    <p:sldId id="263" r:id="rId14"/>
    <p:sldId id="266" r:id="rId15"/>
    <p:sldId id="264" r:id="rId16"/>
    <p:sldId id="261" r:id="rId17"/>
    <p:sldId id="25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erine Lamb" initials="KL" lastIdx="1" clrIdx="0">
    <p:extLst>
      <p:ext uri="{19B8F6BF-5375-455C-9EA6-DF929625EA0E}">
        <p15:presenceInfo xmlns:p15="http://schemas.microsoft.com/office/powerpoint/2012/main" userId="Katherine Lam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11T15:56:35.724" idx="1">
    <p:pos x="10" y="10"/>
    <p:text/>
    <p:extLst>
      <p:ext uri="{C676402C-5697-4E1C-873F-D02D1690AC5C}">
        <p15:threadingInfo xmlns:p15="http://schemas.microsoft.com/office/powerpoint/2012/main" timeZoneBias="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D6E28-0332-405A-BF0F-D34F2C08F9F0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4EBF-1BC9-429C-9940-C764FA8C69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88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464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06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173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5326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824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F909-DE91-40AA-9EC3-C345681A1C08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B361-385A-42E7-A89B-1488B0F10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40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F909-DE91-40AA-9EC3-C345681A1C08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B361-385A-42E7-A89B-1488B0F10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14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F909-DE91-40AA-9EC3-C345681A1C08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B361-385A-42E7-A89B-1488B0F10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913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9412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24052" y="6520172"/>
            <a:ext cx="57749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defTabSz="457200"/>
            <a:fld id="{48BAC8EC-B437-49E7-9790-CFA1DD0E61BE}" type="slidenum">
              <a:rPr lang="en-GB" smtClean="0">
                <a:solidFill>
                  <a:srgbClr val="E7E6E6">
                    <a:lumMod val="75000"/>
                  </a:srgbClr>
                </a:solidFill>
              </a:rPr>
              <a:pPr defTabSz="457200"/>
              <a:t>‹#›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452" y="104675"/>
            <a:ext cx="1179086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902835" y="6520172"/>
            <a:ext cx="30463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White Rose Maths 2019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3142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24052" y="6520172"/>
            <a:ext cx="57749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defTabSz="457200"/>
            <a:fld id="{48BAC8EC-B437-49E7-9790-CFA1DD0E61BE}" type="slidenum">
              <a:rPr lang="en-GB" smtClean="0">
                <a:solidFill>
                  <a:srgbClr val="E7E6E6">
                    <a:lumMod val="75000"/>
                  </a:srgbClr>
                </a:solidFill>
              </a:rPr>
              <a:pPr defTabSz="457200"/>
              <a:t>‹#›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223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24052" y="6520172"/>
            <a:ext cx="57749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defTabSz="457200"/>
            <a:fld id="{48BAC8EC-B437-49E7-9790-CFA1DD0E61BE}" type="slidenum">
              <a:rPr lang="en-GB" smtClean="0">
                <a:solidFill>
                  <a:srgbClr val="E7E6E6">
                    <a:lumMod val="75000"/>
                  </a:srgbClr>
                </a:solidFill>
              </a:rPr>
              <a:pPr defTabSz="457200"/>
              <a:t>‹#›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452" y="104675"/>
            <a:ext cx="1179086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902835" y="6520172"/>
            <a:ext cx="30463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White Rose Maths 2019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326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24052" y="6520172"/>
            <a:ext cx="57749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defTabSz="457200"/>
            <a:fld id="{48BAC8EC-B437-49E7-9790-CFA1DD0E61BE}" type="slidenum">
              <a:rPr lang="en-GB" smtClean="0">
                <a:solidFill>
                  <a:srgbClr val="E7E6E6">
                    <a:lumMod val="75000"/>
                  </a:srgbClr>
                </a:solidFill>
              </a:rPr>
              <a:pPr defTabSz="457200"/>
              <a:t>‹#›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62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24052" y="6520172"/>
            <a:ext cx="57749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defTabSz="457200"/>
            <a:fld id="{48BAC8EC-B437-49E7-9790-CFA1DD0E61BE}" type="slidenum">
              <a:rPr lang="en-GB" smtClean="0">
                <a:solidFill>
                  <a:srgbClr val="E7E6E6">
                    <a:lumMod val="75000"/>
                  </a:srgbClr>
                </a:solidFill>
              </a:rPr>
              <a:pPr defTabSz="457200"/>
              <a:t>‹#›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452" y="104675"/>
            <a:ext cx="1179086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902835" y="6520172"/>
            <a:ext cx="30463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White Rose Maths 2019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4620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24052" y="6520172"/>
            <a:ext cx="57749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defTabSz="457200"/>
            <a:fld id="{48BAC8EC-B437-49E7-9790-CFA1DD0E61BE}" type="slidenum">
              <a:rPr lang="en-GB" smtClean="0">
                <a:solidFill>
                  <a:srgbClr val="E7E6E6">
                    <a:lumMod val="75000"/>
                  </a:srgbClr>
                </a:solidFill>
              </a:rPr>
              <a:pPr defTabSz="457200"/>
              <a:t>‹#›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452" y="104675"/>
            <a:ext cx="1179086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902835" y="6520172"/>
            <a:ext cx="30463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White Rose Maths 2019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718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24052" y="6520172"/>
            <a:ext cx="57749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defTabSz="457200"/>
            <a:fld id="{48BAC8EC-B437-49E7-9790-CFA1DD0E61BE}" type="slidenum">
              <a:rPr lang="en-GB" smtClean="0">
                <a:solidFill>
                  <a:srgbClr val="E7E6E6">
                    <a:lumMod val="75000"/>
                  </a:srgbClr>
                </a:solidFill>
              </a:rPr>
              <a:pPr defTabSz="457200"/>
              <a:t>‹#›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897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F909-DE91-40AA-9EC3-C345681A1C08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B361-385A-42E7-A89B-1488B0F10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1364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24052" y="6520172"/>
            <a:ext cx="57749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defTabSz="457200"/>
            <a:fld id="{48BAC8EC-B437-49E7-9790-CFA1DD0E61BE}" type="slidenum">
              <a:rPr lang="en-GB" smtClean="0">
                <a:solidFill>
                  <a:srgbClr val="E7E6E6">
                    <a:lumMod val="75000"/>
                  </a:srgbClr>
                </a:solidFill>
              </a:rPr>
              <a:pPr defTabSz="457200"/>
              <a:t>‹#›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452" y="104675"/>
            <a:ext cx="1179086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902835" y="6520172"/>
            <a:ext cx="30463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White Rose Maths 2019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708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24052" y="6520172"/>
            <a:ext cx="57749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defTabSz="457200"/>
            <a:fld id="{48BAC8EC-B437-49E7-9790-CFA1DD0E61BE}" type="slidenum">
              <a:rPr lang="en-GB" smtClean="0">
                <a:solidFill>
                  <a:srgbClr val="E7E6E6">
                    <a:lumMod val="75000"/>
                  </a:srgbClr>
                </a:solidFill>
              </a:rPr>
              <a:pPr defTabSz="457200"/>
              <a:t>‹#›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463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F909-DE91-40AA-9EC3-C345681A1C08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B361-385A-42E7-A89B-1488B0F10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02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F909-DE91-40AA-9EC3-C345681A1C08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B361-385A-42E7-A89B-1488B0F10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50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F909-DE91-40AA-9EC3-C345681A1C08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B361-385A-42E7-A89B-1488B0F10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5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F909-DE91-40AA-9EC3-C345681A1C08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B361-385A-42E7-A89B-1488B0F10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03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F909-DE91-40AA-9EC3-C345681A1C08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B361-385A-42E7-A89B-1488B0F10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60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F909-DE91-40AA-9EC3-C345681A1C08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B361-385A-42E7-A89B-1488B0F10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03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F909-DE91-40AA-9EC3-C345681A1C08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B361-385A-42E7-A89B-1488B0F10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46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8F909-DE91-40AA-9EC3-C345681A1C08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4B361-385A-42E7-A89B-1488B0F10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51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37527" y="219973"/>
            <a:ext cx="4464965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75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4052" y="6520172"/>
            <a:ext cx="57749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defTabSz="457200"/>
            <a:fld id="{48BAC8EC-B437-49E7-9790-CFA1DD0E61BE}" type="slidenum">
              <a:rPr lang="en-GB" smtClean="0">
                <a:solidFill>
                  <a:srgbClr val="E7E6E6">
                    <a:lumMod val="75000"/>
                  </a:srgbClr>
                </a:solidFill>
              </a:rPr>
              <a:pPr defTabSz="457200"/>
              <a:t>‹#›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2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4052" y="6520172"/>
            <a:ext cx="57749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defTabSz="457200"/>
            <a:fld id="{48BAC8EC-B437-49E7-9790-CFA1DD0E61BE}" type="slidenum">
              <a:rPr lang="en-GB" smtClean="0">
                <a:solidFill>
                  <a:srgbClr val="E7E6E6">
                    <a:lumMod val="75000"/>
                  </a:srgbClr>
                </a:solidFill>
              </a:rPr>
              <a:pPr defTabSz="457200"/>
              <a:t>‹#›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3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4052" y="6520172"/>
            <a:ext cx="57749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defTabSz="457200"/>
            <a:fld id="{48BAC8EC-B437-49E7-9790-CFA1DD0E61BE}" type="slidenum">
              <a:rPr lang="en-GB" smtClean="0">
                <a:solidFill>
                  <a:srgbClr val="E7E6E6">
                    <a:lumMod val="75000"/>
                  </a:srgbClr>
                </a:solidFill>
              </a:rPr>
              <a:pPr defTabSz="457200"/>
              <a:t>‹#›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49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4052" y="6520172"/>
            <a:ext cx="57749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defTabSz="457200"/>
            <a:fld id="{48BAC8EC-B437-49E7-9790-CFA1DD0E61BE}" type="slidenum">
              <a:rPr lang="en-GB" smtClean="0">
                <a:solidFill>
                  <a:srgbClr val="E7E6E6">
                    <a:lumMod val="75000"/>
                  </a:srgbClr>
                </a:solidFill>
              </a:rPr>
              <a:pPr defTabSz="457200"/>
              <a:t>‹#›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74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4052" y="6520172"/>
            <a:ext cx="57749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pPr defTabSz="457200"/>
            <a:fld id="{48BAC8EC-B437-49E7-9790-CFA1DD0E61BE}" type="slidenum">
              <a:rPr lang="en-GB" smtClean="0">
                <a:solidFill>
                  <a:srgbClr val="E7E6E6">
                    <a:lumMod val="75000"/>
                  </a:srgbClr>
                </a:solidFill>
              </a:rPr>
              <a:pPr defTabSz="457200"/>
              <a:t>‹#›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1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5.png"/><Relationship Id="rId7" Type="http://schemas.openxmlformats.org/officeDocument/2006/relationships/image" Target="../media/image8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9638" y="2017098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L.O. I can solve problems using all 4 maths symbols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9638" y="1406013"/>
            <a:ext cx="3569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19.3.21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27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48BAC8EC-B437-49E7-9790-CFA1DD0E61BE}" type="slidenum">
              <a:rPr lang="en-GB">
                <a:solidFill>
                  <a:srgbClr val="E7E6E6">
                    <a:lumMod val="75000"/>
                  </a:srgbClr>
                </a:solidFill>
              </a:rPr>
              <a:pPr defTabSz="457200">
                <a:defRPr/>
              </a:pPr>
              <a:t>10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32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Four children are in a race.  The numbers on their vests are:</a:t>
            </a:r>
          </a:p>
          <a:p>
            <a:pPr defTabSz="45720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defTabSz="45720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defTabSz="45720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defTabSz="45720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defTabSz="45720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</a:t>
            </a:r>
          </a:p>
          <a:p>
            <a:pPr defTabSz="45720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Use the clues to match each vest number to a child.</a:t>
            </a:r>
          </a:p>
          <a:p>
            <a:pPr defTabSz="45720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Jack's number is ten times smaller than Mo's.  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Alex's number is not ten times smaller than Jack's or Dora's or Mo's.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Dora's number is ten times smaller than Jack's.</a:t>
            </a:r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3789051" y="1754661"/>
            <a:ext cx="4613901" cy="1824562"/>
            <a:chOff x="722788" y="2721313"/>
            <a:chExt cx="2066859" cy="817337"/>
          </a:xfrm>
        </p:grpSpPr>
        <p:sp>
          <p:nvSpPr>
            <p:cNvPr id="4" name="Rounded Rectangle 3"/>
            <p:cNvSpPr/>
            <p:nvPr/>
          </p:nvSpPr>
          <p:spPr>
            <a:xfrm>
              <a:off x="722788" y="2725799"/>
              <a:ext cx="953587" cy="360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rPr>
                <a:t>350</a:t>
              </a:r>
              <a:endParaRPr lang="en-US" sz="2800" dirty="0">
                <a:solidFill>
                  <a:prstClr val="black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722789" y="3178650"/>
              <a:ext cx="953586" cy="360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rPr>
                <a:t>3,500</a:t>
              </a:r>
              <a:endParaRPr lang="en-US" sz="2800" dirty="0">
                <a:solidFill>
                  <a:prstClr val="black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836060" y="2721313"/>
              <a:ext cx="953587" cy="360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rPr>
                <a:t>35</a:t>
              </a:r>
              <a:endParaRPr lang="en-US" sz="2800" dirty="0">
                <a:solidFill>
                  <a:prstClr val="black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36059" y="3178650"/>
              <a:ext cx="953587" cy="360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rPr>
                <a:t>53</a:t>
              </a:r>
              <a:endParaRPr lang="en-US" sz="2800" dirty="0">
                <a:solidFill>
                  <a:prstClr val="black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90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Now, there is a worksheet for you to answer with different problems. You will be using a mixture of addition, subtraction, division and multiplication.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Make sure you read the question and understand what it is asking you to do. You can highlight or underline key words to help you.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Remember to show your </a:t>
            </a:r>
            <a:r>
              <a:rPr lang="en-GB" dirty="0" smtClean="0">
                <a:latin typeface="Comic Sans MS" panose="030F0702030302020204" pitchFamily="66" charset="0"/>
              </a:rPr>
              <a:t>working. Any questions, ask us </a:t>
            </a:r>
            <a:r>
              <a:rPr lang="en-GB" smtClean="0">
                <a:latin typeface="Comic Sans MS" panose="030F0702030302020204" pitchFamily="66" charset="0"/>
              </a:rPr>
              <a:t>on Seesaw </a:t>
            </a:r>
            <a:r>
              <a:rPr lang="en-GB" smtClean="0"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90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Recap you 8 </a:t>
            </a:r>
            <a:r>
              <a:rPr lang="en-GB" dirty="0" smtClean="0">
                <a:latin typeface="Comic Sans MS" panose="030F0702030302020204" pitchFamily="66" charset="0"/>
              </a:rPr>
              <a:t>times </a:t>
            </a:r>
            <a:r>
              <a:rPr lang="en-GB" dirty="0" smtClean="0">
                <a:latin typeface="Comic Sans MS" panose="030F0702030302020204" pitchFamily="66" charset="0"/>
              </a:rPr>
              <a:t>tables by writing it out.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0 x 8 =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1 x 8 =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2 x 8 =</a:t>
            </a:r>
          </a:p>
          <a:p>
            <a:pPr marL="0" indent="0">
              <a:buNone/>
            </a:pPr>
            <a:r>
              <a:rPr lang="en-GB" dirty="0" err="1" smtClean="0">
                <a:latin typeface="Comic Sans MS" panose="030F0702030302020204" pitchFamily="66" charset="0"/>
              </a:rPr>
              <a:t>etc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30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67EF39-E357-834D-8809-4CA26DD38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114" y="1176627"/>
            <a:ext cx="7848600" cy="41021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7185991" y="219973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Day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/>
              <p:nvPr/>
            </p:nvSpPr>
            <p:spPr>
              <a:xfrm>
                <a:off x="8015711" y="2662999"/>
                <a:ext cx="5915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/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solidFill>
                      <a:srgbClr val="FF0000"/>
                    </a:solidFill>
                    <a:latin typeface="KG Primary Penmanship" panose="02000506000000020003" pitchFamily="2" charset="77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5711" y="2662999"/>
                <a:ext cx="59156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E619EB1E-6842-3F47-98BC-7D6075357A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6492" y="1188458"/>
            <a:ext cx="2908300" cy="863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B1C404-8763-8748-877B-A7F59742F7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1447" y="2086160"/>
            <a:ext cx="1562100" cy="876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EC1A7E3-318E-CD4B-914F-BF772E43A9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5245" y="3114337"/>
            <a:ext cx="2908300" cy="86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51F3FA-F71E-8244-82C8-246E6B126F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40700" y="4129814"/>
            <a:ext cx="2908300" cy="863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B4F2F6-E89D-B246-B562-B60EF36D252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94850" y="674212"/>
            <a:ext cx="13081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01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In maths we use a mix of 4 symbols to complete calculations. They are…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Each of them have a different job and it is important when answering questions we make sure we use the correct method to get to the answer.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Plus 3"/>
          <p:cNvSpPr/>
          <p:nvPr/>
        </p:nvSpPr>
        <p:spPr>
          <a:xfrm>
            <a:off x="1199535" y="3077497"/>
            <a:ext cx="1474839" cy="150433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Minus 4"/>
          <p:cNvSpPr/>
          <p:nvPr/>
        </p:nvSpPr>
        <p:spPr>
          <a:xfrm>
            <a:off x="3136490" y="2841522"/>
            <a:ext cx="2054942" cy="197628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Multiply 5"/>
          <p:cNvSpPr/>
          <p:nvPr/>
        </p:nvSpPr>
        <p:spPr>
          <a:xfrm>
            <a:off x="5653548" y="2949676"/>
            <a:ext cx="1838632" cy="175997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ivision 6"/>
          <p:cNvSpPr/>
          <p:nvPr/>
        </p:nvSpPr>
        <p:spPr>
          <a:xfrm>
            <a:off x="8318090" y="3077497"/>
            <a:ext cx="1681316" cy="1700981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68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Today we are going to be aiming to solve problems using a mixture of all 4 of our symbols. It is important we read the questions and understand what it is asking us to do.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27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48BAC8EC-B437-49E7-9790-CFA1DD0E61BE}" type="slidenum">
              <a:rPr lang="en-GB">
                <a:solidFill>
                  <a:srgbClr val="E7E6E6">
                    <a:lumMod val="75000"/>
                  </a:srgbClr>
                </a:solidFill>
              </a:rPr>
              <a:pPr defTabSz="457200">
                <a:defRPr/>
              </a:pPr>
              <a:t>6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32551" y="736900"/>
                <a:ext cx="8056280" cy="48320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45720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to complete the following:</a:t>
                </a:r>
              </a:p>
              <a:p>
                <a:pPr defTabSz="45720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551" y="736900"/>
                <a:ext cx="8056280" cy="4832092"/>
              </a:xfrm>
              <a:prstGeom prst="rect">
                <a:avLst/>
              </a:prstGeom>
              <a:blipFill>
                <a:blip r:embed="rId3"/>
                <a:stretch>
                  <a:fillRect l="-1513" t="-1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 noChangeAspect="1"/>
              </p:cNvGraphicFramePr>
              <p:nvPr>
                <p:extLst/>
              </p:nvPr>
            </p:nvGraphicFramePr>
            <p:xfrm>
              <a:off x="3709798" y="1561385"/>
              <a:ext cx="4772404" cy="372907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81772">
                      <a:extLst>
                        <a:ext uri="{9D8B030D-6E8A-4147-A177-3AD203B41FA5}">
                          <a16:colId xmlns:a16="http://schemas.microsoft.com/office/drawing/2014/main" val="352678115"/>
                        </a:ext>
                      </a:extLst>
                    </a:gridCol>
                    <a:gridCol w="681772">
                      <a:extLst>
                        <a:ext uri="{9D8B030D-6E8A-4147-A177-3AD203B41FA5}">
                          <a16:colId xmlns:a16="http://schemas.microsoft.com/office/drawing/2014/main" val="1148329929"/>
                        </a:ext>
                      </a:extLst>
                    </a:gridCol>
                    <a:gridCol w="681772">
                      <a:extLst>
                        <a:ext uri="{9D8B030D-6E8A-4147-A177-3AD203B41FA5}">
                          <a16:colId xmlns:a16="http://schemas.microsoft.com/office/drawing/2014/main" val="2791542928"/>
                        </a:ext>
                      </a:extLst>
                    </a:gridCol>
                    <a:gridCol w="681772">
                      <a:extLst>
                        <a:ext uri="{9D8B030D-6E8A-4147-A177-3AD203B41FA5}">
                          <a16:colId xmlns:a16="http://schemas.microsoft.com/office/drawing/2014/main" val="196767273"/>
                        </a:ext>
                      </a:extLst>
                    </a:gridCol>
                    <a:gridCol w="681772">
                      <a:extLst>
                        <a:ext uri="{9D8B030D-6E8A-4147-A177-3AD203B41FA5}">
                          <a16:colId xmlns:a16="http://schemas.microsoft.com/office/drawing/2014/main" val="1879206560"/>
                        </a:ext>
                      </a:extLst>
                    </a:gridCol>
                    <a:gridCol w="681772">
                      <a:extLst>
                        <a:ext uri="{9D8B030D-6E8A-4147-A177-3AD203B41FA5}">
                          <a16:colId xmlns:a16="http://schemas.microsoft.com/office/drawing/2014/main" val="3552698508"/>
                        </a:ext>
                      </a:extLst>
                    </a:gridCol>
                    <a:gridCol w="681772">
                      <a:extLst>
                        <a:ext uri="{9D8B030D-6E8A-4147-A177-3AD203B41FA5}">
                          <a16:colId xmlns:a16="http://schemas.microsoft.com/office/drawing/2014/main" val="972837563"/>
                        </a:ext>
                      </a:extLst>
                    </a:gridCol>
                  </a:tblGrid>
                  <a:tr h="12430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smtClean="0"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smtClean="0"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0722068"/>
                      </a:ext>
                    </a:extLst>
                  </a:tr>
                  <a:tr h="12430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smtClean="0"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smtClean="0"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89132317"/>
                      </a:ext>
                    </a:extLst>
                  </a:tr>
                  <a:tr h="12430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smtClean="0"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smtClean="0"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7225711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 noChangeAspect="1"/>
              </p:cNvGraphicFramePr>
              <p:nvPr>
                <p:extLst/>
              </p:nvPr>
            </p:nvGraphicFramePr>
            <p:xfrm>
              <a:off x="3709798" y="1561385"/>
              <a:ext cx="4772404" cy="372907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81772">
                      <a:extLst>
                        <a:ext uri="{9D8B030D-6E8A-4147-A177-3AD203B41FA5}">
                          <a16:colId xmlns:a16="http://schemas.microsoft.com/office/drawing/2014/main" val="352678115"/>
                        </a:ext>
                      </a:extLst>
                    </a:gridCol>
                    <a:gridCol w="681772">
                      <a:extLst>
                        <a:ext uri="{9D8B030D-6E8A-4147-A177-3AD203B41FA5}">
                          <a16:colId xmlns:a16="http://schemas.microsoft.com/office/drawing/2014/main" val="1148329929"/>
                        </a:ext>
                      </a:extLst>
                    </a:gridCol>
                    <a:gridCol w="681772">
                      <a:extLst>
                        <a:ext uri="{9D8B030D-6E8A-4147-A177-3AD203B41FA5}">
                          <a16:colId xmlns:a16="http://schemas.microsoft.com/office/drawing/2014/main" val="2791542928"/>
                        </a:ext>
                      </a:extLst>
                    </a:gridCol>
                    <a:gridCol w="681772">
                      <a:extLst>
                        <a:ext uri="{9D8B030D-6E8A-4147-A177-3AD203B41FA5}">
                          <a16:colId xmlns:a16="http://schemas.microsoft.com/office/drawing/2014/main" val="196767273"/>
                        </a:ext>
                      </a:extLst>
                    </a:gridCol>
                    <a:gridCol w="681772">
                      <a:extLst>
                        <a:ext uri="{9D8B030D-6E8A-4147-A177-3AD203B41FA5}">
                          <a16:colId xmlns:a16="http://schemas.microsoft.com/office/drawing/2014/main" val="1879206560"/>
                        </a:ext>
                      </a:extLst>
                    </a:gridCol>
                    <a:gridCol w="681772">
                      <a:extLst>
                        <a:ext uri="{9D8B030D-6E8A-4147-A177-3AD203B41FA5}">
                          <a16:colId xmlns:a16="http://schemas.microsoft.com/office/drawing/2014/main" val="3552698508"/>
                        </a:ext>
                      </a:extLst>
                    </a:gridCol>
                    <a:gridCol w="681772">
                      <a:extLst>
                        <a:ext uri="{9D8B030D-6E8A-4147-A177-3AD203B41FA5}">
                          <a16:colId xmlns:a16="http://schemas.microsoft.com/office/drawing/2014/main" val="972837563"/>
                        </a:ext>
                      </a:extLst>
                    </a:gridCol>
                  </a:tblGrid>
                  <a:tr h="12430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000" r="-5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00000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0722068"/>
                      </a:ext>
                    </a:extLst>
                  </a:tr>
                  <a:tr h="12430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000" t="-100000" r="-5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00000" t="-100000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89132317"/>
                      </a:ext>
                    </a:extLst>
                  </a:tr>
                  <a:tr h="12430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000" t="-200000" r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00000" t="-2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72257119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5640444" y="1693143"/>
            <a:ext cx="911112" cy="3465556"/>
            <a:chOff x="4133418" y="2432335"/>
            <a:chExt cx="378823" cy="1440912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4133418" y="2432335"/>
              <a:ext cx="378823" cy="3788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4133418" y="2958890"/>
              <a:ext cx="378823" cy="3788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4133418" y="3485445"/>
              <a:ext cx="378823" cy="38780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07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48BAC8EC-B437-49E7-9790-CFA1DD0E61BE}" type="slidenum">
              <a:rPr lang="en-GB">
                <a:solidFill>
                  <a:srgbClr val="E7E6E6">
                    <a:lumMod val="75000"/>
                  </a:srgbClr>
                </a:solidFill>
              </a:rPr>
              <a:pPr defTabSz="457200">
                <a:defRPr/>
              </a:pPr>
              <a:t>7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32551" y="736900"/>
            <a:ext cx="8056280" cy="4513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15000"/>
              </a:lnSpc>
              <a:defRPr/>
            </a:pPr>
            <a:r>
              <a:rPr lang="en-US" sz="2800" dirty="0" err="1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Mrs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White’s class are selling tickets at £2 each for the school play. </a:t>
            </a:r>
          </a:p>
          <a:p>
            <a:pPr defTabSz="45720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45720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class can sell one ticket for each chair in the hall. </a:t>
            </a:r>
          </a:p>
          <a:p>
            <a:pPr defTabSz="45720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45720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7 rows of chairs in the hall. Each row contains 9 chairs. </a:t>
            </a:r>
          </a:p>
          <a:p>
            <a:pPr defTabSz="45720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45720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money will they make? </a:t>
            </a:r>
          </a:p>
        </p:txBody>
      </p:sp>
    </p:spTree>
    <p:extLst>
      <p:ext uri="{BB962C8B-B14F-4D97-AF65-F5344CB8AC3E}">
        <p14:creationId xmlns:p14="http://schemas.microsoft.com/office/powerpoint/2010/main" val="302779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48BAC8EC-B437-49E7-9790-CFA1DD0E61BE}" type="slidenum">
              <a:rPr lang="en-GB">
                <a:solidFill>
                  <a:srgbClr val="E7E6E6">
                    <a:lumMod val="75000"/>
                  </a:srgbClr>
                </a:solidFill>
              </a:rPr>
              <a:pPr defTabSz="457200">
                <a:defRPr/>
              </a:pPr>
              <a:t>8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44525" y="304280"/>
                <a:ext cx="5872585" cy="5398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45720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Here is a number sentence.</a:t>
                </a:r>
              </a:p>
              <a:p>
                <a:pPr defTabSz="45720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algn="ctr" defTabSz="45720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350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278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250</a:t>
                </a:r>
              </a:p>
              <a:p>
                <a:pPr defTabSz="45720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Add the numbers in different orders to find the answer.</a:t>
                </a:r>
              </a:p>
              <a:p>
                <a:pPr defTabSz="45720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one order of adding easier? Why?</a:t>
                </a:r>
              </a:p>
              <a:p>
                <a:pPr defTabSz="45720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Create a rule when adding more than one number of what to look for in a number.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25" y="304280"/>
                <a:ext cx="5872585" cy="5398430"/>
              </a:xfrm>
              <a:prstGeom prst="rect">
                <a:avLst/>
              </a:prstGeom>
              <a:blipFill>
                <a:blip r:embed="rId3"/>
                <a:stretch>
                  <a:fillRect l="-2077" t="-1243" r="-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914968" y="1641987"/>
            <a:ext cx="3254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Stick this problem in your book and take some time to work through the question.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68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48BAC8EC-B437-49E7-9790-CFA1DD0E61BE}" type="slidenum">
              <a:rPr lang="en-GB">
                <a:solidFill>
                  <a:srgbClr val="E7E6E6">
                    <a:lumMod val="75000"/>
                  </a:srgbClr>
                </a:solidFill>
              </a:rPr>
              <a:pPr defTabSz="457200">
                <a:defRPr/>
              </a:pPr>
              <a:t>9</a:t>
            </a:fld>
            <a:endParaRPr lang="en-GB" dirty="0">
              <a:solidFill>
                <a:srgbClr val="E7E6E6">
                  <a:lumMod val="75000"/>
                </a:srgb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32551" y="736901"/>
                <a:ext cx="8056280" cy="5262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45720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Use the number cards and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to make three calculations with an estimated answer of 2,500</a:t>
                </a:r>
              </a:p>
              <a:p>
                <a:pPr defTabSz="45720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defTabSz="45720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551" y="736901"/>
                <a:ext cx="8056280" cy="5262979"/>
              </a:xfrm>
              <a:prstGeom prst="rect">
                <a:avLst/>
              </a:prstGeom>
              <a:blipFill>
                <a:blip r:embed="rId3"/>
                <a:stretch>
                  <a:fillRect l="-1513" t="-1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2827390" y="2029949"/>
            <a:ext cx="2169907" cy="113324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sz="4000" dirty="0">
                <a:solidFill>
                  <a:prstClr val="black"/>
                </a:solidFill>
                <a:latin typeface="Gill Sans MT" panose="020B0502020104020203" pitchFamily="34" charset="0"/>
              </a:rPr>
              <a:t>1,295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458111" y="2045912"/>
            <a:ext cx="2169907" cy="113324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sz="4000" dirty="0">
                <a:solidFill>
                  <a:prstClr val="black"/>
                </a:solidFill>
                <a:latin typeface="Gill Sans MT" panose="020B0502020104020203" pitchFamily="34" charset="0"/>
              </a:rPr>
              <a:t>1,120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27390" y="3448292"/>
            <a:ext cx="2169907" cy="113324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sz="4000" dirty="0">
                <a:solidFill>
                  <a:prstClr val="black"/>
                </a:solidFill>
                <a:latin typeface="Gill Sans MT" panose="020B0502020104020203" pitchFamily="34" charset="0"/>
              </a:rPr>
              <a:t>4,002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458110" y="3487177"/>
            <a:ext cx="2169907" cy="113324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sz="4000" dirty="0">
                <a:solidFill>
                  <a:prstClr val="black"/>
                </a:solidFill>
                <a:latin typeface="Gill Sans MT" panose="020B0502020104020203" pitchFamily="34" charset="0"/>
              </a:rPr>
              <a:t>1,489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27390" y="4866635"/>
            <a:ext cx="2169907" cy="113324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sz="4000" dirty="0">
                <a:solidFill>
                  <a:prstClr val="black"/>
                </a:solidFill>
                <a:latin typeface="Gill Sans MT" panose="020B0502020104020203" pitchFamily="34" charset="0"/>
              </a:rPr>
              <a:t>3,812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458111" y="4866634"/>
            <a:ext cx="2169907" cy="113324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sz="4000" dirty="0">
                <a:solidFill>
                  <a:prstClr val="black"/>
                </a:solidFill>
                <a:latin typeface="Gill Sans MT" panose="020B0502020104020203" pitchFamily="34" charset="0"/>
              </a:rPr>
              <a:t>1,449</a:t>
            </a:r>
          </a:p>
        </p:txBody>
      </p:sp>
    </p:spTree>
    <p:extLst>
      <p:ext uri="{BB962C8B-B14F-4D97-AF65-F5344CB8AC3E}">
        <p14:creationId xmlns:p14="http://schemas.microsoft.com/office/powerpoint/2010/main" val="263582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436</Words>
  <Application>Microsoft Office PowerPoint</Application>
  <PresentationFormat>Widescreen</PresentationFormat>
  <Paragraphs>105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8" baseType="lpstr">
      <vt:lpstr>Arial</vt:lpstr>
      <vt:lpstr>Bariol</vt:lpstr>
      <vt:lpstr>Calibri</vt:lpstr>
      <vt:lpstr>Calibri Light</vt:lpstr>
      <vt:lpstr>Cambria Math</vt:lpstr>
      <vt:lpstr>Comic Sans MS</vt:lpstr>
      <vt:lpstr>Gill Sans MT</vt:lpstr>
      <vt:lpstr>KG Primary Penmanship</vt:lpstr>
      <vt:lpstr>Times New Roman</vt:lpstr>
      <vt:lpstr>Wingdings</vt:lpstr>
      <vt:lpstr>Office Theme</vt:lpstr>
      <vt:lpstr>1_Office Theme</vt:lpstr>
      <vt:lpstr>Custom Design</vt:lpstr>
      <vt:lpstr>1_Custom Design</vt:lpstr>
      <vt:lpstr>2_Custom Design</vt:lpstr>
      <vt:lpstr>3_Custom Design</vt:lpstr>
      <vt:lpstr>4_Custom Design</vt:lpstr>
      <vt:lpstr>L.O. I can solve problems using all 4 maths symbols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Lamb</dc:creator>
  <cp:lastModifiedBy>Katherine Lamb</cp:lastModifiedBy>
  <cp:revision>9</cp:revision>
  <dcterms:created xsi:type="dcterms:W3CDTF">2021-03-11T10:03:27Z</dcterms:created>
  <dcterms:modified xsi:type="dcterms:W3CDTF">2021-03-12T13:06:47Z</dcterms:modified>
</cp:coreProperties>
</file>