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71" r:id="rId5"/>
    <p:sldId id="265" r:id="rId6"/>
    <p:sldId id="272" r:id="rId7"/>
    <p:sldId id="273" r:id="rId8"/>
    <p:sldId id="275" r:id="rId9"/>
    <p:sldId id="277" r:id="rId10"/>
    <p:sldId id="279" r:id="rId11"/>
    <p:sldId id="268" r:id="rId12"/>
    <p:sldId id="280" r:id="rId13"/>
    <p:sldId id="282" r:id="rId14"/>
    <p:sldId id="283" r:id="rId15"/>
    <p:sldId id="267" r:id="rId16"/>
    <p:sldId id="284" r:id="rId17"/>
    <p:sldId id="286" r:id="rId18"/>
    <p:sldId id="285" r:id="rId19"/>
    <p:sldId id="266" r:id="rId20"/>
    <p:sldId id="288" r:id="rId21"/>
    <p:sldId id="289" r:id="rId22"/>
    <p:sldId id="290" r:id="rId23"/>
    <p:sldId id="291"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Aw0uORumR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Aw0uORumR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Aw0uORumR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0A1A-9185-45B6-B31F-082E1489A413}"/>
              </a:ext>
            </a:extLst>
          </p:cNvPr>
          <p:cNvSpPr txBox="1"/>
          <p:nvPr/>
        </p:nvSpPr>
        <p:spPr>
          <a:xfrm>
            <a:off x="1930866" y="1905506"/>
            <a:ext cx="8330268" cy="3046988"/>
          </a:xfrm>
          <a:prstGeom prst="rect">
            <a:avLst/>
          </a:prstGeom>
          <a:noFill/>
        </p:spPr>
        <p:txBody>
          <a:bodyPr wrap="square" rtlCol="0">
            <a:spAutoFit/>
          </a:bodyPr>
          <a:lstStyle/>
          <a:p>
            <a:pPr algn="ctr"/>
            <a:r>
              <a:rPr lang="en-GB" sz="4800" u="sng" dirty="0">
                <a:latin typeface="Comic Sans MS" panose="030F0702030302020204" pitchFamily="66" charset="0"/>
              </a:rPr>
              <a:t>Monday 24</a:t>
            </a:r>
            <a:r>
              <a:rPr lang="en-GB" sz="4800" u="sng" baseline="30000" dirty="0">
                <a:latin typeface="Comic Sans MS" panose="030F0702030302020204" pitchFamily="66" charset="0"/>
              </a:rPr>
              <a:t>th</a:t>
            </a:r>
            <a:r>
              <a:rPr lang="en-GB" sz="4800" u="sng" dirty="0">
                <a:latin typeface="Comic Sans MS" panose="030F0702030302020204" pitchFamily="66" charset="0"/>
              </a:rPr>
              <a:t> January</a:t>
            </a:r>
          </a:p>
          <a:p>
            <a:pPr algn="ctr"/>
            <a:endParaRPr lang="en-GB" sz="4800" u="sng" dirty="0">
              <a:latin typeface="Comic Sans MS" panose="030F0702030302020204" pitchFamily="66" charset="0"/>
            </a:endParaRPr>
          </a:p>
          <a:p>
            <a:pPr algn="ctr"/>
            <a:r>
              <a:rPr lang="en-GB" sz="4800" u="sng" dirty="0">
                <a:latin typeface="Comic Sans MS" panose="030F0702030302020204" pitchFamily="66" charset="0"/>
              </a:rPr>
              <a:t>L.O. – I can write creatively about the video ‘Alma’.</a:t>
            </a:r>
          </a:p>
        </p:txBody>
      </p:sp>
    </p:spTree>
    <p:extLst>
      <p:ext uri="{BB962C8B-B14F-4D97-AF65-F5344CB8AC3E}">
        <p14:creationId xmlns:p14="http://schemas.microsoft.com/office/powerpoint/2010/main" val="195684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157825-AD7A-48B8-9C43-78D5EB7DDA5B}"/>
              </a:ext>
            </a:extLst>
          </p:cNvPr>
          <p:cNvSpPr txBox="1"/>
          <p:nvPr/>
        </p:nvSpPr>
        <p:spPr>
          <a:xfrm>
            <a:off x="502829" y="357008"/>
            <a:ext cx="6082018" cy="5632311"/>
          </a:xfrm>
          <a:prstGeom prst="rect">
            <a:avLst/>
          </a:prstGeom>
          <a:noFill/>
        </p:spPr>
        <p:txBody>
          <a:bodyPr wrap="square" rtlCol="0">
            <a:spAutoFit/>
          </a:bodyPr>
          <a:lstStyle/>
          <a:p>
            <a:r>
              <a:rPr lang="en-GB" sz="2400" dirty="0">
                <a:latin typeface="Comic Sans MS" panose="030F0702030302020204" pitchFamily="66" charset="0"/>
              </a:rPr>
              <a:t>What did we come up with?</a:t>
            </a:r>
          </a:p>
          <a:p>
            <a:endParaRPr lang="en-GB" sz="2400" dirty="0">
              <a:latin typeface="Comic Sans MS" panose="030F0702030302020204" pitchFamily="66" charset="0"/>
            </a:endParaRPr>
          </a:p>
          <a:p>
            <a:r>
              <a:rPr lang="en-GB" sz="2400" dirty="0">
                <a:latin typeface="Comic Sans MS" panose="030F0702030302020204" pitchFamily="66" charset="0"/>
              </a:rPr>
              <a:t>Before you begin writing;</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Really try to focus on every word you write. </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What adjectives can you think of, get a thesaurus if you like to help you come up with some challenging vocabulary.</a:t>
            </a:r>
          </a:p>
          <a:p>
            <a:r>
              <a:rPr lang="en-GB" sz="2400" dirty="0">
                <a:latin typeface="Comic Sans MS" panose="030F0702030302020204" pitchFamily="66" charset="0"/>
              </a:rPr>
              <a:t> </a:t>
            </a:r>
          </a:p>
          <a:p>
            <a:pPr marL="342900" indent="-342900">
              <a:buFont typeface="Arial" panose="020B0604020202020204" pitchFamily="34" charset="0"/>
              <a:buChar char="•"/>
            </a:pPr>
            <a:r>
              <a:rPr lang="en-GB" sz="2400" dirty="0">
                <a:latin typeface="Comic Sans MS" panose="030F0702030302020204" pitchFamily="66" charset="0"/>
              </a:rPr>
              <a:t>Don’t start every sentence with ‘the’ or ‘I’ – try to use only one each of these in your writing. </a:t>
            </a:r>
            <a:endParaRPr lang="en-GB" sz="3200" dirty="0">
              <a:latin typeface="Comic Sans MS" panose="030F0702030302020204" pitchFamily="66" charset="0"/>
            </a:endParaRPr>
          </a:p>
        </p:txBody>
      </p:sp>
      <p:pic>
        <p:nvPicPr>
          <p:cNvPr id="5" name="Picture 4">
            <a:extLst>
              <a:ext uri="{FF2B5EF4-FFF2-40B4-BE49-F238E27FC236}">
                <a16:creationId xmlns:a16="http://schemas.microsoft.com/office/drawing/2014/main" id="{2C8B3CCD-E9A4-4FBF-8608-773148BA35F4}"/>
              </a:ext>
            </a:extLst>
          </p:cNvPr>
          <p:cNvPicPr/>
          <p:nvPr/>
        </p:nvPicPr>
        <p:blipFill rotWithShape="1">
          <a:blip r:embed="rId2"/>
          <a:srcRect b="2794"/>
          <a:stretch/>
        </p:blipFill>
        <p:spPr>
          <a:xfrm>
            <a:off x="6584847" y="1115735"/>
            <a:ext cx="5201685" cy="3546446"/>
          </a:xfrm>
          <a:prstGeom prst="rect">
            <a:avLst/>
          </a:prstGeom>
        </p:spPr>
      </p:pic>
    </p:spTree>
    <p:extLst>
      <p:ext uri="{BB962C8B-B14F-4D97-AF65-F5344CB8AC3E}">
        <p14:creationId xmlns:p14="http://schemas.microsoft.com/office/powerpoint/2010/main" val="170195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0A1A-9185-45B6-B31F-082E1489A413}"/>
              </a:ext>
            </a:extLst>
          </p:cNvPr>
          <p:cNvSpPr txBox="1"/>
          <p:nvPr/>
        </p:nvSpPr>
        <p:spPr>
          <a:xfrm>
            <a:off x="1729530" y="1863561"/>
            <a:ext cx="9109046" cy="3785652"/>
          </a:xfrm>
          <a:prstGeom prst="rect">
            <a:avLst/>
          </a:prstGeom>
          <a:noFill/>
        </p:spPr>
        <p:txBody>
          <a:bodyPr wrap="square" rtlCol="0">
            <a:spAutoFit/>
          </a:bodyPr>
          <a:lstStyle/>
          <a:p>
            <a:pPr algn="ctr"/>
            <a:r>
              <a:rPr lang="en-GB" sz="4800" u="sng" dirty="0">
                <a:latin typeface="Comic Sans MS" panose="030F0702030302020204" pitchFamily="66" charset="0"/>
              </a:rPr>
              <a:t>Wednesday 26</a:t>
            </a:r>
            <a:r>
              <a:rPr lang="en-GB" sz="4800" u="sng" baseline="30000" dirty="0">
                <a:latin typeface="Comic Sans MS" panose="030F0702030302020204" pitchFamily="66" charset="0"/>
              </a:rPr>
              <a:t>th</a:t>
            </a:r>
            <a:r>
              <a:rPr lang="en-GB" sz="4800" u="sng" dirty="0">
                <a:latin typeface="Comic Sans MS" panose="030F0702030302020204" pitchFamily="66" charset="0"/>
              </a:rPr>
              <a:t> January</a:t>
            </a:r>
          </a:p>
          <a:p>
            <a:pPr algn="ctr"/>
            <a:endParaRPr lang="en-GB" sz="4800" u="sng" dirty="0">
              <a:latin typeface="Comic Sans MS" panose="030F0702030302020204" pitchFamily="66" charset="0"/>
            </a:endParaRPr>
          </a:p>
          <a:p>
            <a:pPr algn="ctr"/>
            <a:r>
              <a:rPr lang="en-GB" sz="4800" u="sng" dirty="0">
                <a:latin typeface="Comic Sans MS" panose="030F0702030302020204" pitchFamily="66" charset="0"/>
              </a:rPr>
              <a:t>L.O. – I can write creatively from the main character’s point of view. </a:t>
            </a:r>
          </a:p>
        </p:txBody>
      </p:sp>
    </p:spTree>
    <p:extLst>
      <p:ext uri="{BB962C8B-B14F-4D97-AF65-F5344CB8AC3E}">
        <p14:creationId xmlns:p14="http://schemas.microsoft.com/office/powerpoint/2010/main" val="223261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157825-AD7A-48B8-9C43-78D5EB7DDA5B}"/>
              </a:ext>
            </a:extLst>
          </p:cNvPr>
          <p:cNvSpPr txBox="1"/>
          <p:nvPr/>
        </p:nvSpPr>
        <p:spPr>
          <a:xfrm>
            <a:off x="502829" y="357008"/>
            <a:ext cx="6082018" cy="6001643"/>
          </a:xfrm>
          <a:prstGeom prst="rect">
            <a:avLst/>
          </a:prstGeom>
          <a:noFill/>
        </p:spPr>
        <p:txBody>
          <a:bodyPr wrap="square" rtlCol="0">
            <a:spAutoFit/>
          </a:bodyPr>
          <a:lstStyle/>
          <a:p>
            <a:r>
              <a:rPr lang="en-GB" sz="2400" dirty="0">
                <a:latin typeface="Comic Sans MS" panose="030F0702030302020204" pitchFamily="66" charset="0"/>
              </a:rPr>
              <a:t>Today’s task is to write a diary entry as if you were Alma.</a:t>
            </a:r>
          </a:p>
          <a:p>
            <a:endParaRPr lang="en-GB" sz="2400" dirty="0">
              <a:latin typeface="Comic Sans MS" panose="030F0702030302020204" pitchFamily="66" charset="0"/>
            </a:endParaRPr>
          </a:p>
          <a:p>
            <a:r>
              <a:rPr lang="en-GB" sz="2400" dirty="0">
                <a:latin typeface="Comic Sans MS" panose="030F0702030302020204" pitchFamily="66" charset="0"/>
              </a:rPr>
              <a:t>Let’s re-watch the video and try and get into character.</a:t>
            </a:r>
          </a:p>
          <a:p>
            <a:endParaRPr lang="en-GB" sz="2400" dirty="0">
              <a:latin typeface="Comic Sans MS" panose="030F0702030302020204" pitchFamily="66" charset="0"/>
            </a:endParaRPr>
          </a:p>
          <a:p>
            <a:r>
              <a:rPr lang="en-GB" sz="2400" dirty="0">
                <a:latin typeface="Comic Sans MS" panose="030F0702030302020204" pitchFamily="66" charset="0"/>
                <a:hlinkClick r:id="rId2"/>
              </a:rPr>
              <a:t>https://www.youtube.com/watch?v=Aw0uORumRts</a:t>
            </a:r>
            <a:r>
              <a:rPr lang="en-GB" sz="2400" dirty="0">
                <a:latin typeface="Comic Sans MS" panose="030F0702030302020204" pitchFamily="66" charset="0"/>
              </a:rPr>
              <a:t> </a:t>
            </a:r>
          </a:p>
          <a:p>
            <a:endParaRPr lang="en-GB" sz="2400" dirty="0">
              <a:latin typeface="Comic Sans MS" panose="030F0702030302020204" pitchFamily="66" charset="0"/>
            </a:endParaRPr>
          </a:p>
          <a:p>
            <a:r>
              <a:rPr lang="en-GB" sz="2400" dirty="0">
                <a:latin typeface="Comic Sans MS" panose="030F0702030302020204" pitchFamily="66" charset="0"/>
              </a:rPr>
              <a:t>To help do this, lets ask some questions and help create more of a back story;</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How old am I? </a:t>
            </a:r>
          </a:p>
          <a:p>
            <a:pPr marL="285750" indent="-285750">
              <a:buFont typeface="Arial" panose="020B0604020202020204" pitchFamily="34" charset="0"/>
              <a:buChar char="•"/>
            </a:pPr>
            <a:r>
              <a:rPr lang="en-GB" sz="2400" dirty="0">
                <a:latin typeface="Comic Sans MS" panose="030F0702030302020204" pitchFamily="66" charset="0"/>
              </a:rPr>
              <a:t>Where am I? </a:t>
            </a:r>
          </a:p>
          <a:p>
            <a:pPr marL="285750" indent="-285750">
              <a:buFont typeface="Arial" panose="020B0604020202020204" pitchFamily="34" charset="0"/>
              <a:buChar char="•"/>
            </a:pPr>
            <a:r>
              <a:rPr lang="en-GB" sz="2400" dirty="0">
                <a:latin typeface="Comic Sans MS" panose="030F0702030302020204" pitchFamily="66" charset="0"/>
              </a:rPr>
              <a:t>Where am I going? </a:t>
            </a:r>
          </a:p>
          <a:p>
            <a:pPr marL="285750" indent="-285750">
              <a:buFont typeface="Arial" panose="020B0604020202020204" pitchFamily="34" charset="0"/>
              <a:buChar char="•"/>
            </a:pPr>
            <a:r>
              <a:rPr lang="en-GB" sz="2400" dirty="0">
                <a:latin typeface="Comic Sans MS" panose="030F0702030302020204" pitchFamily="66" charset="0"/>
              </a:rPr>
              <a:t>Who am I with? </a:t>
            </a:r>
            <a:endParaRPr lang="en-GB" sz="4000" dirty="0">
              <a:latin typeface="Comic Sans MS" panose="030F0702030302020204" pitchFamily="66" charset="0"/>
            </a:endParaRPr>
          </a:p>
        </p:txBody>
      </p:sp>
      <p:pic>
        <p:nvPicPr>
          <p:cNvPr id="5" name="Picture 4">
            <a:extLst>
              <a:ext uri="{FF2B5EF4-FFF2-40B4-BE49-F238E27FC236}">
                <a16:creationId xmlns:a16="http://schemas.microsoft.com/office/drawing/2014/main" id="{2C8B3CCD-E9A4-4FBF-8608-773148BA35F4}"/>
              </a:ext>
            </a:extLst>
          </p:cNvPr>
          <p:cNvPicPr/>
          <p:nvPr/>
        </p:nvPicPr>
        <p:blipFill rotWithShape="1">
          <a:blip r:embed="rId3"/>
          <a:srcRect b="2794"/>
          <a:stretch/>
        </p:blipFill>
        <p:spPr>
          <a:xfrm>
            <a:off x="6584847" y="1115735"/>
            <a:ext cx="5201685" cy="3546446"/>
          </a:xfrm>
          <a:prstGeom prst="rect">
            <a:avLst/>
          </a:prstGeom>
        </p:spPr>
      </p:pic>
    </p:spTree>
    <p:extLst>
      <p:ext uri="{BB962C8B-B14F-4D97-AF65-F5344CB8AC3E}">
        <p14:creationId xmlns:p14="http://schemas.microsoft.com/office/powerpoint/2010/main" val="148530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E95446-0AE8-497B-B7AC-1561882EB6E1}"/>
              </a:ext>
            </a:extLst>
          </p:cNvPr>
          <p:cNvSpPr txBox="1"/>
          <p:nvPr/>
        </p:nvSpPr>
        <p:spPr>
          <a:xfrm>
            <a:off x="662730" y="562061"/>
            <a:ext cx="10930855" cy="5632311"/>
          </a:xfrm>
          <a:prstGeom prst="rect">
            <a:avLst/>
          </a:prstGeom>
          <a:noFill/>
        </p:spPr>
        <p:txBody>
          <a:bodyPr wrap="square" rtlCol="0">
            <a:spAutoFit/>
          </a:bodyPr>
          <a:lstStyle/>
          <a:p>
            <a:r>
              <a:rPr lang="en-GB" sz="2400" dirty="0">
                <a:latin typeface="Comic Sans MS" panose="030F0702030302020204" pitchFamily="66" charset="0"/>
              </a:rPr>
              <a:t>There are lot’s of different stages to Alma, and she will be feeling very different emotions at different stages. Let’s think of some of the major points in the film and how Alma might be feeling in that moment. We will gather this as a class to help you with some ideas.</a:t>
            </a:r>
          </a:p>
          <a:p>
            <a:endParaRPr lang="en-GB" sz="2400" dirty="0">
              <a:latin typeface="Comic Sans MS" panose="030F0702030302020204" pitchFamily="66" charset="0"/>
            </a:endParaRP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First, when she’s writing her name.</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Next, when she see’s herself as a doll.</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Then, when she can’t get into the shop.</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Finally, when she turns into the doll. </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97660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D28D31-D10C-4630-A55B-C7BA5506E9D3}"/>
              </a:ext>
            </a:extLst>
          </p:cNvPr>
          <p:cNvSpPr txBox="1"/>
          <p:nvPr/>
        </p:nvSpPr>
        <p:spPr>
          <a:xfrm>
            <a:off x="897622" y="335560"/>
            <a:ext cx="10108734" cy="6370975"/>
          </a:xfrm>
          <a:prstGeom prst="rect">
            <a:avLst/>
          </a:prstGeom>
          <a:noFill/>
        </p:spPr>
        <p:txBody>
          <a:bodyPr wrap="square" rtlCol="0">
            <a:spAutoFit/>
          </a:bodyPr>
          <a:lstStyle/>
          <a:p>
            <a:r>
              <a:rPr lang="en-GB" sz="2400" dirty="0">
                <a:latin typeface="Comic Sans MS" panose="030F0702030302020204" pitchFamily="66" charset="0"/>
              </a:rPr>
              <a:t>Now, let’s put this altogether into one piece of writing. You may want to write a diary entry from Alma – which would start ‘Dear diary’. </a:t>
            </a:r>
          </a:p>
          <a:p>
            <a:endParaRPr lang="en-GB" sz="2400" dirty="0">
              <a:latin typeface="Comic Sans MS" panose="030F0702030302020204" pitchFamily="66" charset="0"/>
            </a:endParaRPr>
          </a:p>
          <a:p>
            <a:r>
              <a:rPr lang="en-GB" sz="2400" dirty="0">
                <a:latin typeface="Comic Sans MS" panose="030F0702030302020204" pitchFamily="66" charset="0"/>
              </a:rPr>
              <a:t>Or, you may want to write a letter to someone (think back to our history lesson about the Battle of Bosworth). This could be a warning letter to a friend, a letter to a family member explaining where she is – the choice is yours! </a:t>
            </a:r>
          </a:p>
          <a:p>
            <a:endParaRPr lang="en-GB" sz="2400" dirty="0">
              <a:latin typeface="Comic Sans MS" panose="030F0702030302020204" pitchFamily="66" charset="0"/>
            </a:endParaRPr>
          </a:p>
          <a:p>
            <a:r>
              <a:rPr lang="en-GB" sz="2400" dirty="0">
                <a:latin typeface="Comic Sans MS" panose="030F0702030302020204" pitchFamily="66" charset="0"/>
              </a:rPr>
              <a:t>I am looking forward to reading you creative writing.</a:t>
            </a:r>
          </a:p>
          <a:p>
            <a:endParaRPr lang="en-GB" sz="2400" dirty="0">
              <a:latin typeface="Comic Sans MS" panose="030F0702030302020204" pitchFamily="66" charset="0"/>
            </a:endParaRPr>
          </a:p>
          <a:p>
            <a:r>
              <a:rPr lang="en-GB" sz="2400" dirty="0">
                <a:latin typeface="Comic Sans MS" panose="030F0702030302020204" pitchFamily="66" charset="0"/>
              </a:rPr>
              <a:t>Remember- this is from Alma’s point of view so you will be writing in the first person.</a:t>
            </a:r>
          </a:p>
          <a:p>
            <a:endParaRPr lang="en-GB" sz="2400" dirty="0">
              <a:latin typeface="Comic Sans MS" panose="030F0702030302020204" pitchFamily="66" charset="0"/>
            </a:endParaRPr>
          </a:p>
          <a:p>
            <a:r>
              <a:rPr lang="en-GB" sz="2400" dirty="0">
                <a:latin typeface="Comic Sans MS" panose="030F0702030302020204" pitchFamily="66" charset="0"/>
              </a:rPr>
              <a:t>‘I’ did this…. </a:t>
            </a:r>
          </a:p>
          <a:p>
            <a:r>
              <a:rPr lang="en-GB" sz="2400" dirty="0">
                <a:latin typeface="Comic Sans MS" panose="030F0702030302020204" pitchFamily="66" charset="0"/>
              </a:rPr>
              <a:t>‘I’ feel this way…</a:t>
            </a:r>
          </a:p>
          <a:p>
            <a:endParaRPr lang="en-GB" sz="2400" dirty="0">
              <a:latin typeface="Comic Sans MS" panose="030F0702030302020204" pitchFamily="66" charset="0"/>
            </a:endParaRPr>
          </a:p>
          <a:p>
            <a:r>
              <a:rPr lang="en-GB" sz="2400" dirty="0">
                <a:latin typeface="Comic Sans MS" panose="030F0702030302020204" pitchFamily="66" charset="0"/>
              </a:rPr>
              <a:t>Imagine you are Alma!</a:t>
            </a:r>
          </a:p>
        </p:txBody>
      </p:sp>
    </p:spTree>
    <p:extLst>
      <p:ext uri="{BB962C8B-B14F-4D97-AF65-F5344CB8AC3E}">
        <p14:creationId xmlns:p14="http://schemas.microsoft.com/office/powerpoint/2010/main" val="267234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0A1A-9185-45B6-B31F-082E1489A413}"/>
              </a:ext>
            </a:extLst>
          </p:cNvPr>
          <p:cNvSpPr txBox="1"/>
          <p:nvPr/>
        </p:nvSpPr>
        <p:spPr>
          <a:xfrm>
            <a:off x="1930866" y="1905506"/>
            <a:ext cx="8330268" cy="4524315"/>
          </a:xfrm>
          <a:prstGeom prst="rect">
            <a:avLst/>
          </a:prstGeom>
          <a:noFill/>
        </p:spPr>
        <p:txBody>
          <a:bodyPr wrap="square" rtlCol="0">
            <a:spAutoFit/>
          </a:bodyPr>
          <a:lstStyle/>
          <a:p>
            <a:pPr algn="ctr"/>
            <a:r>
              <a:rPr lang="en-GB" sz="4800" u="sng" dirty="0">
                <a:latin typeface="Comic Sans MS" panose="030F0702030302020204" pitchFamily="66" charset="0"/>
              </a:rPr>
              <a:t>Thursday 27</a:t>
            </a:r>
            <a:r>
              <a:rPr lang="en-GB" sz="4800" u="sng" baseline="30000" dirty="0">
                <a:latin typeface="Comic Sans MS" panose="030F0702030302020204" pitchFamily="66" charset="0"/>
              </a:rPr>
              <a:t>th</a:t>
            </a:r>
            <a:r>
              <a:rPr lang="en-GB" sz="4800" u="sng" dirty="0">
                <a:latin typeface="Comic Sans MS" panose="030F0702030302020204" pitchFamily="66" charset="0"/>
              </a:rPr>
              <a:t> January</a:t>
            </a:r>
          </a:p>
          <a:p>
            <a:pPr algn="ctr"/>
            <a:endParaRPr lang="en-GB" sz="4800" u="sng" dirty="0">
              <a:latin typeface="Comic Sans MS" panose="030F0702030302020204" pitchFamily="66" charset="0"/>
            </a:endParaRPr>
          </a:p>
          <a:p>
            <a:pPr algn="ctr"/>
            <a:r>
              <a:rPr lang="en-GB" sz="4800" u="sng" dirty="0">
                <a:latin typeface="Comic Sans MS" panose="030F0702030302020204" pitchFamily="66" charset="0"/>
              </a:rPr>
              <a:t>L.O. – I can write what I predict will happen next in a story.</a:t>
            </a:r>
            <a:endParaRPr lang="en-GB" sz="4800" dirty="0">
              <a:latin typeface="Comic Sans MS" panose="030F0702030302020204" pitchFamily="66" charset="0"/>
            </a:endParaRPr>
          </a:p>
          <a:p>
            <a:pPr algn="ctr"/>
            <a:endParaRPr lang="en-GB" sz="4800" u="sng" dirty="0">
              <a:latin typeface="Comic Sans MS" panose="030F0702030302020204" pitchFamily="66" charset="0"/>
            </a:endParaRPr>
          </a:p>
        </p:txBody>
      </p:sp>
    </p:spTree>
    <p:extLst>
      <p:ext uri="{BB962C8B-B14F-4D97-AF65-F5344CB8AC3E}">
        <p14:creationId xmlns:p14="http://schemas.microsoft.com/office/powerpoint/2010/main" val="271722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82180" y="1124124"/>
            <a:ext cx="9714452" cy="4154984"/>
          </a:xfrm>
          <a:prstGeom prst="rect">
            <a:avLst/>
          </a:prstGeom>
          <a:noFill/>
        </p:spPr>
        <p:txBody>
          <a:bodyPr wrap="square" rtlCol="0">
            <a:spAutoFit/>
          </a:bodyPr>
          <a:lstStyle/>
          <a:p>
            <a:r>
              <a:rPr lang="en-GB" sz="2400" dirty="0">
                <a:latin typeface="Comic Sans MS" panose="030F0702030302020204" pitchFamily="66" charset="0"/>
              </a:rPr>
              <a:t>Today’s English lesson will be looking at what happens next in Alma. </a:t>
            </a:r>
          </a:p>
          <a:p>
            <a:endParaRPr lang="en-GB" sz="2400" dirty="0">
              <a:latin typeface="Comic Sans MS" panose="030F0702030302020204" pitchFamily="66" charset="0"/>
            </a:endParaRPr>
          </a:p>
          <a:p>
            <a:r>
              <a:rPr lang="en-GB" sz="2400" dirty="0">
                <a:latin typeface="Comic Sans MS" panose="030F0702030302020204" pitchFamily="66" charset="0"/>
              </a:rPr>
              <a:t>Let’s re-watch the video to refresh our minds of what happens.</a:t>
            </a:r>
          </a:p>
          <a:p>
            <a:endParaRPr lang="en-GB" sz="2400" dirty="0">
              <a:latin typeface="Comic Sans MS" panose="030F0702030302020204" pitchFamily="66" charset="0"/>
            </a:endParaRPr>
          </a:p>
          <a:p>
            <a:r>
              <a:rPr lang="en-GB" sz="2400" dirty="0">
                <a:latin typeface="Comic Sans MS" panose="030F0702030302020204" pitchFamily="66" charset="0"/>
                <a:hlinkClick r:id="rId2"/>
              </a:rPr>
              <a:t>https://www.youtube.com/watch?v=Aw0uORumRts</a:t>
            </a:r>
            <a:r>
              <a:rPr lang="en-GB" sz="2400" dirty="0">
                <a:latin typeface="Comic Sans MS" panose="030F0702030302020204" pitchFamily="66" charset="0"/>
              </a:rPr>
              <a:t> </a:t>
            </a:r>
          </a:p>
          <a:p>
            <a:endParaRPr lang="en-GB" sz="2400" dirty="0">
              <a:latin typeface="Comic Sans MS" panose="030F0702030302020204" pitchFamily="66" charset="0"/>
            </a:endParaRPr>
          </a:p>
          <a:p>
            <a:r>
              <a:rPr lang="en-GB" sz="2400" dirty="0">
                <a:latin typeface="Comic Sans MS" panose="030F0702030302020204" pitchFamily="66" charset="0"/>
              </a:rPr>
              <a:t>There has been no follow up to Alma so what happens next is completely up to you. There is no right or wrong answer. Perhaps Alma finds a way out, does her family come to look for her? Can she talk to the other dolls?</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67409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998290" y="1921078"/>
            <a:ext cx="9714452" cy="2616101"/>
          </a:xfrm>
          <a:prstGeom prst="rect">
            <a:avLst/>
          </a:prstGeom>
          <a:noFill/>
        </p:spPr>
        <p:txBody>
          <a:bodyPr wrap="square" rtlCol="0">
            <a:spAutoFit/>
          </a:bodyPr>
          <a:lstStyle/>
          <a:p>
            <a:pPr algn="ctr"/>
            <a:r>
              <a:rPr lang="en-GB" sz="2800" dirty="0">
                <a:latin typeface="Comic Sans MS" panose="030F0702030302020204" pitchFamily="66" charset="0"/>
              </a:rPr>
              <a:t>Let’s talk to our partners about potential story lines for what happens next.</a:t>
            </a:r>
          </a:p>
          <a:p>
            <a:pPr algn="ctr"/>
            <a:endParaRPr lang="en-GB" sz="2800" dirty="0">
              <a:latin typeface="Comic Sans MS" panose="030F0702030302020204" pitchFamily="66" charset="0"/>
            </a:endParaRPr>
          </a:p>
          <a:p>
            <a:pPr algn="ctr"/>
            <a:r>
              <a:rPr lang="en-GB" sz="2800" dirty="0">
                <a:latin typeface="Comic Sans MS" panose="030F0702030302020204" pitchFamily="66" charset="0"/>
              </a:rPr>
              <a:t>Spend 2 minutes discussing and then we will put these ideas together in a class thought shower.</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428014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D8EFBD-23F6-4D76-8D12-6B472B01E6C4}"/>
              </a:ext>
            </a:extLst>
          </p:cNvPr>
          <p:cNvSpPr txBox="1"/>
          <p:nvPr/>
        </p:nvSpPr>
        <p:spPr>
          <a:xfrm>
            <a:off x="1216404" y="1367406"/>
            <a:ext cx="8858774" cy="4524315"/>
          </a:xfrm>
          <a:prstGeom prst="rect">
            <a:avLst/>
          </a:prstGeom>
          <a:noFill/>
        </p:spPr>
        <p:txBody>
          <a:bodyPr wrap="square" rtlCol="0">
            <a:spAutoFit/>
          </a:bodyPr>
          <a:lstStyle/>
          <a:p>
            <a:pPr algn="ctr"/>
            <a:r>
              <a:rPr lang="en-GB" sz="3200" dirty="0">
                <a:latin typeface="Comic Sans MS" panose="030F0702030302020204" pitchFamily="66" charset="0"/>
              </a:rPr>
              <a:t>Try to be as creative as you can, and use a thesaurus to find some challenging vocabulary. </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What happens next, you decide!</a:t>
            </a:r>
          </a:p>
          <a:p>
            <a:pPr algn="ctr"/>
            <a:endParaRPr lang="en-GB" sz="3200" dirty="0">
              <a:latin typeface="Comic Sans MS" panose="030F0702030302020204" pitchFamily="66" charset="0"/>
            </a:endParaRP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We will share some ideas from around the class throughout the lesson.</a:t>
            </a:r>
          </a:p>
        </p:txBody>
      </p:sp>
    </p:spTree>
    <p:extLst>
      <p:ext uri="{BB962C8B-B14F-4D97-AF65-F5344CB8AC3E}">
        <p14:creationId xmlns:p14="http://schemas.microsoft.com/office/powerpoint/2010/main" val="103106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0A1A-9185-45B6-B31F-082E1489A413}"/>
              </a:ext>
            </a:extLst>
          </p:cNvPr>
          <p:cNvSpPr txBox="1"/>
          <p:nvPr/>
        </p:nvSpPr>
        <p:spPr>
          <a:xfrm>
            <a:off x="1930866" y="1905506"/>
            <a:ext cx="8330268" cy="3785652"/>
          </a:xfrm>
          <a:prstGeom prst="rect">
            <a:avLst/>
          </a:prstGeom>
          <a:noFill/>
        </p:spPr>
        <p:txBody>
          <a:bodyPr wrap="square" rtlCol="0">
            <a:spAutoFit/>
          </a:bodyPr>
          <a:lstStyle/>
          <a:p>
            <a:pPr algn="ctr"/>
            <a:r>
              <a:rPr lang="en-GB" sz="4800" u="sng" dirty="0">
                <a:latin typeface="Comic Sans MS" panose="030F0702030302020204" pitchFamily="66" charset="0"/>
              </a:rPr>
              <a:t>Friday 28</a:t>
            </a:r>
            <a:r>
              <a:rPr lang="en-GB" sz="4800" u="sng" baseline="30000" dirty="0">
                <a:latin typeface="Comic Sans MS" panose="030F0702030302020204" pitchFamily="66" charset="0"/>
              </a:rPr>
              <a:t>th</a:t>
            </a:r>
            <a:r>
              <a:rPr lang="en-GB" sz="4800" u="sng" dirty="0">
                <a:latin typeface="Comic Sans MS" panose="030F0702030302020204" pitchFamily="66" charset="0"/>
              </a:rPr>
              <a:t> January</a:t>
            </a:r>
          </a:p>
          <a:p>
            <a:pPr algn="ctr"/>
            <a:endParaRPr lang="en-GB" sz="4800" u="sng" dirty="0">
              <a:latin typeface="Comic Sans MS" panose="030F0702030302020204" pitchFamily="66" charset="0"/>
            </a:endParaRPr>
          </a:p>
          <a:p>
            <a:pPr algn="ctr"/>
            <a:r>
              <a:rPr lang="en-GB" sz="4800" u="sng" dirty="0">
                <a:latin typeface="Comic Sans MS" panose="030F0702030302020204" pitchFamily="66" charset="0"/>
              </a:rPr>
              <a:t>L.O. – I can write from a different character’s point of view</a:t>
            </a:r>
          </a:p>
        </p:txBody>
      </p:sp>
    </p:spTree>
    <p:extLst>
      <p:ext uri="{BB962C8B-B14F-4D97-AF65-F5344CB8AC3E}">
        <p14:creationId xmlns:p14="http://schemas.microsoft.com/office/powerpoint/2010/main" val="425038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EF6F6-5552-4246-818E-A173584B3956}"/>
              </a:ext>
            </a:extLst>
          </p:cNvPr>
          <p:cNvSpPr txBox="1"/>
          <p:nvPr/>
        </p:nvSpPr>
        <p:spPr>
          <a:xfrm>
            <a:off x="1065401" y="914400"/>
            <a:ext cx="9697673" cy="5262979"/>
          </a:xfrm>
          <a:prstGeom prst="rect">
            <a:avLst/>
          </a:prstGeom>
          <a:noFill/>
        </p:spPr>
        <p:txBody>
          <a:bodyPr wrap="square" rtlCol="0">
            <a:spAutoFit/>
          </a:bodyPr>
          <a:lstStyle/>
          <a:p>
            <a:r>
              <a:rPr lang="en-GB" sz="2400" dirty="0">
                <a:latin typeface="Comic Sans MS" panose="030F0702030302020204" pitchFamily="66" charset="0"/>
              </a:rPr>
              <a:t>This week we have a week of creative writing based around a video. That video is called ‘Alma’. </a:t>
            </a:r>
          </a:p>
          <a:p>
            <a:endParaRPr lang="en-GB" sz="2400" dirty="0">
              <a:latin typeface="Comic Sans MS" panose="030F0702030302020204" pitchFamily="66" charset="0"/>
            </a:endParaRPr>
          </a:p>
          <a:p>
            <a:r>
              <a:rPr lang="en-GB" sz="2400" dirty="0">
                <a:latin typeface="Comic Sans MS" panose="030F0702030302020204" pitchFamily="66" charset="0"/>
              </a:rPr>
              <a:t>This is an </a:t>
            </a:r>
            <a:r>
              <a:rPr lang="en-GB" sz="2400" b="1" u="sng" dirty="0">
                <a:latin typeface="Comic Sans MS" panose="030F0702030302020204" pitchFamily="66" charset="0"/>
              </a:rPr>
              <a:t>animated</a:t>
            </a:r>
            <a:r>
              <a:rPr lang="en-GB" sz="2400" dirty="0">
                <a:latin typeface="Comic Sans MS" panose="030F0702030302020204" pitchFamily="66" charset="0"/>
              </a:rPr>
              <a:t> video that is completely </a:t>
            </a:r>
            <a:r>
              <a:rPr lang="en-GB" sz="2400" b="1" u="sng" dirty="0">
                <a:latin typeface="Comic Sans MS" panose="030F0702030302020204" pitchFamily="66" charset="0"/>
              </a:rPr>
              <a:t>fictional</a:t>
            </a:r>
            <a:r>
              <a:rPr lang="en-GB" sz="2400" dirty="0">
                <a:latin typeface="Comic Sans MS" panose="030F0702030302020204" pitchFamily="66" charset="0"/>
              </a:rPr>
              <a:t>. First, we will watch it with no sound and then discuss as a class. Once we are all comfortable, we will try watching it with sound. This video is meant to make you feel a little anxious and create suspense so do not worry if you get a funny feeling – that is what it is designed to do.</a:t>
            </a:r>
          </a:p>
          <a:p>
            <a:endParaRPr lang="en-GB" sz="2400" dirty="0">
              <a:latin typeface="Comic Sans MS" panose="030F0702030302020204" pitchFamily="66" charset="0"/>
            </a:endParaRPr>
          </a:p>
          <a:p>
            <a:r>
              <a:rPr lang="en-GB" sz="2400" dirty="0">
                <a:latin typeface="Comic Sans MS" panose="030F0702030302020204" pitchFamily="66" charset="0"/>
                <a:hlinkClick r:id="rId2"/>
              </a:rPr>
              <a:t>https://www.youtube.com/watch?v=Aw0uORumRts</a:t>
            </a:r>
            <a:r>
              <a:rPr lang="en-GB" sz="2400" dirty="0">
                <a:latin typeface="Comic Sans MS" panose="030F0702030302020204" pitchFamily="66" charset="0"/>
              </a:rPr>
              <a:t> </a:t>
            </a:r>
          </a:p>
          <a:p>
            <a:endParaRPr lang="en-GB" sz="2400" dirty="0">
              <a:latin typeface="Comic Sans MS" panose="030F0702030302020204" pitchFamily="66" charset="0"/>
            </a:endParaRPr>
          </a:p>
          <a:p>
            <a:r>
              <a:rPr lang="en-GB" sz="2400" dirty="0">
                <a:latin typeface="Comic Sans MS" panose="030F0702030302020204" pitchFamily="66" charset="0"/>
              </a:rPr>
              <a:t>How did it differ watching the video with sound compared to watching it without?</a:t>
            </a:r>
          </a:p>
        </p:txBody>
      </p:sp>
    </p:spTree>
    <p:extLst>
      <p:ext uri="{BB962C8B-B14F-4D97-AF65-F5344CB8AC3E}">
        <p14:creationId xmlns:p14="http://schemas.microsoft.com/office/powerpoint/2010/main" val="47191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82180" y="1124124"/>
            <a:ext cx="9714452" cy="3662541"/>
          </a:xfrm>
          <a:prstGeom prst="rect">
            <a:avLst/>
          </a:prstGeom>
          <a:noFill/>
        </p:spPr>
        <p:txBody>
          <a:bodyPr wrap="square" rtlCol="0">
            <a:spAutoFit/>
          </a:bodyPr>
          <a:lstStyle/>
          <a:p>
            <a:r>
              <a:rPr lang="en-GB" sz="2800" dirty="0">
                <a:latin typeface="Comic Sans MS" panose="030F0702030302020204" pitchFamily="66" charset="0"/>
              </a:rPr>
              <a:t>This is the final day of our writing about Alma.</a:t>
            </a:r>
          </a:p>
          <a:p>
            <a:endParaRPr lang="en-GB" sz="2800" dirty="0">
              <a:latin typeface="Comic Sans MS" panose="030F0702030302020204" pitchFamily="66" charset="0"/>
            </a:endParaRPr>
          </a:p>
          <a:p>
            <a:r>
              <a:rPr lang="en-GB" sz="2800" dirty="0">
                <a:latin typeface="Comic Sans MS" panose="030F0702030302020204" pitchFamily="66" charset="0"/>
              </a:rPr>
              <a:t>Today we will be using some drama to help us get into the character of someone we haven’t met yet… </a:t>
            </a: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4000" b="1" u="sng" dirty="0">
                <a:latin typeface="Comic Sans MS" panose="030F0702030302020204" pitchFamily="66" charset="0"/>
              </a:rPr>
              <a:t>The shop owner!</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69921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82180" y="1124124"/>
            <a:ext cx="9714452" cy="4832092"/>
          </a:xfrm>
          <a:prstGeom prst="rect">
            <a:avLst/>
          </a:prstGeom>
          <a:noFill/>
        </p:spPr>
        <p:txBody>
          <a:bodyPr wrap="square" rtlCol="0">
            <a:spAutoFit/>
          </a:bodyPr>
          <a:lstStyle/>
          <a:p>
            <a:r>
              <a:rPr lang="en-GB" sz="2800" dirty="0">
                <a:latin typeface="Comic Sans MS" panose="030F0702030302020204" pitchFamily="66" charset="0"/>
              </a:rPr>
              <a:t>Spend a few minutes now discussing with your partner potential ideas about the shop keeper. </a:t>
            </a:r>
          </a:p>
          <a:p>
            <a:endParaRPr lang="en-GB" sz="2800" b="1" u="sng" dirty="0">
              <a:latin typeface="Comic Sans MS" panose="030F0702030302020204" pitchFamily="66" charset="0"/>
            </a:endParaRPr>
          </a:p>
          <a:p>
            <a:r>
              <a:rPr lang="en-GB" sz="2800" dirty="0">
                <a:latin typeface="Comic Sans MS" panose="030F0702030302020204" pitchFamily="66" charset="0"/>
              </a:rPr>
              <a:t>Think back to the questions we asked to find out Alma’s backstory and ask them again;</a:t>
            </a:r>
            <a:endParaRPr lang="en-GB" sz="4000" dirty="0">
              <a:latin typeface="Comic Sans MS" panose="030F0702030302020204" pitchFamily="66" charset="0"/>
            </a:endParaRP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How old am I? </a:t>
            </a:r>
          </a:p>
          <a:p>
            <a:pPr marL="285750" indent="-285750">
              <a:buFont typeface="Arial" panose="020B0604020202020204" pitchFamily="34" charset="0"/>
              <a:buChar char="•"/>
            </a:pPr>
            <a:r>
              <a:rPr lang="en-GB" sz="2400" dirty="0">
                <a:latin typeface="Comic Sans MS" panose="030F0702030302020204" pitchFamily="66" charset="0"/>
              </a:rPr>
              <a:t>Where am I? </a:t>
            </a:r>
          </a:p>
          <a:p>
            <a:pPr marL="285750" indent="-285750">
              <a:buFont typeface="Arial" panose="020B0604020202020204" pitchFamily="34" charset="0"/>
              <a:buChar char="•"/>
            </a:pPr>
            <a:r>
              <a:rPr lang="en-GB" sz="2400" dirty="0">
                <a:latin typeface="Comic Sans MS" panose="030F0702030302020204" pitchFamily="66" charset="0"/>
              </a:rPr>
              <a:t>Who am I with? </a:t>
            </a:r>
          </a:p>
          <a:p>
            <a:pPr marL="285750" indent="-285750">
              <a:buFont typeface="Arial" panose="020B0604020202020204" pitchFamily="34" charset="0"/>
              <a:buChar char="•"/>
            </a:pPr>
            <a:r>
              <a:rPr lang="en-GB" sz="2400" dirty="0">
                <a:latin typeface="Comic Sans MS" panose="030F0702030302020204" pitchFamily="66" charset="0"/>
              </a:rPr>
              <a:t>Why do I have the shop?</a:t>
            </a:r>
          </a:p>
          <a:p>
            <a:pPr marL="285750" indent="-285750">
              <a:buFont typeface="Arial" panose="020B0604020202020204" pitchFamily="34" charset="0"/>
              <a:buChar char="•"/>
            </a:pPr>
            <a:r>
              <a:rPr lang="en-GB" sz="2400" dirty="0">
                <a:latin typeface="Comic Sans MS" panose="030F0702030302020204" pitchFamily="66" charset="0"/>
              </a:rPr>
              <a:t>Am I evil or misunderstood?</a:t>
            </a:r>
            <a:endParaRPr lang="en-GB" sz="40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80096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82180" y="1124124"/>
            <a:ext cx="9714452" cy="4955203"/>
          </a:xfrm>
          <a:prstGeom prst="rect">
            <a:avLst/>
          </a:prstGeom>
          <a:noFill/>
        </p:spPr>
        <p:txBody>
          <a:bodyPr wrap="square" rtlCol="0">
            <a:spAutoFit/>
          </a:bodyPr>
          <a:lstStyle/>
          <a:p>
            <a:r>
              <a:rPr lang="en-GB" sz="2800" dirty="0">
                <a:latin typeface="Comic Sans MS" panose="030F0702030302020204" pitchFamily="66" charset="0"/>
              </a:rPr>
              <a:t>First, we are going to do some hot seating.</a:t>
            </a:r>
          </a:p>
          <a:p>
            <a:endParaRPr lang="en-GB" sz="2800" dirty="0">
              <a:latin typeface="Comic Sans MS" panose="030F0702030302020204" pitchFamily="66" charset="0"/>
            </a:endParaRPr>
          </a:p>
          <a:p>
            <a:r>
              <a:rPr lang="en-GB" sz="2800" dirty="0">
                <a:latin typeface="Comic Sans MS" panose="030F0702030302020204" pitchFamily="66" charset="0"/>
              </a:rPr>
              <a:t>This is where one student sits in the hot seat and pretends to be the shop keeper. We as the audience can ask them questions and they must answer as if they were actually the character.</a:t>
            </a:r>
          </a:p>
          <a:p>
            <a:endParaRPr lang="en-GB" sz="2800" dirty="0">
              <a:latin typeface="Comic Sans MS" panose="030F0702030302020204" pitchFamily="66" charset="0"/>
            </a:endParaRPr>
          </a:p>
          <a:p>
            <a:r>
              <a:rPr lang="en-GB" sz="2800" dirty="0">
                <a:latin typeface="Comic Sans MS" panose="030F0702030302020204" pitchFamily="66" charset="0"/>
              </a:rPr>
              <a:t>This can help us think more about the shop keeper as a person and what they might be like. </a:t>
            </a:r>
          </a:p>
          <a:p>
            <a:endParaRPr lang="en-GB" sz="40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94521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82180" y="1124124"/>
            <a:ext cx="9714452" cy="1938992"/>
          </a:xfrm>
          <a:prstGeom prst="rect">
            <a:avLst/>
          </a:prstGeom>
          <a:noFill/>
        </p:spPr>
        <p:txBody>
          <a:bodyPr wrap="square" rtlCol="0">
            <a:spAutoFit/>
          </a:bodyPr>
          <a:lstStyle/>
          <a:p>
            <a:r>
              <a:rPr lang="en-GB" sz="2800" dirty="0">
                <a:latin typeface="Comic Sans MS" panose="030F0702030302020204" pitchFamily="66" charset="0"/>
              </a:rPr>
              <a:t>Next, we are going to do something called conscience alley.</a:t>
            </a:r>
          </a:p>
          <a:p>
            <a:endParaRPr lang="en-GB" sz="40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74947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FF9DEB-8E19-4A8C-A8FC-F7F2EE904002}"/>
              </a:ext>
            </a:extLst>
          </p:cNvPr>
          <p:cNvSpPr txBox="1"/>
          <p:nvPr/>
        </p:nvSpPr>
        <p:spPr>
          <a:xfrm>
            <a:off x="1073791" y="880843"/>
            <a:ext cx="9714452" cy="6247864"/>
          </a:xfrm>
          <a:prstGeom prst="rect">
            <a:avLst/>
          </a:prstGeom>
          <a:noFill/>
        </p:spPr>
        <p:txBody>
          <a:bodyPr wrap="square" rtlCol="0">
            <a:spAutoFit/>
          </a:bodyPr>
          <a:lstStyle/>
          <a:p>
            <a:r>
              <a:rPr lang="en-GB" sz="2800" dirty="0">
                <a:latin typeface="Comic Sans MS" panose="030F0702030302020204" pitchFamily="66" charset="0"/>
              </a:rPr>
              <a:t>Now, using all of the drama we have just done, and your creative writing ideas from this week, I would like you to write from the point of view of the shop owner.</a:t>
            </a:r>
          </a:p>
          <a:p>
            <a:endParaRPr lang="en-GB" sz="2800" dirty="0">
              <a:latin typeface="Comic Sans MS" panose="030F0702030302020204" pitchFamily="66" charset="0"/>
            </a:endParaRPr>
          </a:p>
          <a:p>
            <a:r>
              <a:rPr lang="en-GB" sz="2800" dirty="0">
                <a:latin typeface="Comic Sans MS" panose="030F0702030302020204" pitchFamily="66" charset="0"/>
              </a:rPr>
              <a:t>Really try and get into character and think about their part in the story.</a:t>
            </a:r>
          </a:p>
          <a:p>
            <a:endParaRPr lang="en-GB" sz="2800" dirty="0">
              <a:latin typeface="Comic Sans MS" panose="030F0702030302020204" pitchFamily="66" charset="0"/>
            </a:endParaRPr>
          </a:p>
          <a:p>
            <a:r>
              <a:rPr lang="en-GB" sz="2800" dirty="0">
                <a:latin typeface="Comic Sans MS" panose="030F0702030302020204" pitchFamily="66" charset="0"/>
              </a:rPr>
              <a:t>Can you explain why they have such a cruel shop? </a:t>
            </a:r>
          </a:p>
          <a:p>
            <a:endParaRPr lang="en-GB" sz="2800" dirty="0">
              <a:latin typeface="Comic Sans MS" panose="030F0702030302020204" pitchFamily="66" charset="0"/>
            </a:endParaRPr>
          </a:p>
          <a:p>
            <a:r>
              <a:rPr lang="en-GB" sz="2800" dirty="0">
                <a:latin typeface="Comic Sans MS" panose="030F0702030302020204" pitchFamily="66" charset="0"/>
              </a:rPr>
              <a:t>You can be as creative as you like.</a:t>
            </a:r>
          </a:p>
          <a:p>
            <a:endParaRPr lang="en-GB" sz="2800" dirty="0">
              <a:latin typeface="Comic Sans MS" panose="030F0702030302020204" pitchFamily="66" charset="0"/>
            </a:endParaRPr>
          </a:p>
          <a:p>
            <a:r>
              <a:rPr lang="en-GB" sz="2800" dirty="0">
                <a:latin typeface="Comic Sans MS" panose="030F0702030302020204" pitchFamily="66" charset="0"/>
              </a:rPr>
              <a:t>I can’t wait to hear what you come up with!</a:t>
            </a:r>
          </a:p>
          <a:p>
            <a:endParaRPr lang="en-GB" sz="40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74225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1082C1-6837-4EC6-AABE-FE657E348C5D}"/>
              </a:ext>
            </a:extLst>
          </p:cNvPr>
          <p:cNvSpPr txBox="1"/>
          <p:nvPr/>
        </p:nvSpPr>
        <p:spPr>
          <a:xfrm>
            <a:off x="1124125" y="528506"/>
            <a:ext cx="9823508" cy="5693866"/>
          </a:xfrm>
          <a:prstGeom prst="rect">
            <a:avLst/>
          </a:prstGeom>
          <a:noFill/>
        </p:spPr>
        <p:txBody>
          <a:bodyPr wrap="square" rtlCol="0">
            <a:spAutoFit/>
          </a:bodyPr>
          <a:lstStyle/>
          <a:p>
            <a:r>
              <a:rPr lang="en-GB" sz="2800" dirty="0">
                <a:latin typeface="Comic Sans MS" panose="030F0702030302020204" pitchFamily="66" charset="0"/>
              </a:rPr>
              <a:t>Today’s writing task is your free choice. You can choose a creative writing style that you enjoy – the choice is yours!</a:t>
            </a:r>
          </a:p>
          <a:p>
            <a:endParaRPr lang="en-GB" sz="2800" dirty="0">
              <a:latin typeface="Comic Sans MS" panose="030F0702030302020204" pitchFamily="66" charset="0"/>
            </a:endParaRPr>
          </a:p>
          <a:p>
            <a:r>
              <a:rPr lang="en-GB" sz="2800" dirty="0">
                <a:latin typeface="Comic Sans MS" panose="030F0702030302020204" pitchFamily="66" charset="0"/>
              </a:rPr>
              <a:t>First, let’s thought shower some ideas as a class of potential pieces of writing we may want to do after watching Alma. Here are some of my ideas;</a:t>
            </a:r>
          </a:p>
          <a:p>
            <a:endParaRPr lang="en-GB" sz="2800" dirty="0">
              <a:latin typeface="Comic Sans MS" panose="030F0702030302020204" pitchFamily="66" charset="0"/>
            </a:endParaRPr>
          </a:p>
          <a:p>
            <a:pPr marL="457200" indent="-457200">
              <a:buFontTx/>
              <a:buChar char="-"/>
            </a:pPr>
            <a:r>
              <a:rPr lang="en-GB" sz="2800" dirty="0">
                <a:latin typeface="Comic Sans MS" panose="030F0702030302020204" pitchFamily="66" charset="0"/>
              </a:rPr>
              <a:t>Instructions on how to return back to being human</a:t>
            </a:r>
          </a:p>
          <a:p>
            <a:pPr marL="457200" indent="-457200">
              <a:buFontTx/>
              <a:buChar char="-"/>
            </a:pPr>
            <a:r>
              <a:rPr lang="en-GB" sz="2800" dirty="0">
                <a:latin typeface="Comic Sans MS" panose="030F0702030302020204" pitchFamily="66" charset="0"/>
              </a:rPr>
              <a:t>A poem based on the film</a:t>
            </a:r>
          </a:p>
          <a:p>
            <a:pPr marL="457200" indent="-457200">
              <a:buFontTx/>
              <a:buChar char="-"/>
            </a:pPr>
            <a:r>
              <a:rPr lang="en-GB" sz="2800" dirty="0">
                <a:latin typeface="Comic Sans MS" panose="030F0702030302020204" pitchFamily="66" charset="0"/>
              </a:rPr>
              <a:t>A review of the film including you most and least favourite parts of the film and why.</a:t>
            </a:r>
          </a:p>
          <a:p>
            <a:pPr marL="457200" indent="-457200">
              <a:buFontTx/>
              <a:buChar char="-"/>
            </a:pPr>
            <a:endParaRPr lang="en-GB" sz="2800" dirty="0">
              <a:latin typeface="Comic Sans MS" panose="030F0702030302020204" pitchFamily="66" charset="0"/>
            </a:endParaRPr>
          </a:p>
          <a:p>
            <a:r>
              <a:rPr lang="en-GB" sz="2800" dirty="0">
                <a:latin typeface="Comic Sans MS" panose="030F0702030302020204" pitchFamily="66" charset="0"/>
              </a:rPr>
              <a:t>What other ideas could we do?</a:t>
            </a:r>
          </a:p>
        </p:txBody>
      </p:sp>
    </p:spTree>
    <p:extLst>
      <p:ext uri="{BB962C8B-B14F-4D97-AF65-F5344CB8AC3E}">
        <p14:creationId xmlns:p14="http://schemas.microsoft.com/office/powerpoint/2010/main" val="249202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77F23C-6C35-4294-9271-AD02D1401B8B}"/>
              </a:ext>
            </a:extLst>
          </p:cNvPr>
          <p:cNvSpPr txBox="1"/>
          <p:nvPr/>
        </p:nvSpPr>
        <p:spPr>
          <a:xfrm>
            <a:off x="714462" y="2139193"/>
            <a:ext cx="10763076" cy="2246769"/>
          </a:xfrm>
          <a:prstGeom prst="rect">
            <a:avLst/>
          </a:prstGeom>
          <a:noFill/>
        </p:spPr>
        <p:txBody>
          <a:bodyPr wrap="square" rtlCol="0">
            <a:spAutoFit/>
          </a:bodyPr>
          <a:lstStyle/>
          <a:p>
            <a:pPr algn="ctr"/>
            <a:r>
              <a:rPr lang="en-GB" sz="2800" dirty="0">
                <a:latin typeface="Comic Sans MS" panose="030F0702030302020204" pitchFamily="66" charset="0"/>
              </a:rPr>
              <a:t>Now, let’s quickly gather some vocabulary that we associate with the film ‘Alma’.</a:t>
            </a:r>
          </a:p>
          <a:p>
            <a:pPr algn="ctr"/>
            <a:endParaRPr lang="en-GB" sz="2800" dirty="0">
              <a:latin typeface="Comic Sans MS" panose="030F0702030302020204" pitchFamily="66" charset="0"/>
            </a:endParaRPr>
          </a:p>
          <a:p>
            <a:pPr algn="ctr"/>
            <a:r>
              <a:rPr lang="en-GB" sz="2800" dirty="0">
                <a:latin typeface="Comic Sans MS" panose="030F0702030302020204" pitchFamily="66" charset="0"/>
              </a:rPr>
              <a:t>As a class, lets create a thought shower with some challenging vocabulary to do with the film.</a:t>
            </a:r>
          </a:p>
        </p:txBody>
      </p:sp>
    </p:spTree>
    <p:extLst>
      <p:ext uri="{BB962C8B-B14F-4D97-AF65-F5344CB8AC3E}">
        <p14:creationId xmlns:p14="http://schemas.microsoft.com/office/powerpoint/2010/main" val="183591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0A1A-9185-45B6-B31F-082E1489A413}"/>
              </a:ext>
            </a:extLst>
          </p:cNvPr>
          <p:cNvSpPr txBox="1"/>
          <p:nvPr/>
        </p:nvSpPr>
        <p:spPr>
          <a:xfrm>
            <a:off x="1930866" y="1905506"/>
            <a:ext cx="8330268" cy="4524315"/>
          </a:xfrm>
          <a:prstGeom prst="rect">
            <a:avLst/>
          </a:prstGeom>
          <a:noFill/>
        </p:spPr>
        <p:txBody>
          <a:bodyPr wrap="square" rtlCol="0">
            <a:spAutoFit/>
          </a:bodyPr>
          <a:lstStyle/>
          <a:p>
            <a:pPr algn="ctr"/>
            <a:r>
              <a:rPr lang="en-GB" sz="4800" u="sng" dirty="0">
                <a:latin typeface="Comic Sans MS" panose="030F0702030302020204" pitchFamily="66" charset="0"/>
              </a:rPr>
              <a:t>Tuesday 25</a:t>
            </a:r>
            <a:r>
              <a:rPr lang="en-GB" sz="4800" u="sng" baseline="30000" dirty="0">
                <a:latin typeface="Comic Sans MS" panose="030F0702030302020204" pitchFamily="66" charset="0"/>
              </a:rPr>
              <a:t>th</a:t>
            </a:r>
            <a:r>
              <a:rPr lang="en-GB" sz="4800" u="sng" dirty="0">
                <a:latin typeface="Comic Sans MS" panose="030F0702030302020204" pitchFamily="66" charset="0"/>
              </a:rPr>
              <a:t> January</a:t>
            </a:r>
          </a:p>
          <a:p>
            <a:pPr algn="ctr"/>
            <a:endParaRPr lang="en-GB" sz="4800" u="sng" dirty="0">
              <a:latin typeface="Comic Sans MS" panose="030F0702030302020204" pitchFamily="66" charset="0"/>
            </a:endParaRPr>
          </a:p>
          <a:p>
            <a:pPr algn="ctr"/>
            <a:r>
              <a:rPr lang="en-GB" sz="4800" u="sng" dirty="0">
                <a:latin typeface="Comic Sans MS" panose="030F0702030302020204" pitchFamily="66" charset="0"/>
              </a:rPr>
              <a:t>L.O. – I can write creatively using a short burst writing technique.</a:t>
            </a:r>
            <a:r>
              <a:rPr lang="en-GB" sz="4800" dirty="0">
                <a:latin typeface="Comic Sans MS" panose="030F0702030302020204" pitchFamily="66" charset="0"/>
              </a:rPr>
              <a:t> </a:t>
            </a:r>
          </a:p>
          <a:p>
            <a:pPr algn="ctr"/>
            <a:endParaRPr lang="en-GB" sz="4800" u="sng" dirty="0">
              <a:latin typeface="Comic Sans MS" panose="030F0702030302020204" pitchFamily="66" charset="0"/>
            </a:endParaRPr>
          </a:p>
        </p:txBody>
      </p:sp>
    </p:spTree>
    <p:extLst>
      <p:ext uri="{BB962C8B-B14F-4D97-AF65-F5344CB8AC3E}">
        <p14:creationId xmlns:p14="http://schemas.microsoft.com/office/powerpoint/2010/main" val="76114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99473-85DA-4DFF-ADDC-5CB7ABE938FA}"/>
              </a:ext>
            </a:extLst>
          </p:cNvPr>
          <p:cNvSpPr txBox="1"/>
          <p:nvPr/>
        </p:nvSpPr>
        <p:spPr>
          <a:xfrm>
            <a:off x="813732" y="2709644"/>
            <a:ext cx="10259736" cy="1077218"/>
          </a:xfrm>
          <a:prstGeom prst="rect">
            <a:avLst/>
          </a:prstGeom>
          <a:noFill/>
        </p:spPr>
        <p:txBody>
          <a:bodyPr wrap="square" rtlCol="0">
            <a:spAutoFit/>
          </a:bodyPr>
          <a:lstStyle/>
          <a:p>
            <a:pPr algn="ctr"/>
            <a:r>
              <a:rPr lang="en-GB" sz="3200" dirty="0">
                <a:latin typeface="Comic Sans MS" panose="030F0702030302020204" pitchFamily="66" charset="0"/>
              </a:rPr>
              <a:t>Today we are going to be looking at a screenshot from the Alma film to inspire our writing. </a:t>
            </a:r>
          </a:p>
        </p:txBody>
      </p:sp>
    </p:spTree>
    <p:extLst>
      <p:ext uri="{BB962C8B-B14F-4D97-AF65-F5344CB8AC3E}">
        <p14:creationId xmlns:p14="http://schemas.microsoft.com/office/powerpoint/2010/main" val="176881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3B6F-FB19-4970-95E2-F617A67263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4C3D45-FE45-4232-B163-DC6C5046F94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5A57A7C-1A3F-4387-9C2B-D491E8F2A09C}"/>
              </a:ext>
            </a:extLst>
          </p:cNvPr>
          <p:cNvPicPr/>
          <p:nvPr/>
        </p:nvPicPr>
        <p:blipFill rotWithShape="1">
          <a:blip r:embed="rId2"/>
          <a:srcRect b="2794"/>
          <a:stretch/>
        </p:blipFill>
        <p:spPr>
          <a:xfrm>
            <a:off x="2247739" y="752911"/>
            <a:ext cx="7696521" cy="5352177"/>
          </a:xfrm>
          <a:prstGeom prst="rect">
            <a:avLst/>
          </a:prstGeom>
        </p:spPr>
      </p:pic>
    </p:spTree>
    <p:extLst>
      <p:ext uri="{BB962C8B-B14F-4D97-AF65-F5344CB8AC3E}">
        <p14:creationId xmlns:p14="http://schemas.microsoft.com/office/powerpoint/2010/main" val="122952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157825-AD7A-48B8-9C43-78D5EB7DDA5B}"/>
              </a:ext>
            </a:extLst>
          </p:cNvPr>
          <p:cNvSpPr txBox="1"/>
          <p:nvPr/>
        </p:nvSpPr>
        <p:spPr>
          <a:xfrm>
            <a:off x="502829" y="390564"/>
            <a:ext cx="6082018" cy="6001643"/>
          </a:xfrm>
          <a:prstGeom prst="rect">
            <a:avLst/>
          </a:prstGeom>
          <a:noFill/>
        </p:spPr>
        <p:txBody>
          <a:bodyPr wrap="square" rtlCol="0">
            <a:spAutoFit/>
          </a:bodyPr>
          <a:lstStyle/>
          <a:p>
            <a:r>
              <a:rPr lang="en-GB" sz="2400" dirty="0">
                <a:latin typeface="Comic Sans MS" panose="030F0702030302020204" pitchFamily="66" charset="0"/>
              </a:rPr>
              <a:t>Let’s take 3 minutes to come up with some ideas about this image.</a:t>
            </a:r>
          </a:p>
          <a:p>
            <a:endParaRPr lang="en-GB" sz="2400" dirty="0">
              <a:latin typeface="Comic Sans MS" panose="030F0702030302020204" pitchFamily="66" charset="0"/>
            </a:endParaRPr>
          </a:p>
          <a:p>
            <a:r>
              <a:rPr lang="en-GB" sz="2400" dirty="0">
                <a:latin typeface="Comic Sans MS" panose="030F0702030302020204" pitchFamily="66" charset="0"/>
              </a:rPr>
              <a:t>Think about the main things in the picture you may want to write about;</a:t>
            </a:r>
          </a:p>
          <a:p>
            <a:pPr marL="342900" indent="-342900">
              <a:buFont typeface="Arial" panose="020B0604020202020204" pitchFamily="34" charset="0"/>
              <a:buChar char="•"/>
            </a:pPr>
            <a:r>
              <a:rPr lang="en-GB" sz="2400" dirty="0">
                <a:latin typeface="Comic Sans MS" panose="030F0702030302020204" pitchFamily="66" charset="0"/>
              </a:rPr>
              <a:t>Alma</a:t>
            </a:r>
          </a:p>
          <a:p>
            <a:pPr marL="342900" indent="-342900">
              <a:buFont typeface="Arial" panose="020B0604020202020204" pitchFamily="34" charset="0"/>
              <a:buChar char="•"/>
            </a:pPr>
            <a:r>
              <a:rPr lang="en-GB" sz="2400" dirty="0">
                <a:latin typeface="Comic Sans MS" panose="030F0702030302020204" pitchFamily="66" charset="0"/>
              </a:rPr>
              <a:t>the doll</a:t>
            </a:r>
          </a:p>
          <a:p>
            <a:pPr marL="342900" indent="-342900">
              <a:buFont typeface="Arial" panose="020B0604020202020204" pitchFamily="34" charset="0"/>
              <a:buChar char="•"/>
            </a:pPr>
            <a:r>
              <a:rPr lang="en-GB" sz="2400" dirty="0">
                <a:latin typeface="Comic Sans MS" panose="030F0702030302020204" pitchFamily="66" charset="0"/>
              </a:rPr>
              <a:t>the window </a:t>
            </a:r>
          </a:p>
          <a:p>
            <a:pPr marL="342900" indent="-342900">
              <a:buFont typeface="Arial" panose="020B0604020202020204" pitchFamily="34" charset="0"/>
              <a:buChar char="•"/>
            </a:pPr>
            <a:r>
              <a:rPr lang="en-GB" sz="2400" dirty="0">
                <a:latin typeface="Comic Sans MS" panose="030F0702030302020204" pitchFamily="66" charset="0"/>
              </a:rPr>
              <a:t>the weather</a:t>
            </a:r>
          </a:p>
          <a:p>
            <a:pPr marL="342900" indent="-342900">
              <a:buFont typeface="Arial" panose="020B0604020202020204" pitchFamily="34" charset="0"/>
              <a:buChar char="•"/>
            </a:pPr>
            <a:r>
              <a:rPr lang="en-GB" sz="2400" dirty="0">
                <a:latin typeface="Comic Sans MS" panose="030F0702030302020204" pitchFamily="66" charset="0"/>
              </a:rPr>
              <a:t>the names in the reflection?</a:t>
            </a:r>
          </a:p>
          <a:p>
            <a:endParaRPr lang="en-GB" sz="2400" dirty="0">
              <a:latin typeface="Comic Sans MS" panose="030F0702030302020204" pitchFamily="66" charset="0"/>
            </a:endParaRPr>
          </a:p>
          <a:p>
            <a:r>
              <a:rPr lang="en-GB" sz="2400" dirty="0">
                <a:latin typeface="Comic Sans MS" panose="030F0702030302020204" pitchFamily="66" charset="0"/>
              </a:rPr>
              <a:t>What adjectives can you think of, get a thesaurus if you like to help you come up with some challenging vocab. </a:t>
            </a:r>
          </a:p>
          <a:p>
            <a:endParaRPr lang="en-GB" sz="2400" dirty="0">
              <a:latin typeface="Comic Sans MS" panose="030F0702030302020204" pitchFamily="66" charset="0"/>
            </a:endParaRPr>
          </a:p>
          <a:p>
            <a:r>
              <a:rPr lang="en-GB" sz="2400" dirty="0">
                <a:latin typeface="Comic Sans MS" panose="030F0702030302020204" pitchFamily="66" charset="0"/>
              </a:rPr>
              <a:t>Then, we will share our ideas as a class.</a:t>
            </a:r>
          </a:p>
        </p:txBody>
      </p:sp>
      <p:pic>
        <p:nvPicPr>
          <p:cNvPr id="5" name="Picture 4">
            <a:extLst>
              <a:ext uri="{FF2B5EF4-FFF2-40B4-BE49-F238E27FC236}">
                <a16:creationId xmlns:a16="http://schemas.microsoft.com/office/drawing/2014/main" id="{2C8B3CCD-E9A4-4FBF-8608-773148BA35F4}"/>
              </a:ext>
            </a:extLst>
          </p:cNvPr>
          <p:cNvPicPr/>
          <p:nvPr/>
        </p:nvPicPr>
        <p:blipFill rotWithShape="1">
          <a:blip r:embed="rId2"/>
          <a:srcRect b="2794"/>
          <a:stretch/>
        </p:blipFill>
        <p:spPr>
          <a:xfrm>
            <a:off x="6584847" y="1115735"/>
            <a:ext cx="5201685" cy="3546446"/>
          </a:xfrm>
          <a:prstGeom prst="rect">
            <a:avLst/>
          </a:prstGeom>
        </p:spPr>
      </p:pic>
    </p:spTree>
    <p:extLst>
      <p:ext uri="{BB962C8B-B14F-4D97-AF65-F5344CB8AC3E}">
        <p14:creationId xmlns:p14="http://schemas.microsoft.com/office/powerpoint/2010/main" val="148136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57A7C-1A3F-4387-9C2B-D491E8F2A09C}"/>
              </a:ext>
            </a:extLst>
          </p:cNvPr>
          <p:cNvPicPr/>
          <p:nvPr/>
        </p:nvPicPr>
        <p:blipFill rotWithShape="1">
          <a:blip r:embed="rId2"/>
          <a:srcRect b="2794"/>
          <a:stretch/>
        </p:blipFill>
        <p:spPr>
          <a:xfrm>
            <a:off x="2323241" y="1195959"/>
            <a:ext cx="7089208" cy="4603459"/>
          </a:xfrm>
          <a:prstGeom prst="rect">
            <a:avLst/>
          </a:prstGeom>
        </p:spPr>
      </p:pic>
      <p:sp>
        <p:nvSpPr>
          <p:cNvPr id="7" name="Arrow: Up 6">
            <a:extLst>
              <a:ext uri="{FF2B5EF4-FFF2-40B4-BE49-F238E27FC236}">
                <a16:creationId xmlns:a16="http://schemas.microsoft.com/office/drawing/2014/main" id="{941E414A-0584-42C5-ACB6-FC74B3D882AC}"/>
              </a:ext>
            </a:extLst>
          </p:cNvPr>
          <p:cNvSpPr/>
          <p:nvPr/>
        </p:nvSpPr>
        <p:spPr>
          <a:xfrm>
            <a:off x="6988029" y="647522"/>
            <a:ext cx="251670" cy="5484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0C38A674-1939-4763-B7F6-194B18A98E5D}"/>
              </a:ext>
            </a:extLst>
          </p:cNvPr>
          <p:cNvSpPr/>
          <p:nvPr/>
        </p:nvSpPr>
        <p:spPr>
          <a:xfrm rot="10800000">
            <a:off x="6567182" y="5799418"/>
            <a:ext cx="251670" cy="567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C96FFB4B-E31B-4B0B-BF7F-E3554A74EC41}"/>
              </a:ext>
            </a:extLst>
          </p:cNvPr>
          <p:cNvSpPr/>
          <p:nvPr/>
        </p:nvSpPr>
        <p:spPr>
          <a:xfrm rot="15677756">
            <a:off x="1830761" y="2563562"/>
            <a:ext cx="251670" cy="8221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EA509806-5E74-4376-A948-2C47D4DD68C4}"/>
              </a:ext>
            </a:extLst>
          </p:cNvPr>
          <p:cNvSpPr/>
          <p:nvPr/>
        </p:nvSpPr>
        <p:spPr>
          <a:xfrm rot="5183470">
            <a:off x="9704780" y="2907002"/>
            <a:ext cx="251670" cy="8221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09F2A70-571D-4DA0-A206-3D538A641E3A}"/>
              </a:ext>
            </a:extLst>
          </p:cNvPr>
          <p:cNvSpPr txBox="1"/>
          <p:nvPr/>
        </p:nvSpPr>
        <p:spPr>
          <a:xfrm>
            <a:off x="10204464" y="2974622"/>
            <a:ext cx="1679432" cy="646331"/>
          </a:xfrm>
          <a:prstGeom prst="rect">
            <a:avLst/>
          </a:prstGeom>
          <a:noFill/>
        </p:spPr>
        <p:txBody>
          <a:bodyPr wrap="square" rtlCol="0">
            <a:spAutoFit/>
          </a:bodyPr>
          <a:lstStyle/>
          <a:p>
            <a:r>
              <a:rPr lang="en-GB" dirty="0"/>
              <a:t>face ready to engulf children</a:t>
            </a:r>
          </a:p>
        </p:txBody>
      </p:sp>
      <p:sp>
        <p:nvSpPr>
          <p:cNvPr id="12" name="TextBox 11">
            <a:extLst>
              <a:ext uri="{FF2B5EF4-FFF2-40B4-BE49-F238E27FC236}">
                <a16:creationId xmlns:a16="http://schemas.microsoft.com/office/drawing/2014/main" id="{01707925-420F-480B-93F8-74956C39421B}"/>
              </a:ext>
            </a:extLst>
          </p:cNvPr>
          <p:cNvSpPr txBox="1"/>
          <p:nvPr/>
        </p:nvSpPr>
        <p:spPr>
          <a:xfrm>
            <a:off x="6567181" y="259312"/>
            <a:ext cx="1426946" cy="369332"/>
          </a:xfrm>
          <a:prstGeom prst="rect">
            <a:avLst/>
          </a:prstGeom>
          <a:noFill/>
        </p:spPr>
        <p:txBody>
          <a:bodyPr wrap="square" rtlCol="0">
            <a:spAutoFit/>
          </a:bodyPr>
          <a:lstStyle/>
          <a:p>
            <a:r>
              <a:rPr lang="en-GB" dirty="0"/>
              <a:t>confused </a:t>
            </a:r>
          </a:p>
        </p:txBody>
      </p:sp>
      <p:sp>
        <p:nvSpPr>
          <p:cNvPr id="13" name="TextBox 12">
            <a:extLst>
              <a:ext uri="{FF2B5EF4-FFF2-40B4-BE49-F238E27FC236}">
                <a16:creationId xmlns:a16="http://schemas.microsoft.com/office/drawing/2014/main" id="{A7B0DF9A-689C-4EA8-A7DC-BD2610326771}"/>
              </a:ext>
            </a:extLst>
          </p:cNvPr>
          <p:cNvSpPr txBox="1"/>
          <p:nvPr/>
        </p:nvSpPr>
        <p:spPr>
          <a:xfrm>
            <a:off x="247802" y="2574358"/>
            <a:ext cx="1679432" cy="923330"/>
          </a:xfrm>
          <a:prstGeom prst="rect">
            <a:avLst/>
          </a:prstGeom>
          <a:noFill/>
        </p:spPr>
        <p:txBody>
          <a:bodyPr wrap="square" rtlCol="0">
            <a:spAutoFit/>
          </a:bodyPr>
          <a:lstStyle/>
          <a:p>
            <a:r>
              <a:rPr lang="en-GB" dirty="0"/>
              <a:t>fresh snow crunching beneath feet</a:t>
            </a:r>
          </a:p>
        </p:txBody>
      </p:sp>
      <p:sp>
        <p:nvSpPr>
          <p:cNvPr id="14" name="TextBox 13">
            <a:extLst>
              <a:ext uri="{FF2B5EF4-FFF2-40B4-BE49-F238E27FC236}">
                <a16:creationId xmlns:a16="http://schemas.microsoft.com/office/drawing/2014/main" id="{E62AEC8B-6760-467C-9781-A80457B752EA}"/>
              </a:ext>
            </a:extLst>
          </p:cNvPr>
          <p:cNvSpPr txBox="1"/>
          <p:nvPr/>
        </p:nvSpPr>
        <p:spPr>
          <a:xfrm>
            <a:off x="4419599" y="6327413"/>
            <a:ext cx="4546833" cy="369332"/>
          </a:xfrm>
          <a:prstGeom prst="rect">
            <a:avLst/>
          </a:prstGeom>
          <a:noFill/>
        </p:spPr>
        <p:txBody>
          <a:bodyPr wrap="square" rtlCol="0">
            <a:spAutoFit/>
          </a:bodyPr>
          <a:lstStyle/>
          <a:p>
            <a:r>
              <a:rPr lang="en-GB" dirty="0"/>
              <a:t>names on the wall of 1000 other children</a:t>
            </a:r>
          </a:p>
        </p:txBody>
      </p:sp>
    </p:spTree>
    <p:extLst>
      <p:ext uri="{BB962C8B-B14F-4D97-AF65-F5344CB8AC3E}">
        <p14:creationId xmlns:p14="http://schemas.microsoft.com/office/powerpoint/2010/main" val="882310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63</TotalTime>
  <Words>1247</Words>
  <Application>Microsoft Office PowerPoint</Application>
  <PresentationFormat>Widescreen</PresentationFormat>
  <Paragraphs>140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Stevens</dc:creator>
  <cp:lastModifiedBy>Jade Stevens</cp:lastModifiedBy>
  <cp:revision>17</cp:revision>
  <dcterms:created xsi:type="dcterms:W3CDTF">2022-01-20T16:34:34Z</dcterms:created>
  <dcterms:modified xsi:type="dcterms:W3CDTF">2022-01-20T18:13:42Z</dcterms:modified>
</cp:coreProperties>
</file>