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slideLayouts/slideLayout9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4"/>
    <p:sldMasterId id="2147483671" r:id="rId5"/>
    <p:sldMasterId id="2147483673" r:id="rId6"/>
    <p:sldMasterId id="2147483675" r:id="rId7"/>
    <p:sldMasterId id="2147483677" r:id="rId8"/>
    <p:sldMasterId id="2147483679" r:id="rId9"/>
    <p:sldMasterId id="2147483682" r:id="rId10"/>
  </p:sldMasterIdLst>
  <p:notesMasterIdLst>
    <p:notesMasterId r:id="rId35"/>
  </p:notesMasterIdLst>
  <p:sldIdLst>
    <p:sldId id="261" r:id="rId11"/>
    <p:sldId id="296" r:id="rId12"/>
    <p:sldId id="297" r:id="rId13"/>
    <p:sldId id="298" r:id="rId14"/>
    <p:sldId id="303" r:id="rId15"/>
    <p:sldId id="299" r:id="rId16"/>
    <p:sldId id="309" r:id="rId17"/>
    <p:sldId id="313" r:id="rId18"/>
    <p:sldId id="314" r:id="rId19"/>
    <p:sldId id="315" r:id="rId20"/>
    <p:sldId id="316" r:id="rId21"/>
    <p:sldId id="317" r:id="rId22"/>
    <p:sldId id="318" r:id="rId23"/>
    <p:sldId id="319" r:id="rId24"/>
    <p:sldId id="320" r:id="rId25"/>
    <p:sldId id="322" r:id="rId26"/>
    <p:sldId id="327" r:id="rId27"/>
    <p:sldId id="328" r:id="rId28"/>
    <p:sldId id="326" r:id="rId29"/>
    <p:sldId id="323" r:id="rId30"/>
    <p:sldId id="324" r:id="rId31"/>
    <p:sldId id="325" r:id="rId32"/>
    <p:sldId id="312" r:id="rId33"/>
    <p:sldId id="329" r:id="rId3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>
      <p:ext uri="{19B8F6BF-5375-455C-9EA6-DF929625EA0E}">
        <p15:presenceInfo xmlns:p15="http://schemas.microsoft.com/office/powerpoint/2012/main" userId="Sam Shutkev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B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4694"/>
  </p:normalViewPr>
  <p:slideViewPr>
    <p:cSldViewPr snapToGrid="0" snapToObjects="1">
      <p:cViewPr varScale="1">
        <p:scale>
          <a:sx n="72" d="100"/>
          <a:sy n="72" d="100"/>
        </p:scale>
        <p:origin x="78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slide" Target="slides/slide16.xml"/><Relationship Id="rId39" Type="http://schemas.openxmlformats.org/officeDocument/2006/relationships/theme" Target="theme/theme1.xml"/><Relationship Id="rId21" Type="http://schemas.openxmlformats.org/officeDocument/2006/relationships/slide" Target="slides/slide11.xml"/><Relationship Id="rId34" Type="http://schemas.openxmlformats.org/officeDocument/2006/relationships/slide" Target="slides/slide24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slide" Target="slides/slide15.xml"/><Relationship Id="rId33" Type="http://schemas.openxmlformats.org/officeDocument/2006/relationships/slide" Target="slides/slide23.xml"/><Relationship Id="rId38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slide" Target="slides/slide19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1.xml"/><Relationship Id="rId24" Type="http://schemas.openxmlformats.org/officeDocument/2006/relationships/slide" Target="slides/slide14.xml"/><Relationship Id="rId32" Type="http://schemas.openxmlformats.org/officeDocument/2006/relationships/slide" Target="slides/slide22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slide" Target="slides/slide18.xml"/><Relationship Id="rId36" Type="http://schemas.openxmlformats.org/officeDocument/2006/relationships/commentAuthors" Target="commentAuthors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9.xml"/><Relationship Id="rId31" Type="http://schemas.openxmlformats.org/officeDocument/2006/relationships/slide" Target="slides/slide21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slide" Target="slides/slide17.xml"/><Relationship Id="rId30" Type="http://schemas.openxmlformats.org/officeDocument/2006/relationships/slide" Target="slides/slide20.xml"/><Relationship Id="rId35" Type="http://schemas.openxmlformats.org/officeDocument/2006/relationships/notesMaster" Target="notesMasters/notesMaster1.xml"/><Relationship Id="rId8" Type="http://schemas.openxmlformats.org/officeDocument/2006/relationships/slideMaster" Target="slideMasters/slideMaster5.xml"/><Relationship Id="rId3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D1BE4B4D-D867-492E-97B2-A4C94167F287}" type="datetimeFigureOut">
              <a:rPr lang="en-GB" smtClean="0"/>
              <a:pPr/>
              <a:t>19/01/2022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9A63A521-224D-4C95-824A-3CEFF92EB90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KG Primary Penmanship" panose="02000506000000020003" pitchFamily="2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8818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45335E50-1930-44E5-9B14-893AFBD95C69}" type="datetimeFigureOut">
              <a:rPr lang="en-GB" smtClean="0"/>
              <a:pPr/>
              <a:t>19/01/2022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108BBDC2-4ED5-4A8D-A28C-1B3F6D2413F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1270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0854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1090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9737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638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045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+mn-lt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947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059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81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84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02C252DA-A0E8-6A49-900E-07188D62BB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520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06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sign with white text&#10;&#10;Description automatically generated">
            <a:extLst>
              <a:ext uri="{FF2B5EF4-FFF2-40B4-BE49-F238E27FC236}">
                <a16:creationId xmlns:a16="http://schemas.microsoft.com/office/drawing/2014/main" id="{E7898E14-59E6-7D4D-8006-F74307CCB9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657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55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4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42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0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20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Relationship Id="rId6" Type="http://schemas.openxmlformats.org/officeDocument/2006/relationships/image" Target="../media/image110.png"/><Relationship Id="rId11" Type="http://schemas.openxmlformats.org/officeDocument/2006/relationships/image" Target="../media/image17.png"/><Relationship Id="rId5" Type="http://schemas.openxmlformats.org/officeDocument/2006/relationships/image" Target="../media/image130.png"/><Relationship Id="rId9" Type="http://schemas.openxmlformats.org/officeDocument/2006/relationships/image" Target="../media/image160.png"/></Relationships>
</file>

<file path=ppt/slides/_rels/slide11.xml.rels><?xml version="1.0" encoding="UTF-8" standalone="yes"?>
<Relationships xmlns="http://schemas.openxmlformats.org/package/2006/relationships"><Relationship Id="rId12" Type="http://schemas.openxmlformats.org/officeDocument/2006/relationships/image" Target="../media/image17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Relationship Id="rId6" Type="http://schemas.openxmlformats.org/officeDocument/2006/relationships/image" Target="../media/image110.png"/><Relationship Id="rId5" Type="http://schemas.openxmlformats.org/officeDocument/2006/relationships/image" Target="../media/image130.png"/><Relationship Id="rId10" Type="http://schemas.openxmlformats.org/officeDocument/2006/relationships/image" Target="../media/image18.png"/><Relationship Id="rId9" Type="http://schemas.openxmlformats.org/officeDocument/2006/relationships/image" Target="../media/image160.png"/><Relationship Id="rId14" Type="http://schemas.openxmlformats.org/officeDocument/2006/relationships/image" Target="../media/image120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7" Type="http://schemas.openxmlformats.org/officeDocument/2006/relationships/image" Target="../media/image21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7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10" Type="http://schemas.openxmlformats.org/officeDocument/2006/relationships/image" Target="../media/image24.png"/><Relationship Id="rId9" Type="http://schemas.openxmlformats.org/officeDocument/2006/relationships/image" Target="../media/image23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7" Type="http://schemas.openxmlformats.org/officeDocument/2006/relationships/image" Target="../media/image27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8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9" Type="http://schemas.openxmlformats.org/officeDocument/2006/relationships/image" Target="../media/image29.png"/></Relationships>
</file>

<file path=ppt/slides/_rels/slide14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8.png"/><Relationship Id="rId7" Type="http://schemas.openxmlformats.org/officeDocument/2006/relationships/image" Target="../media/image30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9.xml"/><Relationship Id="rId6" Type="http://schemas.openxmlformats.org/officeDocument/2006/relationships/image" Target="../media/image27.png"/><Relationship Id="rId11" Type="http://schemas.openxmlformats.org/officeDocument/2006/relationships/image" Target="../media/image31.png"/><Relationship Id="rId5" Type="http://schemas.openxmlformats.org/officeDocument/2006/relationships/image" Target="../media/image25.png"/><Relationship Id="rId10" Type="http://schemas.openxmlformats.org/officeDocument/2006/relationships/image" Target="../media/image33.png"/><Relationship Id="rId14" Type="http://schemas.openxmlformats.org/officeDocument/2006/relationships/image" Target="../media/image29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3" Type="http://schemas.openxmlformats.org/officeDocument/2006/relationships/image" Target="../media/image32.png"/><Relationship Id="rId7" Type="http://schemas.openxmlformats.org/officeDocument/2006/relationships/image" Target="../media/image26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0.xml"/><Relationship Id="rId6" Type="http://schemas.openxmlformats.org/officeDocument/2006/relationships/image" Target="../media/image36.png"/><Relationship Id="rId9" Type="http://schemas.openxmlformats.org/officeDocument/2006/relationships/image" Target="../media/image35.png"/></Relationships>
</file>

<file path=ppt/slides/_rels/slide16.xml.rels><?xml version="1.0" encoding="UTF-8" standalone="yes"?>
<Relationships xmlns="http://schemas.openxmlformats.org/package/2006/relationships"><Relationship Id="rId13" Type="http://schemas.openxmlformats.org/officeDocument/2006/relationships/image" Target="../media/image38.png"/><Relationship Id="rId3" Type="http://schemas.openxmlformats.org/officeDocument/2006/relationships/image" Target="../media/image32.png"/><Relationship Id="rId12" Type="http://schemas.openxmlformats.org/officeDocument/2006/relationships/image" Target="../media/image44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1.xml"/><Relationship Id="rId6" Type="http://schemas.openxmlformats.org/officeDocument/2006/relationships/image" Target="../media/image36.png"/><Relationship Id="rId11" Type="http://schemas.openxmlformats.org/officeDocument/2006/relationships/image" Target="../media/image37.png"/><Relationship Id="rId15" Type="http://schemas.openxmlformats.org/officeDocument/2006/relationships/image" Target="../media/image39.png"/><Relationship Id="rId10" Type="http://schemas.openxmlformats.org/officeDocument/2006/relationships/image" Target="../media/image42.png"/><Relationship Id="rId9" Type="http://schemas.openxmlformats.org/officeDocument/2006/relationships/image" Target="../media/image41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40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2.xml"/><Relationship Id="rId5" Type="http://schemas.openxmlformats.org/officeDocument/2006/relationships/image" Target="../media/image43.png"/><Relationship Id="rId4" Type="http://schemas.openxmlformats.org/officeDocument/2006/relationships/image" Target="../media/image26.png"/><Relationship Id="rId9" Type="http://schemas.openxmlformats.org/officeDocument/2006/relationships/image" Target="../media/image29.png"/></Relationships>
</file>

<file path=ppt/slides/_rels/slide18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8.png"/><Relationship Id="rId3" Type="http://schemas.openxmlformats.org/officeDocument/2006/relationships/image" Target="../media/image40.png"/><Relationship Id="rId7" Type="http://schemas.openxmlformats.org/officeDocument/2006/relationships/image" Target="../media/image47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3.xml"/><Relationship Id="rId6" Type="http://schemas.openxmlformats.org/officeDocument/2006/relationships/image" Target="../media/image46.png"/><Relationship Id="rId5" Type="http://schemas.openxmlformats.org/officeDocument/2006/relationships/image" Target="../media/image45.png"/><Relationship Id="rId4" Type="http://schemas.openxmlformats.org/officeDocument/2006/relationships/image" Target="../media/image43.png"/><Relationship Id="rId14" Type="http://schemas.openxmlformats.org/officeDocument/2006/relationships/image" Target="../media/image48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4.xml"/><Relationship Id="rId4" Type="http://schemas.openxmlformats.org/officeDocument/2006/relationships/image" Target="../media/image26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0.png"/><Relationship Id="rId3" Type="http://schemas.openxmlformats.org/officeDocument/2006/relationships/image" Target="../media/image49.png"/><Relationship Id="rId7" Type="http://schemas.openxmlformats.org/officeDocument/2006/relationships/image" Target="../media/image431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5.xml"/><Relationship Id="rId6" Type="http://schemas.openxmlformats.org/officeDocument/2006/relationships/image" Target="../media/image460.png"/><Relationship Id="rId10" Type="http://schemas.openxmlformats.org/officeDocument/2006/relationships/image" Target="../media/image450.png"/><Relationship Id="rId9" Type="http://schemas.openxmlformats.org/officeDocument/2006/relationships/image" Target="../media/image430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png"/><Relationship Id="rId3" Type="http://schemas.openxmlformats.org/officeDocument/2006/relationships/image" Target="../media/image49.png"/><Relationship Id="rId7" Type="http://schemas.openxmlformats.org/officeDocument/2006/relationships/image" Target="../media/image50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6.xml"/><Relationship Id="rId6" Type="http://schemas.openxmlformats.org/officeDocument/2006/relationships/image" Target="../media/image51.png"/><Relationship Id="rId9" Type="http://schemas.openxmlformats.org/officeDocument/2006/relationships/image" Target="../media/image53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png"/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00.png"/><Relationship Id="rId4" Type="http://schemas.openxmlformats.org/officeDocument/2006/relationships/image" Target="../media/image90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7" Type="http://schemas.openxmlformats.org/officeDocument/2006/relationships/image" Target="../media/image100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Relationship Id="rId5" Type="http://schemas.openxmlformats.org/officeDocument/2006/relationships/image" Target="../media/image90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0.png"/><Relationship Id="rId7" Type="http://schemas.openxmlformats.org/officeDocument/2006/relationships/image" Target="../media/image110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Relationship Id="rId6" Type="http://schemas.openxmlformats.org/officeDocument/2006/relationships/image" Target="../media/image140.png"/><Relationship Id="rId5" Type="http://schemas.openxmlformats.org/officeDocument/2006/relationships/image" Target="../media/image130.png"/><Relationship Id="rId9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20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Relationship Id="rId6" Type="http://schemas.openxmlformats.org/officeDocument/2006/relationships/image" Target="../media/image110.png"/><Relationship Id="rId11" Type="http://schemas.openxmlformats.org/officeDocument/2006/relationships/image" Target="../media/image17.png"/><Relationship Id="rId5" Type="http://schemas.openxmlformats.org/officeDocument/2006/relationships/image" Target="../media/image130.png"/><Relationship Id="rId9" Type="http://schemas.openxmlformats.org/officeDocument/2006/relationships/image" Target="../media/image160.png"/></Relationships>
</file>

<file path=ppt/slides/_rels/slide9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20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Relationship Id="rId6" Type="http://schemas.openxmlformats.org/officeDocument/2006/relationships/image" Target="../media/image110.png"/><Relationship Id="rId11" Type="http://schemas.openxmlformats.org/officeDocument/2006/relationships/image" Target="../media/image17.png"/><Relationship Id="rId5" Type="http://schemas.openxmlformats.org/officeDocument/2006/relationships/image" Target="../media/image130.png"/><Relationship Id="rId9" Type="http://schemas.openxmlformats.org/officeDocument/2006/relationships/image" Target="../media/image16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4201" y="1331268"/>
            <a:ext cx="7456523" cy="5092946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5578145" y="466821"/>
            <a:ext cx="3348724" cy="401262"/>
          </a:xfrm>
          <a:prstGeom prst="rect">
            <a:avLst/>
          </a:prstGeom>
        </p:spPr>
        <p:txBody>
          <a:bodyPr vert="horz" lIns="84406" tIns="42203" rIns="84406" bIns="42203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sz="2215" dirty="0">
                <a:latin typeface="+mn-lt"/>
              </a:rPr>
              <a:t>Year 5</a:t>
            </a:r>
            <a:r>
              <a:rPr lang="en-GB" sz="2215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sz="2215" dirty="0">
                <a:latin typeface="+mn-lt"/>
              </a:rPr>
              <a:t>Week 2</a:t>
            </a:r>
            <a:r>
              <a:rPr lang="en-GB" sz="2215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sz="2215" dirty="0">
                <a:latin typeface="+mn-lt"/>
              </a:rPr>
              <a:t>Day 1</a:t>
            </a:r>
          </a:p>
        </p:txBody>
      </p:sp>
      <p:pic>
        <p:nvPicPr>
          <p:cNvPr id="9" name="Picture 8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65934" y="1014855"/>
            <a:ext cx="1907224" cy="1907224"/>
          </a:xfrm>
          <a:prstGeom prst="rect">
            <a:avLst/>
          </a:prstGeom>
        </p:spPr>
      </p:pic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7C239F48-B776-C943-AE82-E96BDCBD3692}"/>
              </a:ext>
            </a:extLst>
          </p:cNvPr>
          <p:cNvCxnSpPr>
            <a:cxnSpLocks/>
          </p:cNvCxnSpPr>
          <p:nvPr/>
        </p:nvCxnSpPr>
        <p:spPr>
          <a:xfrm flipV="1">
            <a:off x="7929248" y="1731138"/>
            <a:ext cx="459425" cy="23733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D8309188-EB7E-DA44-8E6A-04868DEDD0BF}"/>
              </a:ext>
            </a:extLst>
          </p:cNvPr>
          <p:cNvCxnSpPr>
            <a:cxnSpLocks/>
          </p:cNvCxnSpPr>
          <p:nvPr/>
        </p:nvCxnSpPr>
        <p:spPr>
          <a:xfrm>
            <a:off x="7929249" y="1968466"/>
            <a:ext cx="228959" cy="17820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58113" y="2146676"/>
            <a:ext cx="962313" cy="793487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91724" y="3084254"/>
            <a:ext cx="849762" cy="793487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72782" y="4276403"/>
            <a:ext cx="1226809" cy="793487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060132" y="5350309"/>
            <a:ext cx="1226809" cy="793487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7AEABD71-3D2D-4703-BA66-8ED026BED46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0" y="10641"/>
            <a:ext cx="9144000" cy="910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2562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590119" y="608157"/>
                <a:ext cx="261850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23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/>
                  <a:t> 31</a:t>
                </a: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0119" y="608157"/>
                <a:ext cx="2618509" cy="523220"/>
              </a:xfrm>
              <a:prstGeom prst="rect">
                <a:avLst/>
              </a:prstGeom>
              <a:blipFill>
                <a:blip r:embed="rId5"/>
                <a:stretch>
                  <a:fillRect l="-4895" t="-11628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6962230"/>
              </p:ext>
            </p:extLst>
          </p:nvPr>
        </p:nvGraphicFramePr>
        <p:xfrm>
          <a:off x="6068104" y="1376172"/>
          <a:ext cx="1611345" cy="41356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7115">
                  <a:extLst>
                    <a:ext uri="{9D8B030D-6E8A-4147-A177-3AD203B41FA5}">
                      <a16:colId xmlns:a16="http://schemas.microsoft.com/office/drawing/2014/main" val="70042895"/>
                    </a:ext>
                  </a:extLst>
                </a:gridCol>
                <a:gridCol w="537115">
                  <a:extLst>
                    <a:ext uri="{9D8B030D-6E8A-4147-A177-3AD203B41FA5}">
                      <a16:colId xmlns:a16="http://schemas.microsoft.com/office/drawing/2014/main" val="3654639686"/>
                    </a:ext>
                  </a:extLst>
                </a:gridCol>
                <a:gridCol w="537115">
                  <a:extLst>
                    <a:ext uri="{9D8B030D-6E8A-4147-A177-3AD203B41FA5}">
                      <a16:colId xmlns:a16="http://schemas.microsoft.com/office/drawing/2014/main" val="699825816"/>
                    </a:ext>
                  </a:extLst>
                </a:gridCol>
              </a:tblGrid>
              <a:tr h="689279">
                <a:tc>
                  <a:txBody>
                    <a:bodyPr/>
                    <a:lstStyle/>
                    <a:p>
                      <a:pPr algn="ctr"/>
                      <a:r>
                        <a:rPr lang="en-GB" sz="2600" b="0" dirty="0">
                          <a:solidFill>
                            <a:schemeClr val="tx1"/>
                          </a:solidFill>
                          <a:latin typeface="+mn-lt"/>
                        </a:rPr>
                        <a:t>H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600" b="0" dirty="0">
                          <a:solidFill>
                            <a:schemeClr val="tx1"/>
                          </a:solidFill>
                          <a:latin typeface="+mn-lt"/>
                        </a:rPr>
                        <a:t>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600" b="0" dirty="0">
                          <a:solidFill>
                            <a:schemeClr val="tx1"/>
                          </a:solidFill>
                          <a:latin typeface="+mn-lt"/>
                        </a:rPr>
                        <a:t>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4565384"/>
                  </a:ext>
                </a:extLst>
              </a:tr>
              <a:tr h="689279">
                <a:tc>
                  <a:txBody>
                    <a:bodyPr/>
                    <a:lstStyle/>
                    <a:p>
                      <a:pPr algn="ctr"/>
                      <a:endParaRPr lang="en-GB" sz="33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300" b="0" dirty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300" dirty="0">
                          <a:solidFill>
                            <a:schemeClr val="tx1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205399"/>
                  </a:ext>
                </a:extLst>
              </a:tr>
              <a:tr h="689279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3300" dirty="0">
                        <a:latin typeface="+mn-lt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300" dirty="0">
                          <a:solidFill>
                            <a:schemeClr val="tx1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300" dirty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4501321"/>
                  </a:ext>
                </a:extLst>
              </a:tr>
              <a:tr h="689279"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2945117"/>
                  </a:ext>
                </a:extLst>
              </a:tr>
              <a:tr h="689279"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2809147"/>
                  </a:ext>
                </a:extLst>
              </a:tr>
              <a:tr h="689279"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2851082"/>
                  </a:ext>
                </a:extLst>
              </a:tr>
            </a:tbl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7196180" y="3538310"/>
            <a:ext cx="12761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3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720595" y="3538310"/>
            <a:ext cx="4352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733016" y="4934973"/>
                <a:ext cx="339581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600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/>
                  <a:t> 90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/>
                  <a:t> 20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/>
                  <a:t> 3</a:t>
                </a: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3016" y="4934973"/>
                <a:ext cx="3395813" cy="523220"/>
              </a:xfrm>
              <a:prstGeom prst="rect">
                <a:avLst/>
              </a:prstGeom>
              <a:blipFill>
                <a:blip r:embed="rId6"/>
                <a:stretch>
                  <a:fillRect l="-3591" t="-11765" b="-341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3590118" y="4912135"/>
                <a:ext cx="261850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</a:t>
                </a:r>
                <a:r>
                  <a:rPr lang="en-GB" sz="2800" dirty="0">
                    <a:solidFill>
                      <a:schemeClr val="accent1"/>
                    </a:solidFill>
                  </a:rPr>
                  <a:t>713</a:t>
                </a: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0118" y="4912135"/>
                <a:ext cx="2618509" cy="523220"/>
              </a:xfrm>
              <a:prstGeom prst="rect">
                <a:avLst/>
              </a:prstGeom>
              <a:blipFill>
                <a:blip r:embed="rId9"/>
                <a:stretch>
                  <a:fillRect t="-11628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TextBox 34"/>
          <p:cNvSpPr txBox="1"/>
          <p:nvPr/>
        </p:nvSpPr>
        <p:spPr>
          <a:xfrm>
            <a:off x="6695776" y="4200679"/>
            <a:ext cx="4352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9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7196180" y="4200679"/>
            <a:ext cx="4352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6615553" y="2026993"/>
            <a:ext cx="540327" cy="1402485"/>
          </a:xfrm>
          <a:prstGeom prst="roundRect">
            <a:avLst/>
          </a:prstGeom>
          <a:noFill/>
          <a:ln w="38100">
            <a:solidFill>
              <a:schemeClr val="accent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0" name="Straight Arrow Connector 29"/>
          <p:cNvCxnSpPr/>
          <p:nvPr/>
        </p:nvCxnSpPr>
        <p:spPr>
          <a:xfrm flipH="1">
            <a:off x="2619264" y="2728235"/>
            <a:ext cx="3996289" cy="127679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6166400" y="4200679"/>
            <a:ext cx="4352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6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5241693" y="2843815"/>
                <a:ext cx="127614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41693" y="2843815"/>
                <a:ext cx="1276141" cy="52322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7" name="Table 26">
            <a:extLst>
              <a:ext uri="{FF2B5EF4-FFF2-40B4-BE49-F238E27FC236}">
                <a16:creationId xmlns:a16="http://schemas.microsoft.com/office/drawing/2014/main" id="{8239533A-F781-4B07-A548-2A8D9AFF56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929963"/>
              </p:ext>
            </p:extLst>
          </p:nvPr>
        </p:nvGraphicFramePr>
        <p:xfrm>
          <a:off x="789974" y="1678958"/>
          <a:ext cx="4251458" cy="28499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1433">
                  <a:extLst>
                    <a:ext uri="{9D8B030D-6E8A-4147-A177-3AD203B41FA5}">
                      <a16:colId xmlns:a16="http://schemas.microsoft.com/office/drawing/2014/main" val="774564795"/>
                    </a:ext>
                  </a:extLst>
                </a:gridCol>
                <a:gridCol w="1842298">
                  <a:extLst>
                    <a:ext uri="{9D8B030D-6E8A-4147-A177-3AD203B41FA5}">
                      <a16:colId xmlns:a16="http://schemas.microsoft.com/office/drawing/2014/main" val="2484942990"/>
                    </a:ext>
                  </a:extLst>
                </a:gridCol>
                <a:gridCol w="1877727">
                  <a:extLst>
                    <a:ext uri="{9D8B030D-6E8A-4147-A177-3AD203B41FA5}">
                      <a16:colId xmlns:a16="http://schemas.microsoft.com/office/drawing/2014/main" val="2912648828"/>
                    </a:ext>
                  </a:extLst>
                </a:gridCol>
              </a:tblGrid>
              <a:tr h="540981">
                <a:tc>
                  <a:txBody>
                    <a:bodyPr/>
                    <a:lstStyle/>
                    <a:p>
                      <a:pPr algn="ctr"/>
                      <a:endParaRPr lang="en-GB" sz="32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431362"/>
                  </a:ext>
                </a:extLst>
              </a:tr>
              <a:tr h="1135421">
                <a:tc>
                  <a:txBody>
                    <a:bodyPr/>
                    <a:lstStyle/>
                    <a:p>
                      <a:pPr algn="ctr"/>
                      <a:endParaRPr lang="en-GB" sz="32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2019914"/>
                  </a:ext>
                </a:extLst>
              </a:tr>
              <a:tr h="1135421">
                <a:tc>
                  <a:txBody>
                    <a:bodyPr/>
                    <a:lstStyle/>
                    <a:p>
                      <a:pPr algn="ctr"/>
                      <a:endParaRPr lang="en-GB" sz="32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90308426"/>
                  </a:ext>
                </a:extLst>
              </a:tr>
            </a:tbl>
          </a:graphicData>
        </a:graphic>
      </p:graphicFrame>
      <p:sp>
        <p:nvSpPr>
          <p:cNvPr id="37" name="TextBox 36">
            <a:extLst>
              <a:ext uri="{FF2B5EF4-FFF2-40B4-BE49-F238E27FC236}">
                <a16:creationId xmlns:a16="http://schemas.microsoft.com/office/drawing/2014/main" id="{61010A35-34E8-45B2-9713-5CD54D2A598B}"/>
              </a:ext>
            </a:extLst>
          </p:cNvPr>
          <p:cNvSpPr txBox="1"/>
          <p:nvPr/>
        </p:nvSpPr>
        <p:spPr>
          <a:xfrm>
            <a:off x="1627676" y="1718769"/>
            <a:ext cx="12761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20</a:t>
            </a:r>
            <a:endParaRPr lang="en-GB" dirty="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0B14F3AF-EA23-4D4D-8C38-9E546B307B32}"/>
              </a:ext>
            </a:extLst>
          </p:cNvPr>
          <p:cNvSpPr txBox="1"/>
          <p:nvPr/>
        </p:nvSpPr>
        <p:spPr>
          <a:xfrm>
            <a:off x="3909365" y="1678958"/>
            <a:ext cx="12761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3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BAA4875B-7EE1-4D71-9E53-57D93044D3DE}"/>
              </a:ext>
            </a:extLst>
          </p:cNvPr>
          <p:cNvSpPr txBox="1"/>
          <p:nvPr/>
        </p:nvSpPr>
        <p:spPr>
          <a:xfrm>
            <a:off x="781778" y="2595033"/>
            <a:ext cx="12761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30</a:t>
            </a:r>
            <a:endParaRPr lang="en-GB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79089788-2B04-41C5-A2C6-FD03FAFDC320}"/>
              </a:ext>
            </a:extLst>
          </p:cNvPr>
          <p:cNvSpPr txBox="1"/>
          <p:nvPr/>
        </p:nvSpPr>
        <p:spPr>
          <a:xfrm>
            <a:off x="896037" y="3785916"/>
            <a:ext cx="12761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1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3D0496C4-1DCA-4DB4-A75A-4C14ADA8FA5B}"/>
              </a:ext>
            </a:extLst>
          </p:cNvPr>
          <p:cNvSpPr txBox="1"/>
          <p:nvPr/>
        </p:nvSpPr>
        <p:spPr>
          <a:xfrm>
            <a:off x="1627676" y="2595033"/>
            <a:ext cx="12761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600</a:t>
            </a:r>
            <a:endParaRPr lang="en-GB" dirty="0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00E76B95-7AA4-4A29-88AE-B382EB20919C}"/>
              </a:ext>
            </a:extLst>
          </p:cNvPr>
          <p:cNvSpPr txBox="1"/>
          <p:nvPr/>
        </p:nvSpPr>
        <p:spPr>
          <a:xfrm>
            <a:off x="3814752" y="2567779"/>
            <a:ext cx="12761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90</a:t>
            </a:r>
            <a:endParaRPr lang="en-GB" dirty="0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F7247A88-4764-464D-B161-7811D4BE664E}"/>
              </a:ext>
            </a:extLst>
          </p:cNvPr>
          <p:cNvSpPr txBox="1"/>
          <p:nvPr/>
        </p:nvSpPr>
        <p:spPr>
          <a:xfrm>
            <a:off x="1627676" y="3769305"/>
            <a:ext cx="12761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20</a:t>
            </a:r>
            <a:endParaRPr lang="en-GB" dirty="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D8CB45A5-E187-4D18-8B3C-A43483E10E4B}"/>
              </a:ext>
            </a:extLst>
          </p:cNvPr>
          <p:cNvSpPr txBox="1"/>
          <p:nvPr/>
        </p:nvSpPr>
        <p:spPr>
          <a:xfrm>
            <a:off x="3909364" y="3818008"/>
            <a:ext cx="12761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7A2D71C2-48CA-4EF6-8626-E4EFE1669FF3}"/>
                  </a:ext>
                </a:extLst>
              </p:cNvPr>
              <p:cNvSpPr txBox="1"/>
              <p:nvPr/>
            </p:nvSpPr>
            <p:spPr>
              <a:xfrm>
                <a:off x="516712" y="1737982"/>
                <a:ext cx="127614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7A2D71C2-48CA-4EF6-8626-E4EFE1669F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6712" y="1737982"/>
                <a:ext cx="1276141" cy="523220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973012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29" grpId="1" animBg="1"/>
      <p:bldP spid="3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590119" y="608157"/>
                <a:ext cx="261850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23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/>
                  <a:t> 31</a:t>
                </a: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0119" y="608157"/>
                <a:ext cx="2618509" cy="523220"/>
              </a:xfrm>
              <a:prstGeom prst="rect">
                <a:avLst/>
              </a:prstGeom>
              <a:blipFill>
                <a:blip r:embed="rId5"/>
                <a:stretch>
                  <a:fillRect l="-4895" t="-11628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1150065"/>
              </p:ext>
            </p:extLst>
          </p:nvPr>
        </p:nvGraphicFramePr>
        <p:xfrm>
          <a:off x="6068104" y="1376172"/>
          <a:ext cx="1611345" cy="41356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7115">
                  <a:extLst>
                    <a:ext uri="{9D8B030D-6E8A-4147-A177-3AD203B41FA5}">
                      <a16:colId xmlns:a16="http://schemas.microsoft.com/office/drawing/2014/main" val="70042895"/>
                    </a:ext>
                  </a:extLst>
                </a:gridCol>
                <a:gridCol w="537115">
                  <a:extLst>
                    <a:ext uri="{9D8B030D-6E8A-4147-A177-3AD203B41FA5}">
                      <a16:colId xmlns:a16="http://schemas.microsoft.com/office/drawing/2014/main" val="3654639686"/>
                    </a:ext>
                  </a:extLst>
                </a:gridCol>
                <a:gridCol w="537115">
                  <a:extLst>
                    <a:ext uri="{9D8B030D-6E8A-4147-A177-3AD203B41FA5}">
                      <a16:colId xmlns:a16="http://schemas.microsoft.com/office/drawing/2014/main" val="699825816"/>
                    </a:ext>
                  </a:extLst>
                </a:gridCol>
              </a:tblGrid>
              <a:tr h="689279">
                <a:tc>
                  <a:txBody>
                    <a:bodyPr/>
                    <a:lstStyle/>
                    <a:p>
                      <a:pPr algn="ctr"/>
                      <a:r>
                        <a:rPr lang="en-GB" sz="2600" b="0" dirty="0">
                          <a:solidFill>
                            <a:schemeClr val="tx1"/>
                          </a:solidFill>
                          <a:latin typeface="+mn-lt"/>
                        </a:rPr>
                        <a:t>H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600" b="0" dirty="0">
                          <a:solidFill>
                            <a:schemeClr val="tx1"/>
                          </a:solidFill>
                          <a:latin typeface="+mn-lt"/>
                        </a:rPr>
                        <a:t>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600" b="0" dirty="0">
                          <a:solidFill>
                            <a:schemeClr val="tx1"/>
                          </a:solidFill>
                          <a:latin typeface="+mn-lt"/>
                        </a:rPr>
                        <a:t>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4565384"/>
                  </a:ext>
                </a:extLst>
              </a:tr>
              <a:tr h="689279">
                <a:tc>
                  <a:txBody>
                    <a:bodyPr/>
                    <a:lstStyle/>
                    <a:p>
                      <a:pPr algn="ctr"/>
                      <a:endParaRPr lang="en-GB" sz="33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300" b="0" dirty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300" dirty="0">
                          <a:solidFill>
                            <a:schemeClr val="tx1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205399"/>
                  </a:ext>
                </a:extLst>
              </a:tr>
              <a:tr h="689279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3300" dirty="0">
                        <a:latin typeface="+mn-lt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300" dirty="0">
                          <a:solidFill>
                            <a:schemeClr val="tx1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300" dirty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4501321"/>
                  </a:ext>
                </a:extLst>
              </a:tr>
              <a:tr h="689279"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2945117"/>
                  </a:ext>
                </a:extLst>
              </a:tr>
              <a:tr h="689279"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2809147"/>
                  </a:ext>
                </a:extLst>
              </a:tr>
              <a:tr h="689279"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2851082"/>
                  </a:ext>
                </a:extLst>
              </a:tr>
            </a:tbl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7196180" y="3538310"/>
            <a:ext cx="12761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3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720595" y="3538310"/>
            <a:ext cx="4352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733016" y="4934973"/>
                <a:ext cx="339581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600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/>
                  <a:t> 90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/>
                  <a:t> 20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/>
                  <a:t> 3</a:t>
                </a: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3016" y="4934973"/>
                <a:ext cx="3395813" cy="523220"/>
              </a:xfrm>
              <a:prstGeom prst="rect">
                <a:avLst/>
              </a:prstGeom>
              <a:blipFill>
                <a:blip r:embed="rId6"/>
                <a:stretch>
                  <a:fillRect l="-3591" t="-11765" b="-341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3590118" y="4912135"/>
                <a:ext cx="261850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</a:t>
                </a:r>
                <a:r>
                  <a:rPr lang="en-GB" sz="2800" dirty="0">
                    <a:solidFill>
                      <a:schemeClr val="accent1"/>
                    </a:solidFill>
                  </a:rPr>
                  <a:t>713</a:t>
                </a: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0118" y="4912135"/>
                <a:ext cx="2618509" cy="523220"/>
              </a:xfrm>
              <a:prstGeom prst="rect">
                <a:avLst/>
              </a:prstGeom>
              <a:blipFill>
                <a:blip r:embed="rId9"/>
                <a:stretch>
                  <a:fillRect t="-11628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TextBox 34"/>
          <p:cNvSpPr txBox="1"/>
          <p:nvPr/>
        </p:nvSpPr>
        <p:spPr>
          <a:xfrm>
            <a:off x="6695776" y="4200679"/>
            <a:ext cx="4352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9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7196180" y="4200679"/>
            <a:ext cx="4352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6166400" y="4200679"/>
            <a:ext cx="4352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6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5202084" y="4247129"/>
                <a:ext cx="127614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2084" y="4247129"/>
                <a:ext cx="1276141" cy="52322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extBox 26"/>
          <p:cNvSpPr txBox="1"/>
          <p:nvPr/>
        </p:nvSpPr>
        <p:spPr>
          <a:xfrm>
            <a:off x="7175274" y="4894214"/>
            <a:ext cx="4352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accent1"/>
                </a:solidFill>
              </a:rPr>
              <a:t>3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675359" y="4894214"/>
            <a:ext cx="4352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accent1"/>
                </a:solidFill>
              </a:rPr>
              <a:t>1</a:t>
            </a:r>
          </a:p>
        </p:txBody>
      </p:sp>
      <p:sp>
        <p:nvSpPr>
          <p:cNvPr id="38" name="Rectangle 37"/>
          <p:cNvSpPr/>
          <p:nvPr/>
        </p:nvSpPr>
        <p:spPr>
          <a:xfrm>
            <a:off x="5855758" y="5458193"/>
            <a:ext cx="10565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/>
              <a:t>1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6175444" y="4894214"/>
            <a:ext cx="4352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accent1"/>
                </a:solidFill>
              </a:rPr>
              <a:t>7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5241693" y="2843815"/>
                <a:ext cx="127614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41693" y="2843815"/>
                <a:ext cx="1276141" cy="52322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0" name="Table 39">
            <a:extLst>
              <a:ext uri="{FF2B5EF4-FFF2-40B4-BE49-F238E27FC236}">
                <a16:creationId xmlns:a16="http://schemas.microsoft.com/office/drawing/2014/main" id="{067C7D59-2C71-40C2-9817-0E363731A4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929963"/>
              </p:ext>
            </p:extLst>
          </p:nvPr>
        </p:nvGraphicFramePr>
        <p:xfrm>
          <a:off x="789974" y="1678958"/>
          <a:ext cx="4251458" cy="28499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1433">
                  <a:extLst>
                    <a:ext uri="{9D8B030D-6E8A-4147-A177-3AD203B41FA5}">
                      <a16:colId xmlns:a16="http://schemas.microsoft.com/office/drawing/2014/main" val="774564795"/>
                    </a:ext>
                  </a:extLst>
                </a:gridCol>
                <a:gridCol w="1842298">
                  <a:extLst>
                    <a:ext uri="{9D8B030D-6E8A-4147-A177-3AD203B41FA5}">
                      <a16:colId xmlns:a16="http://schemas.microsoft.com/office/drawing/2014/main" val="2484942990"/>
                    </a:ext>
                  </a:extLst>
                </a:gridCol>
                <a:gridCol w="1877727">
                  <a:extLst>
                    <a:ext uri="{9D8B030D-6E8A-4147-A177-3AD203B41FA5}">
                      <a16:colId xmlns:a16="http://schemas.microsoft.com/office/drawing/2014/main" val="2912648828"/>
                    </a:ext>
                  </a:extLst>
                </a:gridCol>
              </a:tblGrid>
              <a:tr h="540981">
                <a:tc>
                  <a:txBody>
                    <a:bodyPr/>
                    <a:lstStyle/>
                    <a:p>
                      <a:pPr algn="ctr"/>
                      <a:endParaRPr lang="en-GB" sz="32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431362"/>
                  </a:ext>
                </a:extLst>
              </a:tr>
              <a:tr h="1135421">
                <a:tc>
                  <a:txBody>
                    <a:bodyPr/>
                    <a:lstStyle/>
                    <a:p>
                      <a:pPr algn="ctr"/>
                      <a:endParaRPr lang="en-GB" sz="32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2019914"/>
                  </a:ext>
                </a:extLst>
              </a:tr>
              <a:tr h="1135421">
                <a:tc>
                  <a:txBody>
                    <a:bodyPr/>
                    <a:lstStyle/>
                    <a:p>
                      <a:pPr algn="ctr"/>
                      <a:endParaRPr lang="en-GB" sz="32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90308426"/>
                  </a:ext>
                </a:extLst>
              </a:tr>
            </a:tbl>
          </a:graphicData>
        </a:graphic>
      </p:graphicFrame>
      <p:sp>
        <p:nvSpPr>
          <p:cNvPr id="41" name="TextBox 40">
            <a:extLst>
              <a:ext uri="{FF2B5EF4-FFF2-40B4-BE49-F238E27FC236}">
                <a16:creationId xmlns:a16="http://schemas.microsoft.com/office/drawing/2014/main" id="{5172712D-5044-4E81-A339-D18EB7AB7D0F}"/>
              </a:ext>
            </a:extLst>
          </p:cNvPr>
          <p:cNvSpPr txBox="1"/>
          <p:nvPr/>
        </p:nvSpPr>
        <p:spPr>
          <a:xfrm>
            <a:off x="1627676" y="1718769"/>
            <a:ext cx="12761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20</a:t>
            </a:r>
            <a:endParaRPr lang="en-GB" dirty="0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C19C762B-8A7C-49DB-9C7D-7BBC8DA7E369}"/>
              </a:ext>
            </a:extLst>
          </p:cNvPr>
          <p:cNvSpPr txBox="1"/>
          <p:nvPr/>
        </p:nvSpPr>
        <p:spPr>
          <a:xfrm>
            <a:off x="3909365" y="1678958"/>
            <a:ext cx="12761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3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BE75EF85-882E-4C72-AEA0-C4509955CCBC}"/>
              </a:ext>
            </a:extLst>
          </p:cNvPr>
          <p:cNvSpPr txBox="1"/>
          <p:nvPr/>
        </p:nvSpPr>
        <p:spPr>
          <a:xfrm>
            <a:off x="781778" y="2595033"/>
            <a:ext cx="12761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30</a:t>
            </a:r>
            <a:endParaRPr lang="en-GB" dirty="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99D6F6DF-6C2C-40ED-BE1D-C0E4727ADF13}"/>
              </a:ext>
            </a:extLst>
          </p:cNvPr>
          <p:cNvSpPr txBox="1"/>
          <p:nvPr/>
        </p:nvSpPr>
        <p:spPr>
          <a:xfrm>
            <a:off x="896037" y="3785916"/>
            <a:ext cx="12761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1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689FD02E-874A-4D28-8A8C-7B835F722168}"/>
              </a:ext>
            </a:extLst>
          </p:cNvPr>
          <p:cNvSpPr txBox="1"/>
          <p:nvPr/>
        </p:nvSpPr>
        <p:spPr>
          <a:xfrm>
            <a:off x="1627676" y="2595033"/>
            <a:ext cx="12761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600</a:t>
            </a:r>
            <a:endParaRPr lang="en-GB" dirty="0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931893B8-7E7A-4D3D-9ED0-CE2492D2BD0B}"/>
              </a:ext>
            </a:extLst>
          </p:cNvPr>
          <p:cNvSpPr txBox="1"/>
          <p:nvPr/>
        </p:nvSpPr>
        <p:spPr>
          <a:xfrm>
            <a:off x="3814752" y="2567779"/>
            <a:ext cx="12761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90</a:t>
            </a:r>
            <a:endParaRPr lang="en-GB" dirty="0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E7FE10C7-FBEB-49AF-A5EF-9B9B6D7738C6}"/>
              </a:ext>
            </a:extLst>
          </p:cNvPr>
          <p:cNvSpPr txBox="1"/>
          <p:nvPr/>
        </p:nvSpPr>
        <p:spPr>
          <a:xfrm>
            <a:off x="1627676" y="3769305"/>
            <a:ext cx="12761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20</a:t>
            </a:r>
            <a:endParaRPr lang="en-GB" dirty="0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27E9A537-5895-42E3-9C56-067EB56C3691}"/>
              </a:ext>
            </a:extLst>
          </p:cNvPr>
          <p:cNvSpPr txBox="1"/>
          <p:nvPr/>
        </p:nvSpPr>
        <p:spPr>
          <a:xfrm>
            <a:off x="3909364" y="3818008"/>
            <a:ext cx="12761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C861885D-C96A-43E3-8495-E2399659D215}"/>
                  </a:ext>
                </a:extLst>
              </p:cNvPr>
              <p:cNvSpPr txBox="1"/>
              <p:nvPr/>
            </p:nvSpPr>
            <p:spPr>
              <a:xfrm>
                <a:off x="516712" y="1737982"/>
                <a:ext cx="127614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C861885D-C96A-43E3-8495-E2399659D21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6712" y="1737982"/>
                <a:ext cx="1276141" cy="523220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768463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37" grpId="0"/>
      <p:bldP spid="38" grpId="0"/>
      <p:bldP spid="3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7358698"/>
              </p:ext>
            </p:extLst>
          </p:nvPr>
        </p:nvGraphicFramePr>
        <p:xfrm>
          <a:off x="3355297" y="596127"/>
          <a:ext cx="1611345" cy="41356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7115">
                  <a:extLst>
                    <a:ext uri="{9D8B030D-6E8A-4147-A177-3AD203B41FA5}">
                      <a16:colId xmlns:a16="http://schemas.microsoft.com/office/drawing/2014/main" val="70042895"/>
                    </a:ext>
                  </a:extLst>
                </a:gridCol>
                <a:gridCol w="537115">
                  <a:extLst>
                    <a:ext uri="{9D8B030D-6E8A-4147-A177-3AD203B41FA5}">
                      <a16:colId xmlns:a16="http://schemas.microsoft.com/office/drawing/2014/main" val="3654639686"/>
                    </a:ext>
                  </a:extLst>
                </a:gridCol>
                <a:gridCol w="537115">
                  <a:extLst>
                    <a:ext uri="{9D8B030D-6E8A-4147-A177-3AD203B41FA5}">
                      <a16:colId xmlns:a16="http://schemas.microsoft.com/office/drawing/2014/main" val="699825816"/>
                    </a:ext>
                  </a:extLst>
                </a:gridCol>
              </a:tblGrid>
              <a:tr h="689279">
                <a:tc>
                  <a:txBody>
                    <a:bodyPr/>
                    <a:lstStyle/>
                    <a:p>
                      <a:pPr algn="ctr"/>
                      <a:r>
                        <a:rPr lang="en-GB" sz="2600" b="0" dirty="0">
                          <a:solidFill>
                            <a:schemeClr val="tx1"/>
                          </a:solidFill>
                          <a:latin typeface="+mn-lt"/>
                        </a:rPr>
                        <a:t>H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600" b="0" dirty="0">
                          <a:solidFill>
                            <a:schemeClr val="tx1"/>
                          </a:solidFill>
                          <a:latin typeface="+mn-lt"/>
                        </a:rPr>
                        <a:t>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600" b="0" dirty="0">
                          <a:solidFill>
                            <a:schemeClr val="tx1"/>
                          </a:solidFill>
                          <a:latin typeface="+mn-lt"/>
                        </a:rPr>
                        <a:t>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4565384"/>
                  </a:ext>
                </a:extLst>
              </a:tr>
              <a:tr h="689279">
                <a:tc>
                  <a:txBody>
                    <a:bodyPr/>
                    <a:lstStyle/>
                    <a:p>
                      <a:pPr algn="ctr"/>
                      <a:endParaRPr lang="en-GB" sz="33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300" b="0" dirty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300" dirty="0">
                          <a:solidFill>
                            <a:schemeClr val="tx1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205399"/>
                  </a:ext>
                </a:extLst>
              </a:tr>
              <a:tr h="689279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3300" dirty="0">
                        <a:latin typeface="+mn-lt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300" dirty="0">
                          <a:solidFill>
                            <a:schemeClr val="tx1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300" dirty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4501321"/>
                  </a:ext>
                </a:extLst>
              </a:tr>
              <a:tr h="689279"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2945117"/>
                  </a:ext>
                </a:extLst>
              </a:tr>
              <a:tr h="689279"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2809147"/>
                  </a:ext>
                </a:extLst>
              </a:tr>
              <a:tr h="689279"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2851082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528886" y="2077421"/>
                <a:ext cx="127614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28886" y="2077421"/>
                <a:ext cx="1276141" cy="5232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4007788" y="2758265"/>
            <a:ext cx="4352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2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982969" y="3420634"/>
            <a:ext cx="4352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9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483373" y="3420634"/>
            <a:ext cx="4352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453593" y="3420634"/>
            <a:ext cx="4352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6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2489277" y="3480731"/>
                <a:ext cx="127614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9277" y="3480731"/>
                <a:ext cx="1276141" cy="5232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4462467" y="4114169"/>
            <a:ext cx="4352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3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962552" y="4114169"/>
            <a:ext cx="4352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1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142951" y="4678148"/>
            <a:ext cx="10565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/>
              <a:t>1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462637" y="4114169"/>
            <a:ext cx="4352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7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892112" y="333272"/>
                <a:ext cx="2618509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3200" dirty="0"/>
                  <a:t>23 </a:t>
                </a:r>
                <a14:m>
                  <m:oMath xmlns:m="http://schemas.openxmlformats.org/officeDocument/2006/math">
                    <m:r>
                      <a:rPr lang="en-GB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3200" dirty="0"/>
                  <a:t> 31</a:t>
                </a: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2112" y="333272"/>
                <a:ext cx="2618509" cy="584775"/>
              </a:xfrm>
              <a:prstGeom prst="rect">
                <a:avLst/>
              </a:prstGeom>
              <a:blipFill>
                <a:blip r:embed="rId7"/>
                <a:stretch>
                  <a:fillRect l="-5814" t="-12500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/>
          <p:cNvSpPr txBox="1"/>
          <p:nvPr/>
        </p:nvSpPr>
        <p:spPr>
          <a:xfrm>
            <a:off x="4484789" y="2758265"/>
            <a:ext cx="12761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178988" y="2666241"/>
                <a:ext cx="3241963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3200" b="0" i="1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rPr>
                      <m:t>(</m:t>
                    </m:r>
                  </m:oMath>
                </a14:m>
                <a:r>
                  <a:rPr lang="en-GB" sz="3200" dirty="0">
                    <a:solidFill>
                      <a:schemeClr val="accent2"/>
                    </a:solidFill>
                  </a:rPr>
                  <a:t>23 </a:t>
                </a:r>
                <a14:m>
                  <m:oMath xmlns:m="http://schemas.openxmlformats.org/officeDocument/2006/math">
                    <m:r>
                      <a:rPr lang="en-GB" sz="3200" i="1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3200" dirty="0">
                    <a:solidFill>
                      <a:schemeClr val="accent2"/>
                    </a:solidFill>
                  </a:rPr>
                  <a:t> 1</a:t>
                </a:r>
                <a14:m>
                  <m:oMath xmlns:m="http://schemas.openxmlformats.org/officeDocument/2006/math">
                    <m:r>
                      <a:rPr lang="en-GB" sz="3200" b="0" i="1" dirty="0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3200" dirty="0">
                  <a:solidFill>
                    <a:schemeClr val="accent2"/>
                  </a:solidFill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8988" y="2666241"/>
                <a:ext cx="3241963" cy="584775"/>
              </a:xfrm>
              <a:prstGeom prst="rect">
                <a:avLst/>
              </a:prstGeom>
              <a:blipFill>
                <a:blip r:embed="rId8"/>
                <a:stretch>
                  <a:fillRect t="-12500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5178988" y="3435064"/>
                <a:ext cx="3241963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3200" b="0" i="1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(</m:t>
                    </m:r>
                  </m:oMath>
                </a14:m>
                <a:r>
                  <a:rPr lang="en-GB" sz="3200" dirty="0">
                    <a:solidFill>
                      <a:schemeClr val="accent6"/>
                    </a:solidFill>
                  </a:rPr>
                  <a:t>23 </a:t>
                </a:r>
                <a14:m>
                  <m:oMath xmlns:m="http://schemas.openxmlformats.org/officeDocument/2006/math">
                    <m:r>
                      <a:rPr lang="en-GB" sz="3200" i="1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3200" dirty="0">
                    <a:solidFill>
                      <a:schemeClr val="accent6"/>
                    </a:solidFill>
                  </a:rPr>
                  <a:t> 30</a:t>
                </a:r>
                <a14:m>
                  <m:oMath xmlns:m="http://schemas.openxmlformats.org/officeDocument/2006/math">
                    <m:r>
                      <a:rPr lang="en-GB" sz="3200" b="0" i="1" dirty="0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3200" dirty="0">
                  <a:solidFill>
                    <a:schemeClr val="accent6"/>
                  </a:solidFill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8988" y="3435064"/>
                <a:ext cx="3241963" cy="584775"/>
              </a:xfrm>
              <a:prstGeom prst="rect">
                <a:avLst/>
              </a:prstGeom>
              <a:blipFill>
                <a:blip r:embed="rId9"/>
                <a:stretch>
                  <a:fillRect t="-12500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1554550" y="5281858"/>
                <a:ext cx="617912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23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/>
                  <a:t> 31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rPr>
                      <m:t>(</m:t>
                    </m:r>
                  </m:oMath>
                </a14:m>
                <a:r>
                  <a:rPr lang="en-GB" sz="2800" dirty="0">
                    <a:solidFill>
                      <a:schemeClr val="accent2"/>
                    </a:solidFill>
                  </a:rPr>
                  <a:t>23 </a:t>
                </a:r>
                <a14:m>
                  <m:oMath xmlns:m="http://schemas.openxmlformats.org/officeDocument/2006/math">
                    <m:r>
                      <a:rPr lang="en-GB" sz="2800" i="1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>
                    <a:solidFill>
                      <a:schemeClr val="accent2"/>
                    </a:solidFill>
                  </a:rPr>
                  <a:t> 1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2800" dirty="0">
                    <a:solidFill>
                      <a:schemeClr val="accent2"/>
                    </a:solidFill>
                  </a:rPr>
                  <a:t> 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(</m:t>
                    </m:r>
                  </m:oMath>
                </a14:m>
                <a:r>
                  <a:rPr lang="en-GB" sz="2800" dirty="0">
                    <a:solidFill>
                      <a:schemeClr val="accent6"/>
                    </a:solidFill>
                  </a:rPr>
                  <a:t>23 </a:t>
                </a:r>
                <a14:m>
                  <m:oMath xmlns:m="http://schemas.openxmlformats.org/officeDocument/2006/math">
                    <m:r>
                      <a:rPr lang="en-GB" sz="2800" i="1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>
                    <a:solidFill>
                      <a:schemeClr val="accent6"/>
                    </a:solidFill>
                  </a:rPr>
                  <a:t> 30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2800" dirty="0">
                    <a:solidFill>
                      <a:schemeClr val="accent6"/>
                    </a:solidFill>
                  </a:rPr>
                  <a:t> </a:t>
                </a:r>
                <a:endParaRPr lang="en-GB" sz="28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4550" y="5281858"/>
                <a:ext cx="6179127" cy="523220"/>
              </a:xfrm>
              <a:prstGeom prst="rect">
                <a:avLst/>
              </a:prstGeom>
              <a:blipFill>
                <a:blip r:embed="rId10"/>
                <a:stretch>
                  <a:fillRect l="-1972"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Box 21">
            <a:extLst>
              <a:ext uri="{FF2B5EF4-FFF2-40B4-BE49-F238E27FC236}">
                <a16:creationId xmlns:a16="http://schemas.microsoft.com/office/drawing/2014/main" id="{B42E9EE5-0EE1-4864-A0D6-790CEA902949}"/>
              </a:ext>
            </a:extLst>
          </p:cNvPr>
          <p:cNvSpPr txBox="1"/>
          <p:nvPr/>
        </p:nvSpPr>
        <p:spPr>
          <a:xfrm>
            <a:off x="3968196" y="2037517"/>
            <a:ext cx="4352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accent6"/>
                </a:solidFill>
              </a:rPr>
              <a:t>3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B5B0910-E8DD-499D-98ED-26503AC8CA43}"/>
              </a:ext>
            </a:extLst>
          </p:cNvPr>
          <p:cNvSpPr txBox="1"/>
          <p:nvPr/>
        </p:nvSpPr>
        <p:spPr>
          <a:xfrm>
            <a:off x="4503137" y="2036015"/>
            <a:ext cx="4352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accent2"/>
                </a:solidFill>
              </a:rPr>
              <a:t>1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09754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4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7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3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5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6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8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10" grpId="0"/>
      <p:bldP spid="11" grpId="0"/>
      <p:bldP spid="13" grpId="0"/>
      <p:bldP spid="15" grpId="0"/>
      <p:bldP spid="16" grpId="0"/>
      <p:bldP spid="18" grpId="0"/>
      <p:bldP spid="19" grpId="0"/>
      <p:bldP spid="22" grpId="0"/>
      <p:bldP spid="2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3459491" y="451403"/>
                <a:ext cx="261850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41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/>
                  <a:t> 26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59491" y="451403"/>
                <a:ext cx="2618509" cy="523220"/>
              </a:xfrm>
              <a:prstGeom prst="rect">
                <a:avLst/>
              </a:prstGeom>
              <a:blipFill>
                <a:blip r:embed="rId5"/>
                <a:stretch>
                  <a:fillRect l="-4895"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432034" y="426534"/>
            <a:ext cx="747045" cy="74704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734878" y="569223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6487761"/>
              </p:ext>
            </p:extLst>
          </p:nvPr>
        </p:nvGraphicFramePr>
        <p:xfrm>
          <a:off x="3274955" y="982921"/>
          <a:ext cx="1611345" cy="41356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7115">
                  <a:extLst>
                    <a:ext uri="{9D8B030D-6E8A-4147-A177-3AD203B41FA5}">
                      <a16:colId xmlns:a16="http://schemas.microsoft.com/office/drawing/2014/main" val="70042895"/>
                    </a:ext>
                  </a:extLst>
                </a:gridCol>
                <a:gridCol w="537115">
                  <a:extLst>
                    <a:ext uri="{9D8B030D-6E8A-4147-A177-3AD203B41FA5}">
                      <a16:colId xmlns:a16="http://schemas.microsoft.com/office/drawing/2014/main" val="3654639686"/>
                    </a:ext>
                  </a:extLst>
                </a:gridCol>
                <a:gridCol w="537115">
                  <a:extLst>
                    <a:ext uri="{9D8B030D-6E8A-4147-A177-3AD203B41FA5}">
                      <a16:colId xmlns:a16="http://schemas.microsoft.com/office/drawing/2014/main" val="699825816"/>
                    </a:ext>
                  </a:extLst>
                </a:gridCol>
              </a:tblGrid>
              <a:tr h="689279">
                <a:tc>
                  <a:txBody>
                    <a:bodyPr/>
                    <a:lstStyle/>
                    <a:p>
                      <a:pPr algn="ctr"/>
                      <a:r>
                        <a:rPr lang="en-GB" sz="2600" b="0" dirty="0">
                          <a:solidFill>
                            <a:schemeClr val="tx1"/>
                          </a:solidFill>
                          <a:latin typeface="+mn-lt"/>
                        </a:rPr>
                        <a:t>H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600" b="0" dirty="0">
                          <a:solidFill>
                            <a:schemeClr val="tx1"/>
                          </a:solidFill>
                          <a:latin typeface="+mn-lt"/>
                        </a:rPr>
                        <a:t>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600" b="0" dirty="0">
                          <a:solidFill>
                            <a:schemeClr val="tx1"/>
                          </a:solidFill>
                          <a:latin typeface="+mn-lt"/>
                        </a:rPr>
                        <a:t>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4565384"/>
                  </a:ext>
                </a:extLst>
              </a:tr>
              <a:tr h="689279">
                <a:tc>
                  <a:txBody>
                    <a:bodyPr/>
                    <a:lstStyle/>
                    <a:p>
                      <a:pPr algn="ctr"/>
                      <a:endParaRPr lang="en-GB" sz="33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300" b="0" dirty="0">
                          <a:solidFill>
                            <a:schemeClr val="tx1"/>
                          </a:solidFill>
                          <a:latin typeface="+mn-lt"/>
                        </a:rPr>
                        <a:t>4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300" dirty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205399"/>
                  </a:ext>
                </a:extLst>
              </a:tr>
              <a:tr h="689279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3300" dirty="0">
                        <a:latin typeface="+mn-lt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300" dirty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300" dirty="0">
                          <a:solidFill>
                            <a:schemeClr val="tx1"/>
                          </a:solidFill>
                          <a:latin typeface="+mn-lt"/>
                        </a:rPr>
                        <a:t>6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4501321"/>
                  </a:ext>
                </a:extLst>
              </a:tr>
              <a:tr h="689279"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2945117"/>
                  </a:ext>
                </a:extLst>
              </a:tr>
              <a:tr h="689279"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2809147"/>
                  </a:ext>
                </a:extLst>
              </a:tr>
              <a:tr h="689279"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2851082"/>
                  </a:ext>
                </a:extLst>
              </a:tr>
            </a:tbl>
          </a:graphicData>
        </a:graphic>
      </p:graphicFrame>
      <p:sp>
        <p:nvSpPr>
          <p:cNvPr id="7" name="Rounded Rectangle 6"/>
          <p:cNvSpPr/>
          <p:nvPr/>
        </p:nvSpPr>
        <p:spPr>
          <a:xfrm>
            <a:off x="4345973" y="1622768"/>
            <a:ext cx="540327" cy="1402485"/>
          </a:xfrm>
          <a:prstGeom prst="roundRect">
            <a:avLst/>
          </a:prstGeom>
          <a:noFill/>
          <a:ln w="38100">
            <a:solidFill>
              <a:schemeClr val="accent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5178988" y="3050758"/>
                <a:ext cx="3241963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3200" b="0" i="1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rPr>
                      <m:t>(</m:t>
                    </m:r>
                  </m:oMath>
                </a14:m>
                <a:r>
                  <a:rPr lang="en-GB" sz="3200" dirty="0">
                    <a:solidFill>
                      <a:schemeClr val="accent2"/>
                    </a:solidFill>
                  </a:rPr>
                  <a:t>41 </a:t>
                </a:r>
                <a14:m>
                  <m:oMath xmlns:m="http://schemas.openxmlformats.org/officeDocument/2006/math">
                    <m:r>
                      <a:rPr lang="en-GB" sz="3200" i="1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3200" dirty="0">
                    <a:solidFill>
                      <a:schemeClr val="accent2"/>
                    </a:solidFill>
                  </a:rPr>
                  <a:t> 6</a:t>
                </a:r>
                <a14:m>
                  <m:oMath xmlns:m="http://schemas.openxmlformats.org/officeDocument/2006/math">
                    <m:r>
                      <a:rPr lang="en-GB" sz="3200" b="0" i="1" dirty="0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3200" dirty="0">
                  <a:solidFill>
                    <a:schemeClr val="accent2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8988" y="3050758"/>
                <a:ext cx="3241963" cy="584775"/>
              </a:xfrm>
              <a:prstGeom prst="rect">
                <a:avLst/>
              </a:prstGeom>
              <a:blipFill>
                <a:blip r:embed="rId7"/>
                <a:stretch>
                  <a:fillRect t="-12500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4434917" y="3093001"/>
            <a:ext cx="4288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6</a:t>
            </a:r>
          </a:p>
        </p:txBody>
      </p:sp>
      <p:sp>
        <p:nvSpPr>
          <p:cNvPr id="10" name="Rounded Rectangle 9"/>
          <p:cNvSpPr/>
          <p:nvPr/>
        </p:nvSpPr>
        <p:spPr>
          <a:xfrm rot="19553338">
            <a:off x="4075809" y="1653629"/>
            <a:ext cx="540327" cy="1402485"/>
          </a:xfrm>
          <a:prstGeom prst="roundRect">
            <a:avLst/>
          </a:prstGeom>
          <a:noFill/>
          <a:ln w="38100">
            <a:solidFill>
              <a:schemeClr val="accent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3882342" y="3093001"/>
            <a:ext cx="4288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4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237525" y="3345880"/>
            <a:ext cx="4288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2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364245" y="3093001"/>
            <a:ext cx="4288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2423986" y="2463208"/>
                <a:ext cx="127614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3986" y="2463208"/>
                <a:ext cx="1276141" cy="52322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2423986" y="3928369"/>
                <a:ext cx="127614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3986" y="3928369"/>
                <a:ext cx="1276141" cy="52322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Rounded Rectangle 18"/>
          <p:cNvSpPr/>
          <p:nvPr/>
        </p:nvSpPr>
        <p:spPr>
          <a:xfrm rot="18139271">
            <a:off x="3850894" y="1552508"/>
            <a:ext cx="397276" cy="1680659"/>
          </a:xfrm>
          <a:prstGeom prst="roundRect">
            <a:avLst/>
          </a:prstGeom>
          <a:noFill/>
          <a:ln w="38100">
            <a:solidFill>
              <a:schemeClr val="accent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22AEAC5-F2FC-4ACA-A0C8-AFB71947FCDD}"/>
              </a:ext>
            </a:extLst>
          </p:cNvPr>
          <p:cNvSpPr txBox="1"/>
          <p:nvPr/>
        </p:nvSpPr>
        <p:spPr>
          <a:xfrm>
            <a:off x="4425775" y="2424906"/>
            <a:ext cx="4288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accent2"/>
                </a:solidFill>
              </a:rPr>
              <a:t>6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60271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7" grpId="0" animBg="1"/>
      <p:bldP spid="7" grpId="1" animBg="1"/>
      <p:bldP spid="8" grpId="0"/>
      <p:bldP spid="9" grpId="0"/>
      <p:bldP spid="10" grpId="0" animBg="1"/>
      <p:bldP spid="10" grpId="1" animBg="1"/>
      <p:bldP spid="11" grpId="0"/>
      <p:bldP spid="12" grpId="0"/>
      <p:bldP spid="12" grpId="1"/>
      <p:bldP spid="13" grpId="0"/>
      <p:bldP spid="19" grpId="0" animBg="1"/>
      <p:bldP spid="19" grpId="1" animBg="1"/>
      <p:bldP spid="1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3459491" y="451403"/>
                <a:ext cx="261850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41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/>
                  <a:t> 26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59491" y="451403"/>
                <a:ext cx="2618509" cy="523220"/>
              </a:xfrm>
              <a:prstGeom prst="rect">
                <a:avLst/>
              </a:prstGeom>
              <a:blipFill>
                <a:blip r:embed="rId5"/>
                <a:stretch>
                  <a:fillRect l="-4895"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5201510"/>
              </p:ext>
            </p:extLst>
          </p:nvPr>
        </p:nvGraphicFramePr>
        <p:xfrm>
          <a:off x="3274955" y="982921"/>
          <a:ext cx="1611345" cy="41356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7115">
                  <a:extLst>
                    <a:ext uri="{9D8B030D-6E8A-4147-A177-3AD203B41FA5}">
                      <a16:colId xmlns:a16="http://schemas.microsoft.com/office/drawing/2014/main" val="70042895"/>
                    </a:ext>
                  </a:extLst>
                </a:gridCol>
                <a:gridCol w="537115">
                  <a:extLst>
                    <a:ext uri="{9D8B030D-6E8A-4147-A177-3AD203B41FA5}">
                      <a16:colId xmlns:a16="http://schemas.microsoft.com/office/drawing/2014/main" val="3654639686"/>
                    </a:ext>
                  </a:extLst>
                </a:gridCol>
                <a:gridCol w="537115">
                  <a:extLst>
                    <a:ext uri="{9D8B030D-6E8A-4147-A177-3AD203B41FA5}">
                      <a16:colId xmlns:a16="http://schemas.microsoft.com/office/drawing/2014/main" val="699825816"/>
                    </a:ext>
                  </a:extLst>
                </a:gridCol>
              </a:tblGrid>
              <a:tr h="689279">
                <a:tc>
                  <a:txBody>
                    <a:bodyPr/>
                    <a:lstStyle/>
                    <a:p>
                      <a:pPr algn="ctr"/>
                      <a:r>
                        <a:rPr lang="en-GB" sz="2600" b="0" dirty="0">
                          <a:solidFill>
                            <a:schemeClr val="tx1"/>
                          </a:solidFill>
                          <a:latin typeface="+mn-lt"/>
                        </a:rPr>
                        <a:t>H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600" b="0" dirty="0">
                          <a:solidFill>
                            <a:schemeClr val="tx1"/>
                          </a:solidFill>
                          <a:latin typeface="+mn-lt"/>
                        </a:rPr>
                        <a:t>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600" b="0" dirty="0">
                          <a:solidFill>
                            <a:schemeClr val="tx1"/>
                          </a:solidFill>
                          <a:latin typeface="+mn-lt"/>
                        </a:rPr>
                        <a:t>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4565384"/>
                  </a:ext>
                </a:extLst>
              </a:tr>
              <a:tr h="689279">
                <a:tc>
                  <a:txBody>
                    <a:bodyPr/>
                    <a:lstStyle/>
                    <a:p>
                      <a:pPr algn="ctr"/>
                      <a:endParaRPr lang="en-GB" sz="33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300" b="0" dirty="0">
                          <a:solidFill>
                            <a:schemeClr val="tx1"/>
                          </a:solidFill>
                          <a:latin typeface="+mn-lt"/>
                        </a:rPr>
                        <a:t>4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300" dirty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205399"/>
                  </a:ext>
                </a:extLst>
              </a:tr>
              <a:tr h="689279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3300" dirty="0">
                        <a:latin typeface="+mn-lt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300" dirty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300" dirty="0">
                          <a:solidFill>
                            <a:schemeClr val="accent2"/>
                          </a:solidFill>
                          <a:latin typeface="+mn-lt"/>
                        </a:rPr>
                        <a:t>6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4501321"/>
                  </a:ext>
                </a:extLst>
              </a:tr>
              <a:tr h="689279"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2945117"/>
                  </a:ext>
                </a:extLst>
              </a:tr>
              <a:tr h="689279"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2809147"/>
                  </a:ext>
                </a:extLst>
              </a:tr>
              <a:tr h="689279"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2851082"/>
                  </a:ext>
                </a:extLst>
              </a:tr>
            </a:tbl>
          </a:graphicData>
        </a:graphic>
      </p:graphicFrame>
      <p:sp>
        <p:nvSpPr>
          <p:cNvPr id="7" name="Rounded Rectangle 6"/>
          <p:cNvSpPr/>
          <p:nvPr/>
        </p:nvSpPr>
        <p:spPr>
          <a:xfrm rot="2319025">
            <a:off x="4081071" y="1704114"/>
            <a:ext cx="540327" cy="1352883"/>
          </a:xfrm>
          <a:prstGeom prst="roundRect">
            <a:avLst/>
          </a:prstGeom>
          <a:noFill/>
          <a:ln w="38100">
            <a:solidFill>
              <a:schemeClr val="accent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5178988" y="3050758"/>
                <a:ext cx="3241963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3200" b="0" i="1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rPr>
                      <m:t>(</m:t>
                    </m:r>
                  </m:oMath>
                </a14:m>
                <a:r>
                  <a:rPr lang="en-GB" sz="3200" dirty="0">
                    <a:solidFill>
                      <a:schemeClr val="accent2"/>
                    </a:solidFill>
                  </a:rPr>
                  <a:t>41 </a:t>
                </a:r>
                <a14:m>
                  <m:oMath xmlns:m="http://schemas.openxmlformats.org/officeDocument/2006/math">
                    <m:r>
                      <a:rPr lang="en-GB" sz="3200" i="1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3200" dirty="0">
                    <a:solidFill>
                      <a:schemeClr val="accent2"/>
                    </a:solidFill>
                  </a:rPr>
                  <a:t> 6</a:t>
                </a:r>
                <a14:m>
                  <m:oMath xmlns:m="http://schemas.openxmlformats.org/officeDocument/2006/math">
                    <m:r>
                      <a:rPr lang="en-GB" sz="3200" b="0" i="1" dirty="0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3200" dirty="0">
                  <a:solidFill>
                    <a:schemeClr val="accent2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8988" y="3050758"/>
                <a:ext cx="3241963" cy="584775"/>
              </a:xfrm>
              <a:prstGeom prst="rect">
                <a:avLst/>
              </a:prstGeom>
              <a:blipFill>
                <a:blip r:embed="rId6"/>
                <a:stretch>
                  <a:fillRect t="-12500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4434917" y="3093001"/>
            <a:ext cx="4288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6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882342" y="3093001"/>
            <a:ext cx="4288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4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364245" y="3093001"/>
            <a:ext cx="4288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5161464" y="3787933"/>
                <a:ext cx="3241963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3200" b="0" i="1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(</m:t>
                    </m:r>
                  </m:oMath>
                </a14:m>
                <a:r>
                  <a:rPr lang="en-GB" sz="3200" dirty="0">
                    <a:solidFill>
                      <a:schemeClr val="accent6"/>
                    </a:solidFill>
                  </a:rPr>
                  <a:t>41 </a:t>
                </a:r>
                <a14:m>
                  <m:oMath xmlns:m="http://schemas.openxmlformats.org/officeDocument/2006/math">
                    <m:r>
                      <a:rPr lang="en-GB" sz="3200" i="1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3200" dirty="0">
                    <a:solidFill>
                      <a:schemeClr val="accent6"/>
                    </a:solidFill>
                  </a:rPr>
                  <a:t> 20</a:t>
                </a:r>
                <a14:m>
                  <m:oMath xmlns:m="http://schemas.openxmlformats.org/officeDocument/2006/math">
                    <m:r>
                      <a:rPr lang="en-GB" sz="3200" b="0" i="1" dirty="0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3200" dirty="0">
                  <a:solidFill>
                    <a:schemeClr val="accent6"/>
                  </a:solidFill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61464" y="3787933"/>
                <a:ext cx="3241963" cy="584775"/>
              </a:xfrm>
              <a:prstGeom prst="rect">
                <a:avLst/>
              </a:prstGeom>
              <a:blipFill>
                <a:blip r:embed="rId7"/>
                <a:stretch>
                  <a:fillRect t="-12500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/>
          <p:cNvSpPr txBox="1"/>
          <p:nvPr/>
        </p:nvSpPr>
        <p:spPr>
          <a:xfrm>
            <a:off x="4430072" y="3787667"/>
            <a:ext cx="4288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0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886259" y="3787667"/>
            <a:ext cx="4288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2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3793052" y="1649604"/>
            <a:ext cx="540327" cy="1352883"/>
          </a:xfrm>
          <a:prstGeom prst="roundRect">
            <a:avLst/>
          </a:prstGeom>
          <a:noFill/>
          <a:ln w="38100">
            <a:solidFill>
              <a:schemeClr val="accent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3362827" y="3787667"/>
            <a:ext cx="4288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8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423285" y="4464257"/>
            <a:ext cx="4288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6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894207" y="4464257"/>
            <a:ext cx="4288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6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382186" y="4464257"/>
            <a:ext cx="4288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0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767863" y="4464257"/>
            <a:ext cx="4288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893027" y="5410982"/>
                <a:ext cx="261850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41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/>
                  <a:t> 26</a:t>
                </a: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3027" y="5410982"/>
                <a:ext cx="2618509" cy="523220"/>
              </a:xfrm>
              <a:prstGeom prst="rect">
                <a:avLst/>
              </a:prstGeom>
              <a:blipFill>
                <a:blip r:embed="rId10"/>
                <a:stretch>
                  <a:fillRect l="-4895" t="-11765" b="-341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202282" y="5410982"/>
                <a:ext cx="261850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schemeClr val="accent1"/>
                    </a:solidFill>
                  </a:rPr>
                  <a:t> 1,066</a:t>
                </a: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2282" y="5410982"/>
                <a:ext cx="2618509" cy="523220"/>
              </a:xfrm>
              <a:prstGeom prst="rect">
                <a:avLst/>
              </a:prstGeom>
              <a:blipFill>
                <a:blip r:embed="rId11"/>
                <a:stretch>
                  <a:fillRect t="-11765" b="-341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2423986" y="2463208"/>
                <a:ext cx="127614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3986" y="2463208"/>
                <a:ext cx="1276141" cy="523220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2423986" y="3928369"/>
                <a:ext cx="127614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3986" y="3928369"/>
                <a:ext cx="1276141" cy="523220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xtBox 29">
            <a:extLst>
              <a:ext uri="{FF2B5EF4-FFF2-40B4-BE49-F238E27FC236}">
                <a16:creationId xmlns:a16="http://schemas.microsoft.com/office/drawing/2014/main" id="{7F75C0E1-8C40-4EC5-A941-4DBB6B4006D9}"/>
              </a:ext>
            </a:extLst>
          </p:cNvPr>
          <p:cNvSpPr txBox="1"/>
          <p:nvPr/>
        </p:nvSpPr>
        <p:spPr>
          <a:xfrm>
            <a:off x="3886259" y="2423692"/>
            <a:ext cx="4288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accent6"/>
                </a:solidFill>
              </a:rPr>
              <a:t>2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63528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14" grpId="0"/>
      <p:bldP spid="15" grpId="0"/>
      <p:bldP spid="16" grpId="0"/>
      <p:bldP spid="19" grpId="0" animBg="1"/>
      <p:bldP spid="19" grpId="1" animBg="1"/>
      <p:bldP spid="20" grpId="0"/>
      <p:bldP spid="21" grpId="0"/>
      <p:bldP spid="22" grpId="0"/>
      <p:bldP spid="23" grpId="0"/>
      <p:bldP spid="24" grpId="0"/>
      <p:bldP spid="27" grpId="0"/>
      <p:bldP spid="28" grpId="0"/>
      <p:bldP spid="3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3451" y="573490"/>
            <a:ext cx="1250012" cy="87500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Rounded Rectangular Callout 3"/>
              <p:cNvSpPr/>
              <p:nvPr/>
            </p:nvSpPr>
            <p:spPr>
              <a:xfrm>
                <a:off x="992776" y="775862"/>
                <a:ext cx="2651138" cy="621864"/>
              </a:xfrm>
              <a:prstGeom prst="wedgeRoundRectCallout">
                <a:avLst>
                  <a:gd name="adj1" fmla="val 65177"/>
                  <a:gd name="adj2" fmla="val 7148"/>
                  <a:gd name="adj3" fmla="val 16667"/>
                </a:avLst>
              </a:prstGeom>
              <a:noFill/>
              <a:ln w="3810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2400" dirty="0">
                    <a:solidFill>
                      <a:schemeClr val="tx1"/>
                    </a:solidFill>
                    <a:latin typeface="Calibri" panose="020F0502020204030204" pitchFamily="34" charset="0"/>
                  </a:rPr>
                  <a:t>32 </a:t>
                </a:r>
                <a14:m>
                  <m:oMath xmlns:m="http://schemas.openxmlformats.org/officeDocument/2006/math">
                    <m:r>
                      <a:rPr lang="en-GB" sz="24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400" dirty="0">
                    <a:solidFill>
                      <a:schemeClr val="tx1"/>
                    </a:solidFill>
                    <a:latin typeface="Calibri" panose="020F0502020204030204" pitchFamily="34" charset="0"/>
                  </a:rPr>
                  <a:t> 46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400" dirty="0">
                    <a:solidFill>
                      <a:schemeClr val="tx1"/>
                    </a:solidFill>
                    <a:latin typeface="Calibri" panose="020F0502020204030204" pitchFamily="34" charset="0"/>
                  </a:rPr>
                  <a:t> 320 </a:t>
                </a:r>
              </a:p>
            </p:txBody>
          </p:sp>
        </mc:Choice>
        <mc:Fallback xmlns="">
          <p:sp>
            <p:nvSpPr>
              <p:cNvPr id="4" name="Rounded Rectangular Callout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2776" y="775862"/>
                <a:ext cx="2651138" cy="621864"/>
              </a:xfrm>
              <a:prstGeom prst="wedgeRoundRectCallout">
                <a:avLst>
                  <a:gd name="adj1" fmla="val 65177"/>
                  <a:gd name="adj2" fmla="val 7148"/>
                  <a:gd name="adj3" fmla="val 16667"/>
                </a:avLst>
              </a:prstGeom>
              <a:blipFill>
                <a:blip r:embed="rId6"/>
                <a:stretch>
                  <a:fillRect b="-2679"/>
                </a:stretch>
              </a:blipFill>
              <a:ln w="38100">
                <a:solidFill>
                  <a:srgbClr val="00B05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432034" y="426534"/>
            <a:ext cx="747045" cy="74704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734878" y="569223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8532339"/>
              </p:ext>
            </p:extLst>
          </p:nvPr>
        </p:nvGraphicFramePr>
        <p:xfrm>
          <a:off x="3622867" y="1683346"/>
          <a:ext cx="1828528" cy="40332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132">
                  <a:extLst>
                    <a:ext uri="{9D8B030D-6E8A-4147-A177-3AD203B41FA5}">
                      <a16:colId xmlns:a16="http://schemas.microsoft.com/office/drawing/2014/main" val="2143726091"/>
                    </a:ext>
                  </a:extLst>
                </a:gridCol>
                <a:gridCol w="457132">
                  <a:extLst>
                    <a:ext uri="{9D8B030D-6E8A-4147-A177-3AD203B41FA5}">
                      <a16:colId xmlns:a16="http://schemas.microsoft.com/office/drawing/2014/main" val="70042895"/>
                    </a:ext>
                  </a:extLst>
                </a:gridCol>
                <a:gridCol w="457132">
                  <a:extLst>
                    <a:ext uri="{9D8B030D-6E8A-4147-A177-3AD203B41FA5}">
                      <a16:colId xmlns:a16="http://schemas.microsoft.com/office/drawing/2014/main" val="3654639686"/>
                    </a:ext>
                  </a:extLst>
                </a:gridCol>
                <a:gridCol w="457132">
                  <a:extLst>
                    <a:ext uri="{9D8B030D-6E8A-4147-A177-3AD203B41FA5}">
                      <a16:colId xmlns:a16="http://schemas.microsoft.com/office/drawing/2014/main" val="699825816"/>
                    </a:ext>
                  </a:extLst>
                </a:gridCol>
              </a:tblGrid>
              <a:tr h="689279">
                <a:tc>
                  <a:txBody>
                    <a:bodyPr/>
                    <a:lstStyle/>
                    <a:p>
                      <a:pPr algn="ctr"/>
                      <a:r>
                        <a:rPr lang="en-GB" sz="2600" b="0" dirty="0">
                          <a:solidFill>
                            <a:schemeClr val="tx1"/>
                          </a:solidFill>
                          <a:latin typeface="+mn-lt"/>
                        </a:rPr>
                        <a:t>Th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600" b="0" dirty="0">
                          <a:solidFill>
                            <a:schemeClr val="tx1"/>
                          </a:solidFill>
                          <a:latin typeface="+mn-lt"/>
                        </a:rPr>
                        <a:t>H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600" b="0" dirty="0">
                          <a:solidFill>
                            <a:schemeClr val="tx1"/>
                          </a:solidFill>
                          <a:latin typeface="+mn-lt"/>
                        </a:rPr>
                        <a:t>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600" b="0" dirty="0">
                          <a:solidFill>
                            <a:schemeClr val="tx1"/>
                          </a:solidFill>
                          <a:latin typeface="+mn-lt"/>
                        </a:rPr>
                        <a:t>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4565384"/>
                  </a:ext>
                </a:extLst>
              </a:tr>
              <a:tr h="689279">
                <a:tc>
                  <a:txBody>
                    <a:bodyPr/>
                    <a:lstStyle/>
                    <a:p>
                      <a:pPr algn="ctr"/>
                      <a:endParaRPr lang="en-GB" sz="33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300" b="0" dirty="0">
                          <a:solidFill>
                            <a:schemeClr val="tx1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300" dirty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205399"/>
                  </a:ext>
                </a:extLst>
              </a:tr>
              <a:tr h="689279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3300" dirty="0">
                        <a:latin typeface="+mn-lt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3300" dirty="0">
                        <a:latin typeface="+mn-lt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300" dirty="0">
                          <a:solidFill>
                            <a:schemeClr val="tx1"/>
                          </a:solidFill>
                          <a:latin typeface="+mn-lt"/>
                        </a:rPr>
                        <a:t>4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300" dirty="0">
                          <a:solidFill>
                            <a:schemeClr val="tx1"/>
                          </a:solidFill>
                          <a:latin typeface="+mn-lt"/>
                        </a:rPr>
                        <a:t>6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4501321"/>
                  </a:ext>
                </a:extLst>
              </a:tr>
              <a:tr h="689279"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2945117"/>
                  </a:ext>
                </a:extLst>
              </a:tr>
              <a:tr h="689279"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2809147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2851082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058062" y="3793426"/>
            <a:ext cx="4288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2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53295" y="3793426"/>
            <a:ext cx="4288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9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079760" y="3793426"/>
            <a:ext cx="4288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1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058062" y="4488092"/>
            <a:ext cx="4288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8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553295" y="4488092"/>
            <a:ext cx="4288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2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079760" y="4488092"/>
            <a:ext cx="4288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1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058062" y="5132666"/>
            <a:ext cx="4288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536363" y="5132666"/>
            <a:ext cx="4288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2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079760" y="5132666"/>
            <a:ext cx="4288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2640579" y="3168196"/>
                <a:ext cx="127614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40579" y="3168196"/>
                <a:ext cx="1276141" cy="52322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2600970" y="4616861"/>
                <a:ext cx="127614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00970" y="4616861"/>
                <a:ext cx="1276141" cy="52322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Box 21"/>
          <p:cNvSpPr txBox="1"/>
          <p:nvPr/>
        </p:nvSpPr>
        <p:spPr>
          <a:xfrm>
            <a:off x="4564582" y="5599629"/>
            <a:ext cx="4288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1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077315" y="5593985"/>
            <a:ext cx="4288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1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67596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3451" y="573490"/>
            <a:ext cx="1250012" cy="87500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Rounded Rectangular Callout 3"/>
              <p:cNvSpPr/>
              <p:nvPr/>
            </p:nvSpPr>
            <p:spPr>
              <a:xfrm>
                <a:off x="992776" y="775862"/>
                <a:ext cx="2651138" cy="621864"/>
              </a:xfrm>
              <a:prstGeom prst="wedgeRoundRectCallout">
                <a:avLst>
                  <a:gd name="adj1" fmla="val 65177"/>
                  <a:gd name="adj2" fmla="val 7148"/>
                  <a:gd name="adj3" fmla="val 16667"/>
                </a:avLst>
              </a:prstGeom>
              <a:noFill/>
              <a:ln w="3810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2400" dirty="0">
                    <a:solidFill>
                      <a:schemeClr val="tx1"/>
                    </a:solidFill>
                    <a:latin typeface="Calibri" panose="020F0502020204030204" pitchFamily="34" charset="0"/>
                  </a:rPr>
                  <a:t>32 </a:t>
                </a:r>
                <a14:m>
                  <m:oMath xmlns:m="http://schemas.openxmlformats.org/officeDocument/2006/math">
                    <m:r>
                      <a:rPr lang="en-GB" sz="24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400" dirty="0">
                    <a:solidFill>
                      <a:schemeClr val="tx1"/>
                    </a:solidFill>
                    <a:latin typeface="Calibri" panose="020F0502020204030204" pitchFamily="34" charset="0"/>
                  </a:rPr>
                  <a:t> 46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400" dirty="0">
                    <a:solidFill>
                      <a:schemeClr val="tx1"/>
                    </a:solidFill>
                    <a:latin typeface="Calibri" panose="020F0502020204030204" pitchFamily="34" charset="0"/>
                  </a:rPr>
                  <a:t> 320 </a:t>
                </a:r>
              </a:p>
            </p:txBody>
          </p:sp>
        </mc:Choice>
        <mc:Fallback xmlns="">
          <p:sp>
            <p:nvSpPr>
              <p:cNvPr id="4" name="Rounded Rectangular Callout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2776" y="775862"/>
                <a:ext cx="2651138" cy="621864"/>
              </a:xfrm>
              <a:prstGeom prst="wedgeRoundRectCallout">
                <a:avLst>
                  <a:gd name="adj1" fmla="val 65177"/>
                  <a:gd name="adj2" fmla="val 7148"/>
                  <a:gd name="adj3" fmla="val 16667"/>
                </a:avLst>
              </a:prstGeom>
              <a:blipFill>
                <a:blip r:embed="rId6"/>
                <a:stretch>
                  <a:fillRect b="-2679"/>
                </a:stretch>
              </a:blipFill>
              <a:ln w="38100">
                <a:solidFill>
                  <a:srgbClr val="00B05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3258571"/>
              </p:ext>
            </p:extLst>
          </p:nvPr>
        </p:nvGraphicFramePr>
        <p:xfrm>
          <a:off x="3314642" y="1574720"/>
          <a:ext cx="1828528" cy="41356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132">
                  <a:extLst>
                    <a:ext uri="{9D8B030D-6E8A-4147-A177-3AD203B41FA5}">
                      <a16:colId xmlns:a16="http://schemas.microsoft.com/office/drawing/2014/main" val="2143726091"/>
                    </a:ext>
                  </a:extLst>
                </a:gridCol>
                <a:gridCol w="457132">
                  <a:extLst>
                    <a:ext uri="{9D8B030D-6E8A-4147-A177-3AD203B41FA5}">
                      <a16:colId xmlns:a16="http://schemas.microsoft.com/office/drawing/2014/main" val="70042895"/>
                    </a:ext>
                  </a:extLst>
                </a:gridCol>
                <a:gridCol w="457132">
                  <a:extLst>
                    <a:ext uri="{9D8B030D-6E8A-4147-A177-3AD203B41FA5}">
                      <a16:colId xmlns:a16="http://schemas.microsoft.com/office/drawing/2014/main" val="3654639686"/>
                    </a:ext>
                  </a:extLst>
                </a:gridCol>
                <a:gridCol w="457132">
                  <a:extLst>
                    <a:ext uri="{9D8B030D-6E8A-4147-A177-3AD203B41FA5}">
                      <a16:colId xmlns:a16="http://schemas.microsoft.com/office/drawing/2014/main" val="699825816"/>
                    </a:ext>
                  </a:extLst>
                </a:gridCol>
              </a:tblGrid>
              <a:tr h="689279">
                <a:tc>
                  <a:txBody>
                    <a:bodyPr/>
                    <a:lstStyle/>
                    <a:p>
                      <a:pPr algn="ctr"/>
                      <a:r>
                        <a:rPr lang="en-GB" sz="2600" b="0" dirty="0">
                          <a:solidFill>
                            <a:schemeClr val="tx1"/>
                          </a:solidFill>
                          <a:latin typeface="+mn-lt"/>
                        </a:rPr>
                        <a:t>Th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600" b="0" dirty="0">
                          <a:solidFill>
                            <a:schemeClr val="tx1"/>
                          </a:solidFill>
                          <a:latin typeface="+mn-lt"/>
                        </a:rPr>
                        <a:t>H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600" b="0" dirty="0">
                          <a:solidFill>
                            <a:schemeClr val="tx1"/>
                          </a:solidFill>
                          <a:latin typeface="+mn-lt"/>
                        </a:rPr>
                        <a:t>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600" b="0" dirty="0">
                          <a:solidFill>
                            <a:schemeClr val="tx1"/>
                          </a:solidFill>
                          <a:latin typeface="+mn-lt"/>
                        </a:rPr>
                        <a:t>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4565384"/>
                  </a:ext>
                </a:extLst>
              </a:tr>
              <a:tr h="689279">
                <a:tc>
                  <a:txBody>
                    <a:bodyPr/>
                    <a:lstStyle/>
                    <a:p>
                      <a:pPr algn="ctr"/>
                      <a:endParaRPr lang="en-GB" sz="33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300" b="0" dirty="0">
                          <a:solidFill>
                            <a:schemeClr val="tx1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300" dirty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205399"/>
                  </a:ext>
                </a:extLst>
              </a:tr>
              <a:tr h="689279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3300" dirty="0">
                        <a:latin typeface="+mn-lt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3300" dirty="0">
                        <a:latin typeface="+mn-lt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300" dirty="0">
                          <a:solidFill>
                            <a:schemeClr val="tx1"/>
                          </a:solidFill>
                          <a:latin typeface="+mn-lt"/>
                        </a:rPr>
                        <a:t>4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300" dirty="0">
                          <a:solidFill>
                            <a:schemeClr val="tx1"/>
                          </a:solidFill>
                          <a:latin typeface="+mn-lt"/>
                        </a:rPr>
                        <a:t>6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4501321"/>
                  </a:ext>
                </a:extLst>
              </a:tr>
              <a:tr h="689279"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2945117"/>
                  </a:ext>
                </a:extLst>
              </a:tr>
              <a:tr h="689279"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2809147"/>
                  </a:ext>
                </a:extLst>
              </a:tr>
              <a:tr h="689279"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2851082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704685" y="3679156"/>
            <a:ext cx="4288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2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245070" y="3679156"/>
            <a:ext cx="4288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9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777179" y="3679156"/>
            <a:ext cx="4288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1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704685" y="4379466"/>
            <a:ext cx="4288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8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245070" y="4379466"/>
            <a:ext cx="4288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2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777179" y="4379466"/>
            <a:ext cx="4288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1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749837" y="5084013"/>
            <a:ext cx="4288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240363" y="5084013"/>
            <a:ext cx="4288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2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782955" y="5084013"/>
            <a:ext cx="4288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5236062" y="3635533"/>
                <a:ext cx="3241963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(</m:t>
                    </m:r>
                  </m:oMath>
                </a14:m>
                <a:r>
                  <a:rPr lang="en-GB" sz="3200" dirty="0"/>
                  <a:t>32 </a:t>
                </a:r>
                <a14:m>
                  <m:oMath xmlns:m="http://schemas.openxmlformats.org/officeDocument/2006/math">
                    <m:r>
                      <a:rPr lang="en-GB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3200" dirty="0"/>
                  <a:t> 6</a:t>
                </a:r>
                <a14:m>
                  <m:oMath xmlns:m="http://schemas.openxmlformats.org/officeDocument/2006/math">
                    <m:r>
                      <a:rPr lang="en-GB" sz="3200" b="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32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6062" y="3635533"/>
                <a:ext cx="3241963" cy="584775"/>
              </a:xfrm>
              <a:prstGeom prst="rect">
                <a:avLst/>
              </a:prstGeom>
              <a:blipFill>
                <a:blip r:embed="rId9"/>
                <a:stretch>
                  <a:fillRect t="-12500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5236062" y="4354585"/>
                <a:ext cx="3241963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(</m:t>
                    </m:r>
                  </m:oMath>
                </a14:m>
                <a:r>
                  <a:rPr lang="en-GB" sz="3200" dirty="0"/>
                  <a:t>32 </a:t>
                </a:r>
                <a14:m>
                  <m:oMath xmlns:m="http://schemas.openxmlformats.org/officeDocument/2006/math">
                    <m:r>
                      <a:rPr lang="en-GB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3200" dirty="0"/>
                  <a:t> 4</a:t>
                </a:r>
                <a14:m>
                  <m:oMath xmlns:m="http://schemas.openxmlformats.org/officeDocument/2006/math">
                    <m:r>
                      <a:rPr lang="en-GB" sz="3200" b="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32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6062" y="4354585"/>
                <a:ext cx="3241963" cy="584775"/>
              </a:xfrm>
              <a:prstGeom prst="rect">
                <a:avLst/>
              </a:prstGeom>
              <a:blipFill>
                <a:blip r:embed="rId10"/>
                <a:stretch>
                  <a:fillRect t="-12500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L-Shape 30"/>
          <p:cNvSpPr/>
          <p:nvPr/>
        </p:nvSpPr>
        <p:spPr>
          <a:xfrm rot="18889645">
            <a:off x="6862862" y="3787294"/>
            <a:ext cx="525760" cy="235114"/>
          </a:xfrm>
          <a:prstGeom prst="corner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TextBox 31"/>
          <p:cNvSpPr txBox="1"/>
          <p:nvPr/>
        </p:nvSpPr>
        <p:spPr>
          <a:xfrm>
            <a:off x="4698646" y="4379466"/>
            <a:ext cx="4922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0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746519" y="5084013"/>
            <a:ext cx="4288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2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4240749" y="5084013"/>
            <a:ext cx="4288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7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3783309" y="5084013"/>
            <a:ext cx="4288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4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3394091" y="5084013"/>
            <a:ext cx="4288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1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3799331" y="5624787"/>
            <a:ext cx="4288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1</a:t>
            </a:r>
            <a:endParaRPr lang="en-GB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5545894" y="1680366"/>
                <a:ext cx="324196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solidFill>
                      <a:schemeClr val="accent1"/>
                    </a:solidFill>
                  </a:rPr>
                  <a:t>32 </a:t>
                </a:r>
                <a14:m>
                  <m:oMath xmlns:m="http://schemas.openxmlformats.org/officeDocument/2006/math">
                    <m:r>
                      <a:rPr lang="en-GB" sz="280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>
                    <a:solidFill>
                      <a:schemeClr val="accent1"/>
                    </a:solidFill>
                  </a:rPr>
                  <a:t> 46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schemeClr val="accent1"/>
                    </a:solidFill>
                  </a:rPr>
                  <a:t> 1,472</a:t>
                </a: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45894" y="1680366"/>
                <a:ext cx="3241963" cy="523220"/>
              </a:xfrm>
              <a:prstGeom prst="rect">
                <a:avLst/>
              </a:prstGeom>
              <a:blipFill>
                <a:blip r:embed="rId11"/>
                <a:stretch>
                  <a:fillRect l="-3947" t="-11765" b="-341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5271536" y="4351600"/>
                <a:ext cx="3241963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(</m:t>
                    </m:r>
                  </m:oMath>
                </a14:m>
                <a:r>
                  <a:rPr lang="en-GB" sz="3200" dirty="0"/>
                  <a:t>32 </a:t>
                </a:r>
                <a14:m>
                  <m:oMath xmlns:m="http://schemas.openxmlformats.org/officeDocument/2006/math">
                    <m:r>
                      <a:rPr lang="en-GB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3200" dirty="0"/>
                  <a:t> 40</a:t>
                </a:r>
                <a14:m>
                  <m:oMath xmlns:m="http://schemas.openxmlformats.org/officeDocument/2006/math">
                    <m:r>
                      <a:rPr lang="en-GB" sz="3200" b="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32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1536" y="4351600"/>
                <a:ext cx="3241963" cy="584775"/>
              </a:xfrm>
              <a:prstGeom prst="rect">
                <a:avLst/>
              </a:prstGeom>
              <a:blipFill>
                <a:blip r:embed="rId12"/>
                <a:stretch>
                  <a:fillRect t="-12500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Oval 40"/>
          <p:cNvSpPr/>
          <p:nvPr/>
        </p:nvSpPr>
        <p:spPr>
          <a:xfrm>
            <a:off x="4303953" y="3016619"/>
            <a:ext cx="322956" cy="597257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2" name="Oval 41"/>
          <p:cNvSpPr/>
          <p:nvPr/>
        </p:nvSpPr>
        <p:spPr>
          <a:xfrm>
            <a:off x="4296086" y="1643348"/>
            <a:ext cx="322956" cy="597257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2381269" y="3099956"/>
                <a:ext cx="127614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1269" y="3099956"/>
                <a:ext cx="1276141" cy="523220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2341660" y="4453085"/>
                <a:ext cx="127614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41660" y="4453085"/>
                <a:ext cx="1276141" cy="523220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1598448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1.11022E-16 L -0.05035 -4.07407E-6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17" y="-46"/>
                                    </p:animMotion>
                                  </p:childTnLst>
                                </p:cTn>
                              </p:par>
                              <p:par>
                                <p:cTn id="40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1.11022E-16 L -0.05122 -4.07407E-6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04" y="-46"/>
                                    </p:animMotion>
                                  </p:childTnLst>
                                </p:cTn>
                              </p:par>
                              <p:par>
                                <p:cTn id="42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1.11022E-16 L -0.04479 -0.00023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40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5" grpId="0"/>
      <p:bldP spid="16" grpId="0"/>
      <p:bldP spid="17" grpId="0"/>
      <p:bldP spid="18" grpId="0"/>
      <p:bldP spid="26" grpId="0"/>
      <p:bldP spid="26" grpId="1"/>
      <p:bldP spid="31" grpId="0" animBg="1"/>
      <p:bldP spid="32" grpId="0"/>
      <p:bldP spid="33" grpId="0"/>
      <p:bldP spid="34" grpId="0"/>
      <p:bldP spid="35" grpId="0"/>
      <p:bldP spid="36" grpId="0"/>
      <p:bldP spid="38" grpId="0"/>
      <p:bldP spid="39" grpId="0"/>
      <p:bldP spid="40" grpId="0"/>
      <p:bldP spid="41" grpId="0" animBg="1"/>
      <p:bldP spid="41" grpId="1" animBg="1"/>
      <p:bldP spid="42" grpId="0" animBg="1"/>
      <p:bldP spid="42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3459491" y="451403"/>
                <a:ext cx="261850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32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/>
                  <a:t> 24</a:t>
                </a: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59491" y="451403"/>
                <a:ext cx="2618509" cy="523220"/>
              </a:xfrm>
              <a:prstGeom prst="rect">
                <a:avLst/>
              </a:prstGeom>
              <a:blipFill>
                <a:blip r:embed="rId3"/>
                <a:stretch>
                  <a:fillRect l="-4895"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32034" y="426534"/>
            <a:ext cx="747045" cy="74704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647371" y="641986"/>
            <a:ext cx="20951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Let’s do this one together – work in your book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8788068"/>
              </p:ext>
            </p:extLst>
          </p:nvPr>
        </p:nvGraphicFramePr>
        <p:xfrm>
          <a:off x="3274955" y="982921"/>
          <a:ext cx="1611345" cy="41356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7115">
                  <a:extLst>
                    <a:ext uri="{9D8B030D-6E8A-4147-A177-3AD203B41FA5}">
                      <a16:colId xmlns:a16="http://schemas.microsoft.com/office/drawing/2014/main" val="70042895"/>
                    </a:ext>
                  </a:extLst>
                </a:gridCol>
                <a:gridCol w="537115">
                  <a:extLst>
                    <a:ext uri="{9D8B030D-6E8A-4147-A177-3AD203B41FA5}">
                      <a16:colId xmlns:a16="http://schemas.microsoft.com/office/drawing/2014/main" val="3654639686"/>
                    </a:ext>
                  </a:extLst>
                </a:gridCol>
                <a:gridCol w="537115">
                  <a:extLst>
                    <a:ext uri="{9D8B030D-6E8A-4147-A177-3AD203B41FA5}">
                      <a16:colId xmlns:a16="http://schemas.microsoft.com/office/drawing/2014/main" val="699825816"/>
                    </a:ext>
                  </a:extLst>
                </a:gridCol>
              </a:tblGrid>
              <a:tr h="689279">
                <a:tc>
                  <a:txBody>
                    <a:bodyPr/>
                    <a:lstStyle/>
                    <a:p>
                      <a:pPr algn="ctr"/>
                      <a:r>
                        <a:rPr lang="en-GB" sz="2600" b="0" dirty="0">
                          <a:solidFill>
                            <a:schemeClr val="tx1"/>
                          </a:solidFill>
                          <a:latin typeface="+mn-lt"/>
                        </a:rPr>
                        <a:t>H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600" b="0" dirty="0">
                          <a:solidFill>
                            <a:schemeClr val="tx1"/>
                          </a:solidFill>
                          <a:latin typeface="+mn-lt"/>
                        </a:rPr>
                        <a:t>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600" b="0" dirty="0">
                          <a:solidFill>
                            <a:schemeClr val="tx1"/>
                          </a:solidFill>
                          <a:latin typeface="+mn-lt"/>
                        </a:rPr>
                        <a:t>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4565384"/>
                  </a:ext>
                </a:extLst>
              </a:tr>
              <a:tr h="689279">
                <a:tc>
                  <a:txBody>
                    <a:bodyPr/>
                    <a:lstStyle/>
                    <a:p>
                      <a:pPr algn="ctr"/>
                      <a:endParaRPr lang="en-GB" sz="33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300" b="0" dirty="0">
                          <a:solidFill>
                            <a:schemeClr val="tx1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300" dirty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205399"/>
                  </a:ext>
                </a:extLst>
              </a:tr>
              <a:tr h="689279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3300" dirty="0">
                        <a:latin typeface="+mn-lt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300" dirty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300" dirty="0">
                          <a:solidFill>
                            <a:schemeClr val="tx1"/>
                          </a:solidFill>
                          <a:latin typeface="+mn-lt"/>
                        </a:rPr>
                        <a:t>4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4501321"/>
                  </a:ext>
                </a:extLst>
              </a:tr>
              <a:tr h="689279"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2945117"/>
                  </a:ext>
                </a:extLst>
              </a:tr>
              <a:tr h="689279"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2809147"/>
                  </a:ext>
                </a:extLst>
              </a:tr>
              <a:tr h="689279"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2851082"/>
                  </a:ext>
                </a:extLst>
              </a:tr>
            </a:tbl>
          </a:graphicData>
        </a:graphic>
      </p:graphicFrame>
      <p:sp>
        <p:nvSpPr>
          <p:cNvPr id="7" name="Rounded Rectangle 6"/>
          <p:cNvSpPr/>
          <p:nvPr/>
        </p:nvSpPr>
        <p:spPr>
          <a:xfrm>
            <a:off x="4345973" y="1622768"/>
            <a:ext cx="540327" cy="1402485"/>
          </a:xfrm>
          <a:prstGeom prst="roundRect">
            <a:avLst/>
          </a:prstGeom>
          <a:noFill/>
          <a:ln w="38100">
            <a:solidFill>
              <a:schemeClr val="accent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5178988" y="3050758"/>
                <a:ext cx="3241963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3200" b="0" i="1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3200" b="0" i="0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rPr>
                      <m:t>32</m:t>
                    </m:r>
                  </m:oMath>
                </a14:m>
                <a:r>
                  <a:rPr lang="en-GB" sz="3200" dirty="0">
                    <a:solidFill>
                      <a:schemeClr val="accent2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3200" i="1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3200" dirty="0">
                    <a:solidFill>
                      <a:schemeClr val="accent2"/>
                    </a:solidFill>
                  </a:rPr>
                  <a:t> 4</a:t>
                </a:r>
                <a14:m>
                  <m:oMath xmlns:m="http://schemas.openxmlformats.org/officeDocument/2006/math">
                    <m:r>
                      <a:rPr lang="en-GB" sz="3200" b="0" i="1" dirty="0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3200" dirty="0">
                  <a:solidFill>
                    <a:schemeClr val="accent2"/>
                  </a:solidFill>
                </a:endParaRPr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8988" y="3050758"/>
                <a:ext cx="3241963" cy="584775"/>
              </a:xfrm>
              <a:prstGeom prst="rect">
                <a:avLst/>
              </a:prstGeom>
              <a:blipFill>
                <a:blip r:embed="rId5"/>
                <a:stretch>
                  <a:fillRect t="-12500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4434917" y="3093001"/>
            <a:ext cx="4288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8</a:t>
            </a:r>
          </a:p>
        </p:txBody>
      </p:sp>
      <p:sp>
        <p:nvSpPr>
          <p:cNvPr id="10" name="Rounded Rectangle 9"/>
          <p:cNvSpPr/>
          <p:nvPr/>
        </p:nvSpPr>
        <p:spPr>
          <a:xfrm rot="19553338">
            <a:off x="4075809" y="1653629"/>
            <a:ext cx="540327" cy="1402485"/>
          </a:xfrm>
          <a:prstGeom prst="roundRect">
            <a:avLst/>
          </a:prstGeom>
          <a:noFill/>
          <a:ln w="38100">
            <a:solidFill>
              <a:schemeClr val="accent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3882342" y="3093001"/>
            <a:ext cx="4288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2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237527" y="3345880"/>
            <a:ext cx="4288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1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364245" y="3093001"/>
            <a:ext cx="4288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2423986" y="2463208"/>
                <a:ext cx="127614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3986" y="2463208"/>
                <a:ext cx="1276141" cy="52322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2423986" y="3928369"/>
                <a:ext cx="127614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3986" y="3928369"/>
                <a:ext cx="1276141" cy="52322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Rounded Rectangle 18"/>
          <p:cNvSpPr/>
          <p:nvPr/>
        </p:nvSpPr>
        <p:spPr>
          <a:xfrm rot="18139271">
            <a:off x="3850894" y="1552508"/>
            <a:ext cx="397276" cy="1680659"/>
          </a:xfrm>
          <a:prstGeom prst="roundRect">
            <a:avLst/>
          </a:prstGeom>
          <a:noFill/>
          <a:ln w="38100">
            <a:solidFill>
              <a:schemeClr val="accent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22AEAC5-F2FC-4ACA-A0C8-AFB71947FCDD}"/>
              </a:ext>
            </a:extLst>
          </p:cNvPr>
          <p:cNvSpPr txBox="1"/>
          <p:nvPr/>
        </p:nvSpPr>
        <p:spPr>
          <a:xfrm>
            <a:off x="4425778" y="2424906"/>
            <a:ext cx="4288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accent2"/>
                </a:solidFill>
              </a:rPr>
              <a:t>4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58602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7" grpId="0" animBg="1"/>
      <p:bldP spid="7" grpId="1" animBg="1"/>
      <p:bldP spid="8" grpId="0"/>
      <p:bldP spid="9" grpId="0"/>
      <p:bldP spid="10" grpId="0" animBg="1"/>
      <p:bldP spid="10" grpId="1" animBg="1"/>
      <p:bldP spid="11" grpId="0"/>
      <p:bldP spid="12" grpId="0"/>
      <p:bldP spid="12" grpId="1"/>
      <p:bldP spid="13" grpId="0"/>
      <p:bldP spid="19" grpId="0" animBg="1"/>
      <p:bldP spid="19" grpId="1" animBg="1"/>
      <p:bldP spid="1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3459491" y="451403"/>
                <a:ext cx="261850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32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/>
                  <a:t> 24</a:t>
                </a: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59491" y="451403"/>
                <a:ext cx="2618509" cy="523220"/>
              </a:xfrm>
              <a:prstGeom prst="rect">
                <a:avLst/>
              </a:prstGeom>
              <a:blipFill>
                <a:blip r:embed="rId3"/>
                <a:stretch>
                  <a:fillRect l="-4895"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2805347"/>
              </p:ext>
            </p:extLst>
          </p:nvPr>
        </p:nvGraphicFramePr>
        <p:xfrm>
          <a:off x="3274955" y="982921"/>
          <a:ext cx="1611345" cy="41356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7115">
                  <a:extLst>
                    <a:ext uri="{9D8B030D-6E8A-4147-A177-3AD203B41FA5}">
                      <a16:colId xmlns:a16="http://schemas.microsoft.com/office/drawing/2014/main" val="70042895"/>
                    </a:ext>
                  </a:extLst>
                </a:gridCol>
                <a:gridCol w="537115">
                  <a:extLst>
                    <a:ext uri="{9D8B030D-6E8A-4147-A177-3AD203B41FA5}">
                      <a16:colId xmlns:a16="http://schemas.microsoft.com/office/drawing/2014/main" val="3654639686"/>
                    </a:ext>
                  </a:extLst>
                </a:gridCol>
                <a:gridCol w="537115">
                  <a:extLst>
                    <a:ext uri="{9D8B030D-6E8A-4147-A177-3AD203B41FA5}">
                      <a16:colId xmlns:a16="http://schemas.microsoft.com/office/drawing/2014/main" val="699825816"/>
                    </a:ext>
                  </a:extLst>
                </a:gridCol>
              </a:tblGrid>
              <a:tr h="689279">
                <a:tc>
                  <a:txBody>
                    <a:bodyPr/>
                    <a:lstStyle/>
                    <a:p>
                      <a:pPr algn="ctr"/>
                      <a:r>
                        <a:rPr lang="en-GB" sz="2600" b="0" dirty="0">
                          <a:solidFill>
                            <a:schemeClr val="tx1"/>
                          </a:solidFill>
                          <a:latin typeface="+mn-lt"/>
                        </a:rPr>
                        <a:t>H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600" b="0" dirty="0">
                          <a:solidFill>
                            <a:schemeClr val="tx1"/>
                          </a:solidFill>
                          <a:latin typeface="+mn-lt"/>
                        </a:rPr>
                        <a:t>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600" b="0" dirty="0">
                          <a:solidFill>
                            <a:schemeClr val="tx1"/>
                          </a:solidFill>
                          <a:latin typeface="+mn-lt"/>
                        </a:rPr>
                        <a:t>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4565384"/>
                  </a:ext>
                </a:extLst>
              </a:tr>
              <a:tr h="689279">
                <a:tc>
                  <a:txBody>
                    <a:bodyPr/>
                    <a:lstStyle/>
                    <a:p>
                      <a:pPr algn="ctr"/>
                      <a:endParaRPr lang="en-GB" sz="33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300" b="0" dirty="0">
                          <a:solidFill>
                            <a:schemeClr val="tx1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300" dirty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205399"/>
                  </a:ext>
                </a:extLst>
              </a:tr>
              <a:tr h="689279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3300" dirty="0">
                        <a:latin typeface="+mn-lt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300" dirty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300" dirty="0">
                          <a:solidFill>
                            <a:schemeClr val="accent2"/>
                          </a:solidFill>
                          <a:latin typeface="+mn-lt"/>
                        </a:rPr>
                        <a:t>4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4501321"/>
                  </a:ext>
                </a:extLst>
              </a:tr>
              <a:tr h="689279"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2945117"/>
                  </a:ext>
                </a:extLst>
              </a:tr>
              <a:tr h="689279"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2809147"/>
                  </a:ext>
                </a:extLst>
              </a:tr>
              <a:tr h="689279"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2851082"/>
                  </a:ext>
                </a:extLst>
              </a:tr>
            </a:tbl>
          </a:graphicData>
        </a:graphic>
      </p:graphicFrame>
      <p:sp>
        <p:nvSpPr>
          <p:cNvPr id="7" name="Rounded Rectangle 6"/>
          <p:cNvSpPr/>
          <p:nvPr/>
        </p:nvSpPr>
        <p:spPr>
          <a:xfrm rot="2319025">
            <a:off x="4081071" y="1704114"/>
            <a:ext cx="540327" cy="1352883"/>
          </a:xfrm>
          <a:prstGeom prst="roundRect">
            <a:avLst/>
          </a:prstGeom>
          <a:noFill/>
          <a:ln w="38100">
            <a:solidFill>
              <a:schemeClr val="accent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5178988" y="3050758"/>
                <a:ext cx="3241963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3200" b="0" i="1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3200" b="0" i="0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rPr>
                      <m:t>32</m:t>
                    </m:r>
                  </m:oMath>
                </a14:m>
                <a:r>
                  <a:rPr lang="en-GB" sz="3200" dirty="0">
                    <a:solidFill>
                      <a:schemeClr val="accent2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3200" i="1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3200" dirty="0">
                    <a:solidFill>
                      <a:schemeClr val="accent2"/>
                    </a:solidFill>
                  </a:rPr>
                  <a:t> 4</a:t>
                </a:r>
                <a14:m>
                  <m:oMath xmlns:m="http://schemas.openxmlformats.org/officeDocument/2006/math">
                    <m:r>
                      <a:rPr lang="en-GB" sz="3200" b="0" i="1" dirty="0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3200" dirty="0">
                  <a:solidFill>
                    <a:schemeClr val="accent2"/>
                  </a:solidFill>
                </a:endParaRPr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8988" y="3050758"/>
                <a:ext cx="3241963" cy="584775"/>
              </a:xfrm>
              <a:prstGeom prst="rect">
                <a:avLst/>
              </a:prstGeom>
              <a:blipFill>
                <a:blip r:embed="rId4"/>
                <a:stretch>
                  <a:fillRect t="-12500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4434917" y="3093001"/>
            <a:ext cx="4288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8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882342" y="3093001"/>
            <a:ext cx="4288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2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364245" y="3093001"/>
            <a:ext cx="4288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1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/>
              <p:cNvSpPr txBox="1"/>
              <p:nvPr/>
            </p:nvSpPr>
            <p:spPr>
              <a:xfrm>
                <a:off x="5161464" y="3787933"/>
                <a:ext cx="3241963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3200" b="0" i="1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3200" b="0" i="0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32</m:t>
                    </m:r>
                  </m:oMath>
                </a14:m>
                <a:r>
                  <a:rPr lang="en-GB" sz="3200" dirty="0">
                    <a:solidFill>
                      <a:schemeClr val="accent6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3200" i="1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3200" dirty="0">
                    <a:solidFill>
                      <a:schemeClr val="accent6"/>
                    </a:solidFill>
                  </a:rPr>
                  <a:t> 20</a:t>
                </a:r>
                <a14:m>
                  <m:oMath xmlns:m="http://schemas.openxmlformats.org/officeDocument/2006/math">
                    <m:r>
                      <a:rPr lang="en-GB" sz="3200" b="0" i="1" dirty="0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3200" dirty="0">
                  <a:solidFill>
                    <a:schemeClr val="accent6"/>
                  </a:solidFill>
                </a:endParaRPr>
              </a:p>
            </p:txBody>
          </p:sp>
        </mc:Choice>
        <mc:Fallback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61464" y="3787933"/>
                <a:ext cx="3241963" cy="584775"/>
              </a:xfrm>
              <a:prstGeom prst="rect">
                <a:avLst/>
              </a:prstGeom>
              <a:blipFill>
                <a:blip r:embed="rId5"/>
                <a:stretch>
                  <a:fillRect t="-12500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/>
          <p:cNvSpPr txBox="1"/>
          <p:nvPr/>
        </p:nvSpPr>
        <p:spPr>
          <a:xfrm>
            <a:off x="4430072" y="3787667"/>
            <a:ext cx="4288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0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886259" y="3787667"/>
            <a:ext cx="4288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4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3793052" y="1649604"/>
            <a:ext cx="540327" cy="1352883"/>
          </a:xfrm>
          <a:prstGeom prst="roundRect">
            <a:avLst/>
          </a:prstGeom>
          <a:noFill/>
          <a:ln w="38100">
            <a:solidFill>
              <a:schemeClr val="accent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3362827" y="3787667"/>
            <a:ext cx="4288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6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423285" y="4464257"/>
            <a:ext cx="4288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8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894207" y="4464257"/>
            <a:ext cx="4288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6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382186" y="4464257"/>
            <a:ext cx="4288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7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7" name="TextBox 26"/>
              <p:cNvSpPr txBox="1"/>
              <p:nvPr/>
            </p:nvSpPr>
            <p:spPr>
              <a:xfrm>
                <a:off x="2893027" y="5410982"/>
                <a:ext cx="261850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32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/>
                  <a:t> 24</a:t>
                </a:r>
              </a:p>
            </p:txBody>
          </p:sp>
        </mc:Choice>
        <mc:Fallback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3027" y="5410982"/>
                <a:ext cx="2618509" cy="523220"/>
              </a:xfrm>
              <a:prstGeom prst="rect">
                <a:avLst/>
              </a:prstGeom>
              <a:blipFill>
                <a:blip r:embed="rId6"/>
                <a:stretch>
                  <a:fillRect l="-4895" t="-11765" b="-341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8" name="TextBox 27"/>
              <p:cNvSpPr txBox="1"/>
              <p:nvPr/>
            </p:nvSpPr>
            <p:spPr>
              <a:xfrm>
                <a:off x="4202282" y="5410982"/>
                <a:ext cx="261850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schemeClr val="accent1"/>
                    </a:solidFill>
                  </a:rPr>
                  <a:t> 768</a:t>
                </a:r>
              </a:p>
            </p:txBody>
          </p:sp>
        </mc:Choice>
        <mc:Fallback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2282" y="5410982"/>
                <a:ext cx="2618509" cy="523220"/>
              </a:xfrm>
              <a:prstGeom prst="rect">
                <a:avLst/>
              </a:prstGeom>
              <a:blipFill>
                <a:blip r:embed="rId7"/>
                <a:stretch>
                  <a:fillRect t="-11765" b="-341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2423986" y="2463208"/>
                <a:ext cx="127614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3986" y="2463208"/>
                <a:ext cx="1276141" cy="523220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Box 25"/>
              <p:cNvSpPr txBox="1"/>
              <p:nvPr/>
            </p:nvSpPr>
            <p:spPr>
              <a:xfrm>
                <a:off x="2423986" y="3928369"/>
                <a:ext cx="127614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3986" y="3928369"/>
                <a:ext cx="1276141" cy="523220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xtBox 29">
            <a:extLst>
              <a:ext uri="{FF2B5EF4-FFF2-40B4-BE49-F238E27FC236}">
                <a16:creationId xmlns:a16="http://schemas.microsoft.com/office/drawing/2014/main" id="{7F75C0E1-8C40-4EC5-A941-4DBB6B4006D9}"/>
              </a:ext>
            </a:extLst>
          </p:cNvPr>
          <p:cNvSpPr txBox="1"/>
          <p:nvPr/>
        </p:nvSpPr>
        <p:spPr>
          <a:xfrm>
            <a:off x="3886259" y="2423692"/>
            <a:ext cx="4288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accent6"/>
                </a:solidFill>
              </a:rPr>
              <a:t>2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5771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14" grpId="0"/>
      <p:bldP spid="15" grpId="0"/>
      <p:bldP spid="16" grpId="0"/>
      <p:bldP spid="19" grpId="0" animBg="1"/>
      <p:bldP spid="19" grpId="1" animBg="1"/>
      <p:bldP spid="20" grpId="0"/>
      <p:bldP spid="21" grpId="0"/>
      <p:bldP spid="22" grpId="0"/>
      <p:bldP spid="23" grpId="0"/>
      <p:bldP spid="27" grpId="0"/>
      <p:bldP spid="28" grpId="0"/>
      <p:bldP spid="3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Have a go at the questions 1 - 4 on the worksheet</a:t>
            </a:r>
          </a:p>
        </p:txBody>
      </p:sp>
    </p:spTree>
    <p:extLst>
      <p:ext uri="{BB962C8B-B14F-4D97-AF65-F5344CB8AC3E}">
        <p14:creationId xmlns:p14="http://schemas.microsoft.com/office/powerpoint/2010/main" val="5913420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185308"/>
            <a:ext cx="6206266" cy="2487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6398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67512" y="397927"/>
            <a:ext cx="832758" cy="60143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257031" y="472614"/>
            <a:ext cx="67847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Tommy wants to find the area of the blue part of the rectangle. </a:t>
            </a:r>
          </a:p>
        </p:txBody>
      </p:sp>
      <p:pic>
        <p:nvPicPr>
          <p:cNvPr id="40" name="Picture 3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94743" y="5275936"/>
            <a:ext cx="747045" cy="747045"/>
          </a:xfrm>
          <a:prstGeom prst="rect">
            <a:avLst/>
          </a:prstGeom>
        </p:spPr>
      </p:pic>
      <p:sp>
        <p:nvSpPr>
          <p:cNvPr id="41" name="TextBox 40"/>
          <p:cNvSpPr txBox="1"/>
          <p:nvPr/>
        </p:nvSpPr>
        <p:spPr>
          <a:xfrm>
            <a:off x="5597587" y="5418625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sp>
        <p:nvSpPr>
          <p:cNvPr id="6" name="Rectangle 5"/>
          <p:cNvSpPr/>
          <p:nvPr/>
        </p:nvSpPr>
        <p:spPr>
          <a:xfrm>
            <a:off x="2957167" y="2318624"/>
            <a:ext cx="3402536" cy="214035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ectangle 41"/>
          <p:cNvSpPr/>
          <p:nvPr/>
        </p:nvSpPr>
        <p:spPr>
          <a:xfrm rot="5400000">
            <a:off x="3023309" y="3008743"/>
            <a:ext cx="1500547" cy="57087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ectangle 42"/>
          <p:cNvSpPr/>
          <p:nvPr/>
        </p:nvSpPr>
        <p:spPr>
          <a:xfrm rot="5400000">
            <a:off x="4847313" y="3004339"/>
            <a:ext cx="1500547" cy="57087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4300294" y="1962228"/>
            <a:ext cx="14509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35 cm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6359703" y="2961029"/>
            <a:ext cx="14509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16 cm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4660829" y="3085850"/>
            <a:ext cx="8934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12 cm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2870943" y="3085850"/>
            <a:ext cx="9089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12 cm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5295831" y="3982946"/>
            <a:ext cx="8934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7 cm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3510378" y="3997654"/>
            <a:ext cx="8934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7 cm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81133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67512" y="397927"/>
            <a:ext cx="832758" cy="60143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257031" y="472614"/>
            <a:ext cx="67847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Tommy wants to find the area of the blue part of the rectangle. </a:t>
            </a:r>
          </a:p>
        </p:txBody>
      </p:sp>
      <p:sp>
        <p:nvSpPr>
          <p:cNvPr id="6" name="Rectangle 5"/>
          <p:cNvSpPr/>
          <p:nvPr/>
        </p:nvSpPr>
        <p:spPr>
          <a:xfrm>
            <a:off x="861023" y="1694884"/>
            <a:ext cx="3402536" cy="214035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ectangle 41"/>
          <p:cNvSpPr/>
          <p:nvPr/>
        </p:nvSpPr>
        <p:spPr>
          <a:xfrm rot="5400000">
            <a:off x="927165" y="2385003"/>
            <a:ext cx="1500547" cy="57087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ectangle 42"/>
          <p:cNvSpPr/>
          <p:nvPr/>
        </p:nvSpPr>
        <p:spPr>
          <a:xfrm rot="5400000">
            <a:off x="2751169" y="2380599"/>
            <a:ext cx="1500547" cy="57087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2135910" y="1406728"/>
            <a:ext cx="14509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35 cm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4263559" y="2337289"/>
            <a:ext cx="14509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16 cm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2564685" y="2462110"/>
            <a:ext cx="8934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12 cm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774799" y="2462110"/>
            <a:ext cx="9089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12 cm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3199687" y="3359206"/>
            <a:ext cx="8934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7 cm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1414234" y="3373914"/>
            <a:ext cx="8934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7 cm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208303" y="1163035"/>
                <a:ext cx="145094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35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/>
                  <a:t> 16</a:t>
                </a: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8303" y="1163035"/>
                <a:ext cx="1450941" cy="523220"/>
              </a:xfrm>
              <a:prstGeom prst="rect">
                <a:avLst/>
              </a:prstGeom>
              <a:blipFill>
                <a:blip r:embed="rId6"/>
                <a:stretch>
                  <a:fillRect l="-8403" t="-11628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5512216"/>
              </p:ext>
            </p:extLst>
          </p:nvPr>
        </p:nvGraphicFramePr>
        <p:xfrm>
          <a:off x="5056247" y="1767406"/>
          <a:ext cx="1611345" cy="41356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7115">
                  <a:extLst>
                    <a:ext uri="{9D8B030D-6E8A-4147-A177-3AD203B41FA5}">
                      <a16:colId xmlns:a16="http://schemas.microsoft.com/office/drawing/2014/main" val="70042895"/>
                    </a:ext>
                  </a:extLst>
                </a:gridCol>
                <a:gridCol w="537115">
                  <a:extLst>
                    <a:ext uri="{9D8B030D-6E8A-4147-A177-3AD203B41FA5}">
                      <a16:colId xmlns:a16="http://schemas.microsoft.com/office/drawing/2014/main" val="3654639686"/>
                    </a:ext>
                  </a:extLst>
                </a:gridCol>
                <a:gridCol w="537115">
                  <a:extLst>
                    <a:ext uri="{9D8B030D-6E8A-4147-A177-3AD203B41FA5}">
                      <a16:colId xmlns:a16="http://schemas.microsoft.com/office/drawing/2014/main" val="699825816"/>
                    </a:ext>
                  </a:extLst>
                </a:gridCol>
              </a:tblGrid>
              <a:tr h="689279">
                <a:tc>
                  <a:txBody>
                    <a:bodyPr/>
                    <a:lstStyle/>
                    <a:p>
                      <a:pPr algn="ctr"/>
                      <a:r>
                        <a:rPr lang="en-GB" sz="2600" b="0" dirty="0">
                          <a:solidFill>
                            <a:schemeClr val="tx1"/>
                          </a:solidFill>
                          <a:latin typeface="+mn-lt"/>
                        </a:rPr>
                        <a:t>H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600" b="0" dirty="0">
                          <a:solidFill>
                            <a:schemeClr val="tx1"/>
                          </a:solidFill>
                          <a:latin typeface="+mn-lt"/>
                        </a:rPr>
                        <a:t>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600" b="0" dirty="0">
                          <a:solidFill>
                            <a:schemeClr val="tx1"/>
                          </a:solidFill>
                          <a:latin typeface="+mn-lt"/>
                        </a:rPr>
                        <a:t>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4565384"/>
                  </a:ext>
                </a:extLst>
              </a:tr>
              <a:tr h="689279">
                <a:tc>
                  <a:txBody>
                    <a:bodyPr/>
                    <a:lstStyle/>
                    <a:p>
                      <a:pPr algn="ctr"/>
                      <a:endParaRPr lang="en-GB" sz="33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300" b="0" dirty="0">
                          <a:solidFill>
                            <a:schemeClr val="tx1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300" dirty="0">
                          <a:solidFill>
                            <a:schemeClr val="tx1"/>
                          </a:solidFill>
                          <a:latin typeface="+mn-lt"/>
                        </a:rPr>
                        <a:t>5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205399"/>
                  </a:ext>
                </a:extLst>
              </a:tr>
              <a:tr h="689279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3300" dirty="0">
                        <a:latin typeface="+mn-lt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300" dirty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300" dirty="0">
                          <a:solidFill>
                            <a:schemeClr val="tx1"/>
                          </a:solidFill>
                          <a:latin typeface="+mn-lt"/>
                        </a:rPr>
                        <a:t>6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4501321"/>
                  </a:ext>
                </a:extLst>
              </a:tr>
              <a:tr h="689279"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2945117"/>
                  </a:ext>
                </a:extLst>
              </a:tr>
              <a:tr h="689279"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2809147"/>
                  </a:ext>
                </a:extLst>
              </a:tr>
              <a:tr h="689279"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2851082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6659244" y="3867197"/>
                <a:ext cx="168313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(</m:t>
                    </m:r>
                  </m:oMath>
                </a14:m>
                <a:r>
                  <a:rPr lang="en-GB" sz="2800" dirty="0"/>
                  <a:t>35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/>
                  <a:t> 6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59244" y="3867197"/>
                <a:ext cx="1683137" cy="523220"/>
              </a:xfrm>
              <a:prstGeom prst="rect">
                <a:avLst/>
              </a:prstGeom>
              <a:blipFill>
                <a:blip r:embed="rId7"/>
                <a:stretch>
                  <a:fillRect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6659244" y="4549558"/>
                <a:ext cx="192280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(</m:t>
                    </m:r>
                  </m:oMath>
                </a14:m>
                <a:r>
                  <a:rPr lang="en-GB" sz="2800" dirty="0"/>
                  <a:t>35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/>
                  <a:t> 10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59244" y="4549558"/>
                <a:ext cx="1922801" cy="523220"/>
              </a:xfrm>
              <a:prstGeom prst="rect">
                <a:avLst/>
              </a:prstGeom>
              <a:blipFill>
                <a:blip r:embed="rId8"/>
                <a:stretch>
                  <a:fillRect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/>
          <p:cNvSpPr txBox="1"/>
          <p:nvPr/>
        </p:nvSpPr>
        <p:spPr>
          <a:xfrm>
            <a:off x="6218633" y="3869878"/>
            <a:ext cx="4288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0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649124" y="3869878"/>
            <a:ext cx="4288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1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146616" y="3869878"/>
            <a:ext cx="4288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2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513491" y="4189185"/>
            <a:ext cx="3694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3</a:t>
            </a:r>
            <a:endParaRPr lang="en-GB" sz="3200" dirty="0"/>
          </a:p>
        </p:txBody>
      </p:sp>
      <p:cxnSp>
        <p:nvCxnSpPr>
          <p:cNvPr id="24" name="Straight Connector 23"/>
          <p:cNvCxnSpPr/>
          <p:nvPr/>
        </p:nvCxnSpPr>
        <p:spPr>
          <a:xfrm flipH="1" flipV="1">
            <a:off x="5550126" y="4305382"/>
            <a:ext cx="282741" cy="25775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6218633" y="4559658"/>
            <a:ext cx="4288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0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649124" y="4559658"/>
            <a:ext cx="4288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5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146616" y="4559658"/>
            <a:ext cx="4288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4164002" y="4652771"/>
                <a:ext cx="127614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4002" y="4652771"/>
                <a:ext cx="1276141" cy="52322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4132457" y="3241285"/>
                <a:ext cx="127614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2457" y="3241285"/>
                <a:ext cx="1276141" cy="52322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TextBox 31"/>
          <p:cNvSpPr txBox="1"/>
          <p:nvPr/>
        </p:nvSpPr>
        <p:spPr>
          <a:xfrm>
            <a:off x="6218633" y="5228505"/>
            <a:ext cx="4288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0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649124" y="5228505"/>
            <a:ext cx="4288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6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146616" y="5228505"/>
            <a:ext cx="4288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5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09897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 tmFilter="0, 0; .2, .5; .8, .5; 1, 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6" dur="250" autoRev="1" fill="hold"/>
                                        <p:tgtEl>
                                          <p:spTgt spid="4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7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 tmFilter="0, 0; .2, .5; .8, .5; 1, 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9" dur="250" autoRev="1" fill="hold"/>
                                        <p:tgtEl>
                                          <p:spTgt spid="4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3" grpId="0" animBg="1"/>
      <p:bldP spid="16" grpId="0"/>
      <p:bldP spid="18" grpId="0"/>
      <p:bldP spid="19" grpId="0"/>
      <p:bldP spid="20" grpId="0"/>
      <p:bldP spid="21" grpId="0"/>
      <p:bldP spid="22" grpId="0"/>
      <p:bldP spid="26" grpId="0"/>
      <p:bldP spid="27" grpId="0"/>
      <p:bldP spid="28" grpId="0"/>
      <p:bldP spid="30" grpId="0"/>
      <p:bldP spid="31" grpId="0"/>
      <p:bldP spid="32" grpId="0"/>
      <p:bldP spid="33" grpId="0"/>
      <p:bldP spid="3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67512" y="397927"/>
            <a:ext cx="832758" cy="60143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257031" y="472614"/>
            <a:ext cx="67847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Tommy wants to find the area of the blue part of the rectangle. </a:t>
            </a:r>
          </a:p>
        </p:txBody>
      </p:sp>
      <p:sp>
        <p:nvSpPr>
          <p:cNvPr id="6" name="Rectangle 5"/>
          <p:cNvSpPr/>
          <p:nvPr/>
        </p:nvSpPr>
        <p:spPr>
          <a:xfrm>
            <a:off x="861023" y="1694884"/>
            <a:ext cx="3402536" cy="214035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ectangle 41"/>
          <p:cNvSpPr/>
          <p:nvPr/>
        </p:nvSpPr>
        <p:spPr>
          <a:xfrm rot="5400000">
            <a:off x="927165" y="2385003"/>
            <a:ext cx="1500547" cy="57087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ectangle 42"/>
          <p:cNvSpPr/>
          <p:nvPr/>
        </p:nvSpPr>
        <p:spPr>
          <a:xfrm rot="5400000">
            <a:off x="2751169" y="2380599"/>
            <a:ext cx="1500547" cy="57087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2135910" y="1406728"/>
            <a:ext cx="14509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35 cm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4263559" y="2337289"/>
            <a:ext cx="14509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16 cm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2564685" y="2462110"/>
            <a:ext cx="8934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12 cm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774799" y="2462110"/>
            <a:ext cx="9089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12 cm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3199687" y="3359206"/>
            <a:ext cx="8934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7 cm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1414234" y="3373914"/>
            <a:ext cx="8934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7 cm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5181273" y="1743655"/>
                <a:ext cx="325009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35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/>
                  <a:t> 16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560</a:t>
                </a: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1273" y="1743655"/>
                <a:ext cx="3250092" cy="523220"/>
              </a:xfrm>
              <a:prstGeom prst="rect">
                <a:avLst/>
              </a:prstGeom>
              <a:blipFill>
                <a:blip r:embed="rId6"/>
                <a:stretch>
                  <a:fillRect l="-3940"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" name="TextBox 34"/>
              <p:cNvSpPr txBox="1"/>
              <p:nvPr/>
            </p:nvSpPr>
            <p:spPr>
              <a:xfrm>
                <a:off x="172278" y="3964906"/>
                <a:ext cx="433484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/>
                  <a:t>Area of one rectangle</a:t>
                </a:r>
                <a:r>
                  <a:rPr lang="en-GB" sz="2800" dirty="0"/>
                  <a:t>:12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/>
                  <a:t> 7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84</a:t>
                </a:r>
              </a:p>
            </p:txBody>
          </p:sp>
        </mc:Choice>
        <mc:Fallback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278" y="3964906"/>
                <a:ext cx="4334845" cy="523220"/>
              </a:xfrm>
              <a:prstGeom prst="rect">
                <a:avLst/>
              </a:prstGeom>
              <a:blipFill>
                <a:blip r:embed="rId7"/>
                <a:stretch>
                  <a:fillRect l="-1406" t="-10465" r="-703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7" name="TextBox 36"/>
              <p:cNvSpPr txBox="1"/>
              <p:nvPr/>
            </p:nvSpPr>
            <p:spPr>
              <a:xfrm>
                <a:off x="172277" y="4453572"/>
                <a:ext cx="473102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/>
                  <a:t>Area of both rectangles: </a:t>
                </a:r>
                <a:r>
                  <a:rPr lang="en-GB" sz="2800" dirty="0"/>
                  <a:t>84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/>
                  <a:t> 2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168</a:t>
                </a:r>
              </a:p>
            </p:txBody>
          </p:sp>
        </mc:Choice>
        <mc:Fallback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277" y="4453572"/>
                <a:ext cx="4731027" cy="523220"/>
              </a:xfrm>
              <a:prstGeom prst="rect">
                <a:avLst/>
              </a:prstGeom>
              <a:blipFill>
                <a:blip r:embed="rId8"/>
                <a:stretch>
                  <a:fillRect l="-1289" t="-11765" r="-773" b="-341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8" name="TextBox 37"/>
              <p:cNvSpPr txBox="1"/>
              <p:nvPr/>
            </p:nvSpPr>
            <p:spPr>
              <a:xfrm>
                <a:off x="4486426" y="5203848"/>
                <a:ext cx="355536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560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800" dirty="0"/>
                  <a:t> 168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</a:t>
                </a:r>
                <a:r>
                  <a:rPr lang="en-GB" sz="2800" dirty="0">
                    <a:solidFill>
                      <a:schemeClr val="accent1"/>
                    </a:solidFill>
                  </a:rPr>
                  <a:t>392 cm</a:t>
                </a:r>
              </a:p>
            </p:txBody>
          </p:sp>
        </mc:Choice>
        <mc:Fallback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6426" y="5203848"/>
                <a:ext cx="3555362" cy="523220"/>
              </a:xfrm>
              <a:prstGeom prst="rect">
                <a:avLst/>
              </a:prstGeom>
              <a:blipFill>
                <a:blip r:embed="rId9"/>
                <a:stretch>
                  <a:fillRect l="-3602" t="-11765" b="-341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/>
          <p:cNvSpPr txBox="1"/>
          <p:nvPr/>
        </p:nvSpPr>
        <p:spPr>
          <a:xfrm>
            <a:off x="7518954" y="4976792"/>
            <a:ext cx="71064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>
                <a:solidFill>
                  <a:srgbClr val="0070C0"/>
                </a:solidFill>
              </a:rPr>
              <a:t>2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31943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 tmFilter="0, 0; .2, .5; .8, .5; 1, 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250" autoRev="1" fill="hold"/>
                                        <p:tgtEl>
                                          <p:spTgt spid="4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 tmFilter="0, 0; .2, .5; .8, .5; 1, 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250" autoRev="1" fill="hold"/>
                                        <p:tgtEl>
                                          <p:spTgt spid="4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3" grpId="0" animBg="1"/>
      <p:bldP spid="30" grpId="0"/>
      <p:bldP spid="35" grpId="0"/>
      <p:bldP spid="37" grpId="0"/>
      <p:bldP spid="38" grpId="0"/>
      <p:bldP spid="1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Have a go at the questions on the next screen if you have completed all the ones on the worksheet</a:t>
            </a:r>
          </a:p>
        </p:txBody>
      </p:sp>
    </p:spTree>
    <p:extLst>
      <p:ext uri="{BB962C8B-B14F-4D97-AF65-F5344CB8AC3E}">
        <p14:creationId xmlns:p14="http://schemas.microsoft.com/office/powerpoint/2010/main" val="179882747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F46B9F4-6BAD-4B55-9362-4B8D01CF0E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958" y="154057"/>
            <a:ext cx="6944116" cy="264215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81E78ADC-52DA-4576-8E7D-25EC796A3C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8942" y="2796209"/>
            <a:ext cx="5088041" cy="317292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C953F37-0130-4DBD-9166-7C2F53CAA204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3388"/>
          <a:stretch/>
        </p:blipFill>
        <p:spPr>
          <a:xfrm>
            <a:off x="3558991" y="4284180"/>
            <a:ext cx="4683860" cy="2419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23081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19354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95550" y="334776"/>
                <a:ext cx="7497474" cy="35394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1) 3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×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8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                                   30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×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8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2) 6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×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7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                                   6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×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     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420</a:t>
                </a: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3) 22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×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13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4) 22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×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14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550" y="334776"/>
                <a:ext cx="7497474" cy="3539430"/>
              </a:xfrm>
              <a:prstGeom prst="rect">
                <a:avLst/>
              </a:prstGeom>
              <a:blipFill>
                <a:blip r:embed="rId4"/>
                <a:stretch>
                  <a:fillRect l="-1626" t="-172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6730788"/>
              </p:ext>
            </p:extLst>
          </p:nvPr>
        </p:nvGraphicFramePr>
        <p:xfrm>
          <a:off x="3266249" y="3419711"/>
          <a:ext cx="4926775" cy="26672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15848">
                  <a:extLst>
                    <a:ext uri="{9D8B030D-6E8A-4147-A177-3AD203B41FA5}">
                      <a16:colId xmlns:a16="http://schemas.microsoft.com/office/drawing/2014/main" val="774564795"/>
                    </a:ext>
                  </a:extLst>
                </a:gridCol>
                <a:gridCol w="2134935">
                  <a:extLst>
                    <a:ext uri="{9D8B030D-6E8A-4147-A177-3AD203B41FA5}">
                      <a16:colId xmlns:a16="http://schemas.microsoft.com/office/drawing/2014/main" val="2484942990"/>
                    </a:ext>
                  </a:extLst>
                </a:gridCol>
                <a:gridCol w="2175992">
                  <a:extLst>
                    <a:ext uri="{9D8B030D-6E8A-4147-A177-3AD203B41FA5}">
                      <a16:colId xmlns:a16="http://schemas.microsoft.com/office/drawing/2014/main" val="2912648828"/>
                    </a:ext>
                  </a:extLst>
                </a:gridCol>
              </a:tblGrid>
              <a:tr h="723292">
                <a:tc>
                  <a:txBody>
                    <a:bodyPr/>
                    <a:lstStyle/>
                    <a:p>
                      <a:pPr algn="ctr"/>
                      <a:endParaRPr lang="en-GB" sz="32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431362"/>
                  </a:ext>
                </a:extLst>
              </a:tr>
              <a:tr h="972000">
                <a:tc>
                  <a:txBody>
                    <a:bodyPr/>
                    <a:lstStyle/>
                    <a:p>
                      <a:pPr algn="ctr"/>
                      <a:endParaRPr lang="en-GB" sz="32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2019914"/>
                  </a:ext>
                </a:extLst>
              </a:tr>
              <a:tr h="972000">
                <a:tc>
                  <a:txBody>
                    <a:bodyPr/>
                    <a:lstStyle/>
                    <a:p>
                      <a:pPr algn="ctr"/>
                      <a:endParaRPr lang="en-GB" sz="32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90308426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2957061" y="3536916"/>
                <a:ext cx="127614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7061" y="3536916"/>
                <a:ext cx="1276141" cy="5232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7">
            <a:extLst>
              <a:ext uri="{FF2B5EF4-FFF2-40B4-BE49-F238E27FC236}">
                <a16:creationId xmlns:a16="http://schemas.microsoft.com/office/drawing/2014/main" id="{B0CC945D-63C5-45E9-9F3C-C644325DF42F}"/>
              </a:ext>
            </a:extLst>
          </p:cNvPr>
          <p:cNvSpPr/>
          <p:nvPr/>
        </p:nvSpPr>
        <p:spPr>
          <a:xfrm>
            <a:off x="5779614" y="1244029"/>
            <a:ext cx="444137" cy="39188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83574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" name="Table 26">
            <a:extLst>
              <a:ext uri="{FF2B5EF4-FFF2-40B4-BE49-F238E27FC236}">
                <a16:creationId xmlns:a16="http://schemas.microsoft.com/office/drawing/2014/main" id="{7BB1E029-C382-411E-B36A-DF177E44D3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5665363"/>
              </p:ext>
            </p:extLst>
          </p:nvPr>
        </p:nvGraphicFramePr>
        <p:xfrm>
          <a:off x="3266249" y="3419711"/>
          <a:ext cx="4926775" cy="26672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15848">
                  <a:extLst>
                    <a:ext uri="{9D8B030D-6E8A-4147-A177-3AD203B41FA5}">
                      <a16:colId xmlns:a16="http://schemas.microsoft.com/office/drawing/2014/main" val="774564795"/>
                    </a:ext>
                  </a:extLst>
                </a:gridCol>
                <a:gridCol w="2134935">
                  <a:extLst>
                    <a:ext uri="{9D8B030D-6E8A-4147-A177-3AD203B41FA5}">
                      <a16:colId xmlns:a16="http://schemas.microsoft.com/office/drawing/2014/main" val="2484942990"/>
                    </a:ext>
                  </a:extLst>
                </a:gridCol>
                <a:gridCol w="2175992">
                  <a:extLst>
                    <a:ext uri="{9D8B030D-6E8A-4147-A177-3AD203B41FA5}">
                      <a16:colId xmlns:a16="http://schemas.microsoft.com/office/drawing/2014/main" val="2912648828"/>
                    </a:ext>
                  </a:extLst>
                </a:gridCol>
              </a:tblGrid>
              <a:tr h="723292">
                <a:tc>
                  <a:txBody>
                    <a:bodyPr/>
                    <a:lstStyle/>
                    <a:p>
                      <a:pPr algn="ctr"/>
                      <a:endParaRPr lang="en-GB" sz="32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431362"/>
                  </a:ext>
                </a:extLst>
              </a:tr>
              <a:tr h="972000">
                <a:tc>
                  <a:txBody>
                    <a:bodyPr/>
                    <a:lstStyle/>
                    <a:p>
                      <a:pPr algn="ctr"/>
                      <a:endParaRPr lang="en-GB" sz="32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2019914"/>
                  </a:ext>
                </a:extLst>
              </a:tr>
              <a:tr h="972000">
                <a:tc>
                  <a:txBody>
                    <a:bodyPr/>
                    <a:lstStyle/>
                    <a:p>
                      <a:pPr algn="ctr"/>
                      <a:endParaRPr lang="en-GB" sz="32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90308426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A33750C1-0E6D-4775-95A3-A54570D72D54}"/>
                  </a:ext>
                </a:extLst>
              </p:cNvPr>
              <p:cNvSpPr txBox="1"/>
              <p:nvPr/>
            </p:nvSpPr>
            <p:spPr>
              <a:xfrm>
                <a:off x="695550" y="334776"/>
                <a:ext cx="7497474" cy="35394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1) 3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×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8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                                   30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×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8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2) 6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×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7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                                   6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×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     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420</a:t>
                </a: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3) 22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×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13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4) 22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×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14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A33750C1-0E6D-4775-95A3-A54570D72D5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550" y="334776"/>
                <a:ext cx="7497474" cy="3539430"/>
              </a:xfrm>
              <a:prstGeom prst="rect">
                <a:avLst/>
              </a:prstGeom>
              <a:blipFill>
                <a:blip r:embed="rId5"/>
                <a:stretch>
                  <a:fillRect l="-1626" t="-172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2" name="TextBox 61"/>
          <p:cNvSpPr txBox="1"/>
          <p:nvPr/>
        </p:nvSpPr>
        <p:spPr>
          <a:xfrm>
            <a:off x="2294584" y="343221"/>
            <a:ext cx="19423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 24</a:t>
            </a:r>
            <a:endParaRPr lang="en-GB" dirty="0">
              <a:solidFill>
                <a:schemeClr val="accent1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2661588" y="2894636"/>
            <a:ext cx="19423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308</a:t>
            </a:r>
            <a:endParaRPr lang="en-GB" dirty="0">
              <a:solidFill>
                <a:schemeClr val="accent1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4188836" y="3544303"/>
            <a:ext cx="14162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20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7032240" y="3482973"/>
            <a:ext cx="14162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2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3311429" y="4374894"/>
            <a:ext cx="14162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10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3420613" y="5357150"/>
            <a:ext cx="14162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3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4188836" y="4374894"/>
            <a:ext cx="14162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200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6870461" y="4374894"/>
            <a:ext cx="14162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20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4563523" y="5357150"/>
            <a:ext cx="6668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60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6973474" y="5357150"/>
            <a:ext cx="14162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6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2659253" y="2043902"/>
            <a:ext cx="19423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286</a:t>
            </a:r>
            <a:endParaRPr lang="en-GB" dirty="0">
              <a:solidFill>
                <a:schemeClr val="accent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779614" y="1244029"/>
            <a:ext cx="444137" cy="39188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TextBox 21"/>
          <p:cNvSpPr txBox="1"/>
          <p:nvPr/>
        </p:nvSpPr>
        <p:spPr>
          <a:xfrm>
            <a:off x="6513533" y="338577"/>
            <a:ext cx="19423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 240</a:t>
            </a:r>
            <a:endParaRPr lang="en-GB" dirty="0">
              <a:solidFill>
                <a:schemeClr val="accent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289777" y="1184006"/>
            <a:ext cx="19423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 42</a:t>
            </a:r>
            <a:endParaRPr lang="en-GB" dirty="0">
              <a:solidFill>
                <a:schemeClr val="accent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660330" y="1178362"/>
            <a:ext cx="8370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 70</a:t>
            </a:r>
            <a:endParaRPr lang="en-GB" dirty="0">
              <a:solidFill>
                <a:schemeClr val="accent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C75893B4-260C-4CC5-88F4-48E0A8433E62}"/>
                  </a:ext>
                </a:extLst>
              </p:cNvPr>
              <p:cNvSpPr txBox="1"/>
              <p:nvPr/>
            </p:nvSpPr>
            <p:spPr>
              <a:xfrm>
                <a:off x="2957061" y="3536916"/>
                <a:ext cx="127614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C75893B4-260C-4CC5-88F4-48E0A8433E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7061" y="3536916"/>
                <a:ext cx="1276141" cy="52322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69CF843A-C61D-4D5D-96B0-938E36826ACC}"/>
                  </a:ext>
                </a:extLst>
              </p:cNvPr>
              <p:cNvSpPr/>
              <p:nvPr/>
            </p:nvSpPr>
            <p:spPr>
              <a:xfrm>
                <a:off x="3866647" y="2104491"/>
                <a:ext cx="4097909" cy="7078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2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So, if we know 22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×</m:t>
                    </m:r>
                  </m:oMath>
                </a14:m>
                <a:r>
                  <a:rPr lang="en-GB" sz="2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13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286,</m:t>
                    </m:r>
                  </m:oMath>
                </a14:m>
                <a:endParaRPr lang="en-GB" sz="2000" b="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2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How can we easily work out 22 x </a:t>
                </a:r>
                <a:r>
                  <a:rPr lang="en-GB" sz="2000" dirty="0">
                    <a:solidFill>
                      <a:srgbClr val="FF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14</a:t>
                </a:r>
                <a:r>
                  <a:rPr lang="en-GB" sz="2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?</a:t>
                </a:r>
              </a:p>
            </p:txBody>
          </p:sp>
        </mc:Choice>
        <mc:Fallback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69CF843A-C61D-4D5D-96B0-938E36826AC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66647" y="2104491"/>
                <a:ext cx="4097909" cy="707886"/>
              </a:xfrm>
              <a:prstGeom prst="rect">
                <a:avLst/>
              </a:prstGeom>
              <a:blipFill>
                <a:blip r:embed="rId8"/>
                <a:stretch>
                  <a:fillRect l="-1486" t="-4310" b="-146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86264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67" grpId="0"/>
      <p:bldP spid="70" grpId="0"/>
      <p:bldP spid="72" grpId="0"/>
      <p:bldP spid="73" grpId="0"/>
      <p:bldP spid="74" grpId="0"/>
      <p:bldP spid="75" grpId="0"/>
      <p:bldP spid="76" grpId="0"/>
      <p:bldP spid="77" grpId="0"/>
      <p:bldP spid="78" grpId="0"/>
      <p:bldP spid="79" grpId="0"/>
      <p:bldP spid="22" grpId="0"/>
      <p:bldP spid="23" grpId="0"/>
      <p:bldP spid="24" grpId="0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54667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7278820"/>
              </p:ext>
            </p:extLst>
          </p:nvPr>
        </p:nvGraphicFramePr>
        <p:xfrm>
          <a:off x="789974" y="1678958"/>
          <a:ext cx="4251458" cy="28499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1433">
                  <a:extLst>
                    <a:ext uri="{9D8B030D-6E8A-4147-A177-3AD203B41FA5}">
                      <a16:colId xmlns:a16="http://schemas.microsoft.com/office/drawing/2014/main" val="774564795"/>
                    </a:ext>
                  </a:extLst>
                </a:gridCol>
                <a:gridCol w="1842298">
                  <a:extLst>
                    <a:ext uri="{9D8B030D-6E8A-4147-A177-3AD203B41FA5}">
                      <a16:colId xmlns:a16="http://schemas.microsoft.com/office/drawing/2014/main" val="2484942990"/>
                    </a:ext>
                  </a:extLst>
                </a:gridCol>
                <a:gridCol w="1877727">
                  <a:extLst>
                    <a:ext uri="{9D8B030D-6E8A-4147-A177-3AD203B41FA5}">
                      <a16:colId xmlns:a16="http://schemas.microsoft.com/office/drawing/2014/main" val="2912648828"/>
                    </a:ext>
                  </a:extLst>
                </a:gridCol>
              </a:tblGrid>
              <a:tr h="540981">
                <a:tc>
                  <a:txBody>
                    <a:bodyPr/>
                    <a:lstStyle/>
                    <a:p>
                      <a:pPr algn="ctr"/>
                      <a:endParaRPr lang="en-GB" sz="32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431362"/>
                  </a:ext>
                </a:extLst>
              </a:tr>
              <a:tr h="1135421">
                <a:tc>
                  <a:txBody>
                    <a:bodyPr/>
                    <a:lstStyle/>
                    <a:p>
                      <a:pPr algn="ctr"/>
                      <a:endParaRPr lang="en-GB" sz="32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2019914"/>
                  </a:ext>
                </a:extLst>
              </a:tr>
              <a:tr h="1135421">
                <a:tc>
                  <a:txBody>
                    <a:bodyPr/>
                    <a:lstStyle/>
                    <a:p>
                      <a:pPr algn="ctr"/>
                      <a:endParaRPr lang="en-GB" sz="32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90308426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590119" y="608157"/>
                <a:ext cx="261850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23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/>
                  <a:t> 31</a:t>
                </a: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0119" y="608157"/>
                <a:ext cx="2618509" cy="523220"/>
              </a:xfrm>
              <a:prstGeom prst="rect">
                <a:avLst/>
              </a:prstGeom>
              <a:blipFill>
                <a:blip r:embed="rId5"/>
                <a:stretch>
                  <a:fillRect l="-4895" t="-11628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1627676" y="1718769"/>
            <a:ext cx="12761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20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3909365" y="1678958"/>
            <a:ext cx="12761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3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81778" y="2595033"/>
            <a:ext cx="12761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30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896037" y="3785916"/>
            <a:ext cx="12761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1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627676" y="2595033"/>
            <a:ext cx="12761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600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3814752" y="2567779"/>
            <a:ext cx="12761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90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1627676" y="3769305"/>
            <a:ext cx="12761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20</a:t>
            </a:r>
            <a:endParaRPr lang="en-GB" dirty="0"/>
          </a:p>
        </p:txBody>
      </p:sp>
      <p:sp>
        <p:nvSpPr>
          <p:cNvPr id="17" name="TextBox 16"/>
          <p:cNvSpPr txBox="1"/>
          <p:nvPr/>
        </p:nvSpPr>
        <p:spPr>
          <a:xfrm>
            <a:off x="3909364" y="3818008"/>
            <a:ext cx="12761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516712" y="1737982"/>
                <a:ext cx="127614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6712" y="1737982"/>
                <a:ext cx="1276141" cy="5232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733016" y="4934973"/>
                <a:ext cx="339581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600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/>
                  <a:t> 90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/>
                  <a:t> 20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/>
                  <a:t> 3</a:t>
                </a: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3016" y="4934973"/>
                <a:ext cx="3395813" cy="523220"/>
              </a:xfrm>
              <a:prstGeom prst="rect">
                <a:avLst/>
              </a:prstGeom>
              <a:blipFill>
                <a:blip r:embed="rId7"/>
                <a:stretch>
                  <a:fillRect l="-3591" t="-11765" b="-341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3590118" y="4912135"/>
                <a:ext cx="261850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</a:t>
                </a:r>
                <a:r>
                  <a:rPr lang="en-GB" sz="2800" dirty="0">
                    <a:solidFill>
                      <a:schemeClr val="accent1"/>
                    </a:solidFill>
                  </a:rPr>
                  <a:t>713</a:t>
                </a: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0118" y="4912135"/>
                <a:ext cx="2618509" cy="523220"/>
              </a:xfrm>
              <a:prstGeom prst="rect">
                <a:avLst/>
              </a:prstGeom>
              <a:blipFill>
                <a:blip r:embed="rId8"/>
                <a:stretch>
                  <a:fillRect t="-11628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8287060"/>
              </p:ext>
            </p:extLst>
          </p:nvPr>
        </p:nvGraphicFramePr>
        <p:xfrm>
          <a:off x="6068104" y="1376172"/>
          <a:ext cx="1611345" cy="41356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7115">
                  <a:extLst>
                    <a:ext uri="{9D8B030D-6E8A-4147-A177-3AD203B41FA5}">
                      <a16:colId xmlns:a16="http://schemas.microsoft.com/office/drawing/2014/main" val="70042895"/>
                    </a:ext>
                  </a:extLst>
                </a:gridCol>
                <a:gridCol w="537115">
                  <a:extLst>
                    <a:ext uri="{9D8B030D-6E8A-4147-A177-3AD203B41FA5}">
                      <a16:colId xmlns:a16="http://schemas.microsoft.com/office/drawing/2014/main" val="3654639686"/>
                    </a:ext>
                  </a:extLst>
                </a:gridCol>
                <a:gridCol w="537115">
                  <a:extLst>
                    <a:ext uri="{9D8B030D-6E8A-4147-A177-3AD203B41FA5}">
                      <a16:colId xmlns:a16="http://schemas.microsoft.com/office/drawing/2014/main" val="699825816"/>
                    </a:ext>
                  </a:extLst>
                </a:gridCol>
              </a:tblGrid>
              <a:tr h="689279">
                <a:tc>
                  <a:txBody>
                    <a:bodyPr/>
                    <a:lstStyle/>
                    <a:p>
                      <a:pPr algn="ctr"/>
                      <a:r>
                        <a:rPr lang="en-GB" sz="2600" b="0" dirty="0">
                          <a:solidFill>
                            <a:schemeClr val="tx1"/>
                          </a:solidFill>
                          <a:latin typeface="+mn-lt"/>
                        </a:rPr>
                        <a:t>H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600" b="0" dirty="0">
                          <a:solidFill>
                            <a:schemeClr val="tx1"/>
                          </a:solidFill>
                          <a:latin typeface="+mn-lt"/>
                        </a:rPr>
                        <a:t>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600" b="0" dirty="0">
                          <a:solidFill>
                            <a:schemeClr val="tx1"/>
                          </a:solidFill>
                          <a:latin typeface="+mn-lt"/>
                        </a:rPr>
                        <a:t>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4565384"/>
                  </a:ext>
                </a:extLst>
              </a:tr>
              <a:tr h="689279">
                <a:tc>
                  <a:txBody>
                    <a:bodyPr/>
                    <a:lstStyle/>
                    <a:p>
                      <a:pPr algn="ctr"/>
                      <a:endParaRPr lang="en-GB" sz="33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300" b="0" dirty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300" dirty="0">
                          <a:solidFill>
                            <a:schemeClr val="tx1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205399"/>
                  </a:ext>
                </a:extLst>
              </a:tr>
              <a:tr h="689279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3300" dirty="0">
                        <a:latin typeface="+mn-lt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300" dirty="0">
                          <a:solidFill>
                            <a:schemeClr val="tx1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300" dirty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4501321"/>
                  </a:ext>
                </a:extLst>
              </a:tr>
              <a:tr h="689279"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2945117"/>
                  </a:ext>
                </a:extLst>
              </a:tr>
              <a:tr h="689279"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2809147"/>
                  </a:ext>
                </a:extLst>
              </a:tr>
              <a:tr h="689279"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2851082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5241693" y="2843815"/>
                <a:ext cx="127614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41693" y="2843815"/>
                <a:ext cx="1276141" cy="52322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Rounded Rectangle 25"/>
          <p:cNvSpPr/>
          <p:nvPr/>
        </p:nvSpPr>
        <p:spPr>
          <a:xfrm>
            <a:off x="7107195" y="2016325"/>
            <a:ext cx="540327" cy="1427684"/>
          </a:xfrm>
          <a:prstGeom prst="roundRect">
            <a:avLst/>
          </a:prstGeom>
          <a:noFill/>
          <a:ln w="38100">
            <a:solidFill>
              <a:schemeClr val="accent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7" name="Straight Arrow Connector 26"/>
          <p:cNvCxnSpPr>
            <a:cxnSpLocks/>
          </p:cNvCxnSpPr>
          <p:nvPr/>
        </p:nvCxnSpPr>
        <p:spPr>
          <a:xfrm flipH="1">
            <a:off x="4380089" y="3144982"/>
            <a:ext cx="2935112" cy="919018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7196180" y="3538310"/>
            <a:ext cx="12761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3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7BC84C9-9DE6-470F-8A4A-808D8D0C60A9}"/>
              </a:ext>
            </a:extLst>
          </p:cNvPr>
          <p:cNvSpPr txBox="1"/>
          <p:nvPr/>
        </p:nvSpPr>
        <p:spPr>
          <a:xfrm>
            <a:off x="885416" y="5483042"/>
            <a:ext cx="40178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Now let’s look at the compact formal method: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05712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7" dur="2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8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0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1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3" dur="25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4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6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4" grpId="1"/>
      <p:bldP spid="15" grpId="0"/>
      <p:bldP spid="15" grpId="1"/>
      <p:bldP spid="16" grpId="0"/>
      <p:bldP spid="16" grpId="1"/>
      <p:bldP spid="17" grpId="0"/>
      <p:bldP spid="17" grpId="1"/>
      <p:bldP spid="22" grpId="0"/>
      <p:bldP spid="23" grpId="0"/>
      <p:bldP spid="25" grpId="0"/>
      <p:bldP spid="26" grpId="0" animBg="1"/>
      <p:bldP spid="26" grpId="1" animBg="1"/>
      <p:bldP spid="28" grpId="0"/>
      <p:bldP spid="2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590119" y="608157"/>
                <a:ext cx="261850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23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/>
                  <a:t> 31</a:t>
                </a: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0119" y="608157"/>
                <a:ext cx="2618509" cy="523220"/>
              </a:xfrm>
              <a:prstGeom prst="rect">
                <a:avLst/>
              </a:prstGeom>
              <a:blipFill>
                <a:blip r:embed="rId5"/>
                <a:stretch>
                  <a:fillRect l="-4895" t="-11628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8576060"/>
              </p:ext>
            </p:extLst>
          </p:nvPr>
        </p:nvGraphicFramePr>
        <p:xfrm>
          <a:off x="6068104" y="1376172"/>
          <a:ext cx="1611345" cy="41356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7115">
                  <a:extLst>
                    <a:ext uri="{9D8B030D-6E8A-4147-A177-3AD203B41FA5}">
                      <a16:colId xmlns:a16="http://schemas.microsoft.com/office/drawing/2014/main" val="70042895"/>
                    </a:ext>
                  </a:extLst>
                </a:gridCol>
                <a:gridCol w="537115">
                  <a:extLst>
                    <a:ext uri="{9D8B030D-6E8A-4147-A177-3AD203B41FA5}">
                      <a16:colId xmlns:a16="http://schemas.microsoft.com/office/drawing/2014/main" val="3654639686"/>
                    </a:ext>
                  </a:extLst>
                </a:gridCol>
                <a:gridCol w="537115">
                  <a:extLst>
                    <a:ext uri="{9D8B030D-6E8A-4147-A177-3AD203B41FA5}">
                      <a16:colId xmlns:a16="http://schemas.microsoft.com/office/drawing/2014/main" val="699825816"/>
                    </a:ext>
                  </a:extLst>
                </a:gridCol>
              </a:tblGrid>
              <a:tr h="689279">
                <a:tc>
                  <a:txBody>
                    <a:bodyPr/>
                    <a:lstStyle/>
                    <a:p>
                      <a:pPr algn="ctr"/>
                      <a:r>
                        <a:rPr lang="en-GB" sz="2600" b="0" dirty="0">
                          <a:solidFill>
                            <a:schemeClr val="tx1"/>
                          </a:solidFill>
                          <a:latin typeface="+mn-lt"/>
                        </a:rPr>
                        <a:t>H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600" b="0" dirty="0">
                          <a:solidFill>
                            <a:schemeClr val="tx1"/>
                          </a:solidFill>
                          <a:latin typeface="+mn-lt"/>
                        </a:rPr>
                        <a:t>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600" b="0" dirty="0">
                          <a:solidFill>
                            <a:schemeClr val="tx1"/>
                          </a:solidFill>
                          <a:latin typeface="+mn-lt"/>
                        </a:rPr>
                        <a:t>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4565384"/>
                  </a:ext>
                </a:extLst>
              </a:tr>
              <a:tr h="689279">
                <a:tc>
                  <a:txBody>
                    <a:bodyPr/>
                    <a:lstStyle/>
                    <a:p>
                      <a:pPr algn="ctr"/>
                      <a:endParaRPr lang="en-GB" sz="33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300" b="0" dirty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300" dirty="0">
                          <a:solidFill>
                            <a:schemeClr val="tx1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205399"/>
                  </a:ext>
                </a:extLst>
              </a:tr>
              <a:tr h="689279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3300" dirty="0">
                        <a:latin typeface="+mn-lt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300" dirty="0">
                          <a:solidFill>
                            <a:schemeClr val="tx1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300" dirty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4501321"/>
                  </a:ext>
                </a:extLst>
              </a:tr>
              <a:tr h="689279"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2945117"/>
                  </a:ext>
                </a:extLst>
              </a:tr>
              <a:tr h="689279"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2809147"/>
                  </a:ext>
                </a:extLst>
              </a:tr>
              <a:tr h="689279"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2851082"/>
                  </a:ext>
                </a:extLst>
              </a:tr>
            </a:tbl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7196180" y="3538310"/>
            <a:ext cx="12761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3</a:t>
            </a:r>
          </a:p>
        </p:txBody>
      </p:sp>
      <p:sp>
        <p:nvSpPr>
          <p:cNvPr id="29" name="Rounded Rectangle 28"/>
          <p:cNvSpPr/>
          <p:nvPr/>
        </p:nvSpPr>
        <p:spPr>
          <a:xfrm rot="19370803">
            <a:off x="6818093" y="2049961"/>
            <a:ext cx="540327" cy="1405824"/>
          </a:xfrm>
          <a:prstGeom prst="roundRect">
            <a:avLst/>
          </a:prstGeom>
          <a:noFill/>
          <a:ln w="38100">
            <a:solidFill>
              <a:schemeClr val="accent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0" name="Straight Arrow Connector 29"/>
          <p:cNvCxnSpPr>
            <a:cxnSpLocks/>
          </p:cNvCxnSpPr>
          <p:nvPr/>
        </p:nvCxnSpPr>
        <p:spPr>
          <a:xfrm flipH="1">
            <a:off x="2620483" y="2845646"/>
            <a:ext cx="4087092" cy="1088532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6720595" y="3538310"/>
            <a:ext cx="4352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733016" y="4934973"/>
                <a:ext cx="339581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600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/>
                  <a:t> 90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/>
                  <a:t> 20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/>
                  <a:t> 3</a:t>
                </a: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3016" y="4934973"/>
                <a:ext cx="3395813" cy="523220"/>
              </a:xfrm>
              <a:prstGeom prst="rect">
                <a:avLst/>
              </a:prstGeom>
              <a:blipFill>
                <a:blip r:embed="rId6"/>
                <a:stretch>
                  <a:fillRect l="-3591" t="-11765" b="-341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3590118" y="4912135"/>
                <a:ext cx="261850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</a:t>
                </a:r>
                <a:r>
                  <a:rPr lang="en-GB" sz="2800" dirty="0">
                    <a:solidFill>
                      <a:schemeClr val="accent1"/>
                    </a:solidFill>
                  </a:rPr>
                  <a:t>713</a:t>
                </a: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0118" y="4912135"/>
                <a:ext cx="2618509" cy="523220"/>
              </a:xfrm>
              <a:prstGeom prst="rect">
                <a:avLst/>
              </a:prstGeom>
              <a:blipFill>
                <a:blip r:embed="rId9"/>
                <a:stretch>
                  <a:fillRect t="-11628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5241693" y="2843815"/>
                <a:ext cx="127614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41693" y="2843815"/>
                <a:ext cx="1276141" cy="52322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5" name="Table 24">
            <a:extLst>
              <a:ext uri="{FF2B5EF4-FFF2-40B4-BE49-F238E27FC236}">
                <a16:creationId xmlns:a16="http://schemas.microsoft.com/office/drawing/2014/main" id="{72FF7653-6256-4FFD-925F-D031189EA4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8401003"/>
              </p:ext>
            </p:extLst>
          </p:nvPr>
        </p:nvGraphicFramePr>
        <p:xfrm>
          <a:off x="789974" y="1678958"/>
          <a:ext cx="4251458" cy="28499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1433">
                  <a:extLst>
                    <a:ext uri="{9D8B030D-6E8A-4147-A177-3AD203B41FA5}">
                      <a16:colId xmlns:a16="http://schemas.microsoft.com/office/drawing/2014/main" val="774564795"/>
                    </a:ext>
                  </a:extLst>
                </a:gridCol>
                <a:gridCol w="1842298">
                  <a:extLst>
                    <a:ext uri="{9D8B030D-6E8A-4147-A177-3AD203B41FA5}">
                      <a16:colId xmlns:a16="http://schemas.microsoft.com/office/drawing/2014/main" val="2484942990"/>
                    </a:ext>
                  </a:extLst>
                </a:gridCol>
                <a:gridCol w="1877727">
                  <a:extLst>
                    <a:ext uri="{9D8B030D-6E8A-4147-A177-3AD203B41FA5}">
                      <a16:colId xmlns:a16="http://schemas.microsoft.com/office/drawing/2014/main" val="2912648828"/>
                    </a:ext>
                  </a:extLst>
                </a:gridCol>
              </a:tblGrid>
              <a:tr h="540981">
                <a:tc>
                  <a:txBody>
                    <a:bodyPr/>
                    <a:lstStyle/>
                    <a:p>
                      <a:pPr algn="ctr"/>
                      <a:endParaRPr lang="en-GB" sz="32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431362"/>
                  </a:ext>
                </a:extLst>
              </a:tr>
              <a:tr h="1135421">
                <a:tc>
                  <a:txBody>
                    <a:bodyPr/>
                    <a:lstStyle/>
                    <a:p>
                      <a:pPr algn="ctr"/>
                      <a:endParaRPr lang="en-GB" sz="32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2019914"/>
                  </a:ext>
                </a:extLst>
              </a:tr>
              <a:tr h="1135421">
                <a:tc>
                  <a:txBody>
                    <a:bodyPr/>
                    <a:lstStyle/>
                    <a:p>
                      <a:pPr algn="ctr"/>
                      <a:endParaRPr lang="en-GB" sz="32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90308426"/>
                  </a:ext>
                </a:extLst>
              </a:tr>
            </a:tbl>
          </a:graphicData>
        </a:graphic>
      </p:graphicFrame>
      <p:sp>
        <p:nvSpPr>
          <p:cNvPr id="26" name="TextBox 25">
            <a:extLst>
              <a:ext uri="{FF2B5EF4-FFF2-40B4-BE49-F238E27FC236}">
                <a16:creationId xmlns:a16="http://schemas.microsoft.com/office/drawing/2014/main" id="{CF4DD1B6-6E5F-4BFC-AD1B-C80C43163B4F}"/>
              </a:ext>
            </a:extLst>
          </p:cNvPr>
          <p:cNvSpPr txBox="1"/>
          <p:nvPr/>
        </p:nvSpPr>
        <p:spPr>
          <a:xfrm>
            <a:off x="1627676" y="1718769"/>
            <a:ext cx="12761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20</a:t>
            </a:r>
            <a:endParaRPr lang="en-GB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2288C8F-BE71-4F86-B7A2-535C4D84ACAC}"/>
              </a:ext>
            </a:extLst>
          </p:cNvPr>
          <p:cNvSpPr txBox="1"/>
          <p:nvPr/>
        </p:nvSpPr>
        <p:spPr>
          <a:xfrm>
            <a:off x="3909365" y="1678958"/>
            <a:ext cx="12761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3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38C38C99-D036-4A91-9CC8-EE3FB589B13D}"/>
              </a:ext>
            </a:extLst>
          </p:cNvPr>
          <p:cNvSpPr txBox="1"/>
          <p:nvPr/>
        </p:nvSpPr>
        <p:spPr>
          <a:xfrm>
            <a:off x="781778" y="2595033"/>
            <a:ext cx="12761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30</a:t>
            </a:r>
            <a:endParaRPr lang="en-GB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8585F737-2FA8-4FB9-B132-EE5FDED2B618}"/>
              </a:ext>
            </a:extLst>
          </p:cNvPr>
          <p:cNvSpPr txBox="1"/>
          <p:nvPr/>
        </p:nvSpPr>
        <p:spPr>
          <a:xfrm>
            <a:off x="896037" y="3785916"/>
            <a:ext cx="12761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1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D5AEC13B-EDFD-48B7-9C01-5A9E742BFF27}"/>
              </a:ext>
            </a:extLst>
          </p:cNvPr>
          <p:cNvSpPr txBox="1"/>
          <p:nvPr/>
        </p:nvSpPr>
        <p:spPr>
          <a:xfrm>
            <a:off x="1627676" y="2595033"/>
            <a:ext cx="12761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600</a:t>
            </a:r>
            <a:endParaRPr lang="en-GB" dirty="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2CFB7196-27E7-4CAC-9A54-D033DD1FF141}"/>
              </a:ext>
            </a:extLst>
          </p:cNvPr>
          <p:cNvSpPr txBox="1"/>
          <p:nvPr/>
        </p:nvSpPr>
        <p:spPr>
          <a:xfrm>
            <a:off x="3814752" y="2567779"/>
            <a:ext cx="12761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90</a:t>
            </a:r>
            <a:endParaRPr lang="en-GB" dirty="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6CC68463-1067-4CDA-8BF6-6F7C30849DDE}"/>
              </a:ext>
            </a:extLst>
          </p:cNvPr>
          <p:cNvSpPr txBox="1"/>
          <p:nvPr/>
        </p:nvSpPr>
        <p:spPr>
          <a:xfrm>
            <a:off x="1627676" y="3769305"/>
            <a:ext cx="12761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20</a:t>
            </a:r>
            <a:endParaRPr lang="en-GB" dirty="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050219EE-8E8E-407D-B3DC-387142106D4E}"/>
              </a:ext>
            </a:extLst>
          </p:cNvPr>
          <p:cNvSpPr txBox="1"/>
          <p:nvPr/>
        </p:nvSpPr>
        <p:spPr>
          <a:xfrm>
            <a:off x="3909364" y="3818008"/>
            <a:ext cx="12761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B2D2EE4D-616D-4813-BFE9-7D90C5567CC5}"/>
                  </a:ext>
                </a:extLst>
              </p:cNvPr>
              <p:cNvSpPr txBox="1"/>
              <p:nvPr/>
            </p:nvSpPr>
            <p:spPr>
              <a:xfrm>
                <a:off x="516712" y="1737982"/>
                <a:ext cx="127614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B2D2EE4D-616D-4813-BFE9-7D90C5567CC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6712" y="1737982"/>
                <a:ext cx="1276141" cy="523220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3419451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29" grpId="1" animBg="1"/>
      <p:bldP spid="3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590119" y="608157"/>
                <a:ext cx="261850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23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/>
                  <a:t> 31</a:t>
                </a: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0119" y="608157"/>
                <a:ext cx="2618509" cy="523220"/>
              </a:xfrm>
              <a:prstGeom prst="rect">
                <a:avLst/>
              </a:prstGeom>
              <a:blipFill>
                <a:blip r:embed="rId5"/>
                <a:stretch>
                  <a:fillRect l="-4895" t="-11628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9471093"/>
              </p:ext>
            </p:extLst>
          </p:nvPr>
        </p:nvGraphicFramePr>
        <p:xfrm>
          <a:off x="6068104" y="1376172"/>
          <a:ext cx="1611345" cy="41356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7115">
                  <a:extLst>
                    <a:ext uri="{9D8B030D-6E8A-4147-A177-3AD203B41FA5}">
                      <a16:colId xmlns:a16="http://schemas.microsoft.com/office/drawing/2014/main" val="70042895"/>
                    </a:ext>
                  </a:extLst>
                </a:gridCol>
                <a:gridCol w="537115">
                  <a:extLst>
                    <a:ext uri="{9D8B030D-6E8A-4147-A177-3AD203B41FA5}">
                      <a16:colId xmlns:a16="http://schemas.microsoft.com/office/drawing/2014/main" val="3654639686"/>
                    </a:ext>
                  </a:extLst>
                </a:gridCol>
                <a:gridCol w="537115">
                  <a:extLst>
                    <a:ext uri="{9D8B030D-6E8A-4147-A177-3AD203B41FA5}">
                      <a16:colId xmlns:a16="http://schemas.microsoft.com/office/drawing/2014/main" val="699825816"/>
                    </a:ext>
                  </a:extLst>
                </a:gridCol>
              </a:tblGrid>
              <a:tr h="689279">
                <a:tc>
                  <a:txBody>
                    <a:bodyPr/>
                    <a:lstStyle/>
                    <a:p>
                      <a:pPr algn="ctr"/>
                      <a:r>
                        <a:rPr lang="en-GB" sz="2600" b="0" dirty="0">
                          <a:solidFill>
                            <a:schemeClr val="tx1"/>
                          </a:solidFill>
                          <a:latin typeface="+mn-lt"/>
                        </a:rPr>
                        <a:t>H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600" b="0" dirty="0">
                          <a:solidFill>
                            <a:schemeClr val="tx1"/>
                          </a:solidFill>
                          <a:latin typeface="+mn-lt"/>
                        </a:rPr>
                        <a:t>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600" b="0" dirty="0">
                          <a:solidFill>
                            <a:schemeClr val="tx1"/>
                          </a:solidFill>
                          <a:latin typeface="+mn-lt"/>
                        </a:rPr>
                        <a:t>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4565384"/>
                  </a:ext>
                </a:extLst>
              </a:tr>
              <a:tr h="689279">
                <a:tc>
                  <a:txBody>
                    <a:bodyPr/>
                    <a:lstStyle/>
                    <a:p>
                      <a:pPr algn="ctr"/>
                      <a:endParaRPr lang="en-GB" sz="33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300" b="0" dirty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300" dirty="0">
                          <a:solidFill>
                            <a:schemeClr val="tx1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205399"/>
                  </a:ext>
                </a:extLst>
              </a:tr>
              <a:tr h="689279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3300" dirty="0">
                        <a:latin typeface="+mn-lt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300" dirty="0">
                          <a:solidFill>
                            <a:schemeClr val="tx1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300" dirty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4501321"/>
                  </a:ext>
                </a:extLst>
              </a:tr>
              <a:tr h="689279"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2945117"/>
                  </a:ext>
                </a:extLst>
              </a:tr>
              <a:tr h="689279"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2809147"/>
                  </a:ext>
                </a:extLst>
              </a:tr>
              <a:tr h="689279"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30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83914" marR="83914" marT="41957" marB="41957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2851082"/>
                  </a:ext>
                </a:extLst>
              </a:tr>
            </a:tbl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7196180" y="3538310"/>
            <a:ext cx="12761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3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720595" y="3538310"/>
            <a:ext cx="4352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2</a:t>
            </a:r>
          </a:p>
        </p:txBody>
      </p:sp>
      <p:sp>
        <p:nvSpPr>
          <p:cNvPr id="26" name="Rounded Rectangle 25"/>
          <p:cNvSpPr/>
          <p:nvPr/>
        </p:nvSpPr>
        <p:spPr>
          <a:xfrm rot="2507467">
            <a:off x="6909215" y="2030350"/>
            <a:ext cx="540327" cy="1361268"/>
          </a:xfrm>
          <a:prstGeom prst="roundRect">
            <a:avLst/>
          </a:prstGeom>
          <a:noFill/>
          <a:ln w="38100">
            <a:solidFill>
              <a:schemeClr val="accent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7" name="Straight Arrow Connector 26"/>
          <p:cNvCxnSpPr>
            <a:cxnSpLocks/>
          </p:cNvCxnSpPr>
          <p:nvPr/>
        </p:nvCxnSpPr>
        <p:spPr>
          <a:xfrm flipH="1">
            <a:off x="4453467" y="2593651"/>
            <a:ext cx="2459953" cy="193889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733016" y="4934973"/>
                <a:ext cx="339581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600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/>
                  <a:t> 90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/>
                  <a:t> 20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/>
                  <a:t> 3</a:t>
                </a: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3016" y="4934973"/>
                <a:ext cx="3395813" cy="523220"/>
              </a:xfrm>
              <a:prstGeom prst="rect">
                <a:avLst/>
              </a:prstGeom>
              <a:blipFill>
                <a:blip r:embed="rId6"/>
                <a:stretch>
                  <a:fillRect l="-3591" t="-11765" b="-341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3590118" y="4912135"/>
                <a:ext cx="261850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</a:t>
                </a:r>
                <a:r>
                  <a:rPr lang="en-GB" sz="2800" dirty="0">
                    <a:solidFill>
                      <a:schemeClr val="accent1"/>
                    </a:solidFill>
                  </a:rPr>
                  <a:t>713</a:t>
                </a: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0118" y="4912135"/>
                <a:ext cx="2618509" cy="523220"/>
              </a:xfrm>
              <a:prstGeom prst="rect">
                <a:avLst/>
              </a:prstGeom>
              <a:blipFill>
                <a:blip r:embed="rId9"/>
                <a:stretch>
                  <a:fillRect t="-11628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TextBox 34"/>
          <p:cNvSpPr txBox="1"/>
          <p:nvPr/>
        </p:nvSpPr>
        <p:spPr>
          <a:xfrm>
            <a:off x="6695776" y="4198446"/>
            <a:ext cx="4352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9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7196180" y="4198445"/>
            <a:ext cx="4352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FF0000"/>
                </a:solidFill>
              </a:rPr>
              <a:t>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5241693" y="2843815"/>
                <a:ext cx="127614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41693" y="2843815"/>
                <a:ext cx="1276141" cy="52322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0" name="Table 29">
            <a:extLst>
              <a:ext uri="{FF2B5EF4-FFF2-40B4-BE49-F238E27FC236}">
                <a16:creationId xmlns:a16="http://schemas.microsoft.com/office/drawing/2014/main" id="{2836027D-F3B0-4E93-8ED0-190B52FAFF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929963"/>
              </p:ext>
            </p:extLst>
          </p:nvPr>
        </p:nvGraphicFramePr>
        <p:xfrm>
          <a:off x="789974" y="1678958"/>
          <a:ext cx="4251458" cy="28499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1433">
                  <a:extLst>
                    <a:ext uri="{9D8B030D-6E8A-4147-A177-3AD203B41FA5}">
                      <a16:colId xmlns:a16="http://schemas.microsoft.com/office/drawing/2014/main" val="774564795"/>
                    </a:ext>
                  </a:extLst>
                </a:gridCol>
                <a:gridCol w="1842298">
                  <a:extLst>
                    <a:ext uri="{9D8B030D-6E8A-4147-A177-3AD203B41FA5}">
                      <a16:colId xmlns:a16="http://schemas.microsoft.com/office/drawing/2014/main" val="2484942990"/>
                    </a:ext>
                  </a:extLst>
                </a:gridCol>
                <a:gridCol w="1877727">
                  <a:extLst>
                    <a:ext uri="{9D8B030D-6E8A-4147-A177-3AD203B41FA5}">
                      <a16:colId xmlns:a16="http://schemas.microsoft.com/office/drawing/2014/main" val="2912648828"/>
                    </a:ext>
                  </a:extLst>
                </a:gridCol>
              </a:tblGrid>
              <a:tr h="540981">
                <a:tc>
                  <a:txBody>
                    <a:bodyPr/>
                    <a:lstStyle/>
                    <a:p>
                      <a:pPr algn="ctr"/>
                      <a:endParaRPr lang="en-GB" sz="32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431362"/>
                  </a:ext>
                </a:extLst>
              </a:tr>
              <a:tr h="1135421">
                <a:tc>
                  <a:txBody>
                    <a:bodyPr/>
                    <a:lstStyle/>
                    <a:p>
                      <a:pPr algn="ctr"/>
                      <a:endParaRPr lang="en-GB" sz="32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2019914"/>
                  </a:ext>
                </a:extLst>
              </a:tr>
              <a:tr h="1135421">
                <a:tc>
                  <a:txBody>
                    <a:bodyPr/>
                    <a:lstStyle/>
                    <a:p>
                      <a:pPr algn="ctr"/>
                      <a:endParaRPr lang="en-GB" sz="32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90308426"/>
                  </a:ext>
                </a:extLst>
              </a:tr>
            </a:tbl>
          </a:graphicData>
        </a:graphic>
      </p:graphicFrame>
      <p:sp>
        <p:nvSpPr>
          <p:cNvPr id="34" name="TextBox 33">
            <a:extLst>
              <a:ext uri="{FF2B5EF4-FFF2-40B4-BE49-F238E27FC236}">
                <a16:creationId xmlns:a16="http://schemas.microsoft.com/office/drawing/2014/main" id="{815FDC51-6D5F-46F3-956E-0A2524CB43ED}"/>
              </a:ext>
            </a:extLst>
          </p:cNvPr>
          <p:cNvSpPr txBox="1"/>
          <p:nvPr/>
        </p:nvSpPr>
        <p:spPr>
          <a:xfrm>
            <a:off x="1627676" y="1718769"/>
            <a:ext cx="12761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20</a:t>
            </a:r>
            <a:endParaRPr lang="en-GB" dirty="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BF8FFB88-7960-494A-B83F-28979277B49E}"/>
              </a:ext>
            </a:extLst>
          </p:cNvPr>
          <p:cNvSpPr txBox="1"/>
          <p:nvPr/>
        </p:nvSpPr>
        <p:spPr>
          <a:xfrm>
            <a:off x="3909365" y="1678958"/>
            <a:ext cx="12761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3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0AB8F5C6-54EA-4A52-AE03-EB35461F35DB}"/>
              </a:ext>
            </a:extLst>
          </p:cNvPr>
          <p:cNvSpPr txBox="1"/>
          <p:nvPr/>
        </p:nvSpPr>
        <p:spPr>
          <a:xfrm>
            <a:off x="781778" y="2595033"/>
            <a:ext cx="12761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30</a:t>
            </a:r>
            <a:endParaRPr lang="en-GB" dirty="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296BD31E-9FD9-4D11-9942-AA5C2703FDD6}"/>
              </a:ext>
            </a:extLst>
          </p:cNvPr>
          <p:cNvSpPr txBox="1"/>
          <p:nvPr/>
        </p:nvSpPr>
        <p:spPr>
          <a:xfrm>
            <a:off x="896037" y="3785916"/>
            <a:ext cx="12761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1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B2B7B8E3-16B0-4793-B74B-20AEF2EC2F84}"/>
              </a:ext>
            </a:extLst>
          </p:cNvPr>
          <p:cNvSpPr txBox="1"/>
          <p:nvPr/>
        </p:nvSpPr>
        <p:spPr>
          <a:xfrm>
            <a:off x="1627676" y="2595033"/>
            <a:ext cx="12761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600</a:t>
            </a:r>
            <a:endParaRPr lang="en-GB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C399B8BF-137A-4A3E-AE01-8DCFE34EE331}"/>
              </a:ext>
            </a:extLst>
          </p:cNvPr>
          <p:cNvSpPr txBox="1"/>
          <p:nvPr/>
        </p:nvSpPr>
        <p:spPr>
          <a:xfrm>
            <a:off x="3814752" y="2567779"/>
            <a:ext cx="12761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90</a:t>
            </a:r>
            <a:endParaRPr lang="en-GB" dirty="0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1D1060CE-CED9-4428-94DD-A73E36766CA2}"/>
              </a:ext>
            </a:extLst>
          </p:cNvPr>
          <p:cNvSpPr txBox="1"/>
          <p:nvPr/>
        </p:nvSpPr>
        <p:spPr>
          <a:xfrm>
            <a:off x="1627676" y="3769305"/>
            <a:ext cx="12761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20</a:t>
            </a:r>
            <a:endParaRPr lang="en-GB" dirty="0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ABFDD43E-0483-4496-972C-0A52A6E69E48}"/>
              </a:ext>
            </a:extLst>
          </p:cNvPr>
          <p:cNvSpPr txBox="1"/>
          <p:nvPr/>
        </p:nvSpPr>
        <p:spPr>
          <a:xfrm>
            <a:off x="3909364" y="3818008"/>
            <a:ext cx="12761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9FED0C08-8406-45DA-BB0B-ADBDE1977215}"/>
                  </a:ext>
                </a:extLst>
              </p:cNvPr>
              <p:cNvSpPr txBox="1"/>
              <p:nvPr/>
            </p:nvSpPr>
            <p:spPr>
              <a:xfrm>
                <a:off x="516712" y="1737982"/>
                <a:ext cx="127614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9FED0C08-8406-45DA-BB0B-ADBDE197721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6712" y="1737982"/>
                <a:ext cx="1276141" cy="523220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469573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6" grpId="1" animBg="1"/>
      <p:bldP spid="35" grpId="0"/>
      <p:bldP spid="3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3|3.2|4.1|2.2|5.5|1.2|1.7|1.4|3.3|2.5|2.7|1.7|3.4|1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8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5|3.8|5.3|7.1|1.6|0.5|1.4|2.5|4.3|2.3|2.9|0.7|0.7|7.3|0.3|4.9|2.9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4|14.9|1.1|8.2|1.4|0.4|1.7|8.2|0.9|2.7|2.3|7.8|0.9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9|8.1|5.4|5.2|2.3|0.4|10.9|7.1|4.4|4.3|9.2|2.1|2.6|1.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7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1|4.5|6.3|1.5|7.5|0.7|0.9|2.5|4|0.6|0.5|3.1|1|1|9.5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6|1.2|1.2|4.2|1.1|8.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.5|0.5|1.7|0.7|5.8|1.6|2.1|1.6|3.6|2.8|1.1|11.7|16.3|3.5|4|0.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8|2.9|6.4|0.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7|10.6|3.9|1|12.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9|8.7|2.5|1.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|2.9|1.1|3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6|3.3|8|2.5|12.9|8.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4|14.9|1.1|8.2|1.4|0.4|1.7|8.2|0.9|2.7|2.3|7.8|0.9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9|8.1|5.4|5.2|2.3|0.4|10.9|7.1|4.4|4.3|9.2|2.1|2.6|1.1"/>
</p:tagLst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Get ready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et's learn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12" ma:contentTypeDescription="Create a new document." ma:contentTypeScope="" ma:versionID="a653c811c94cadf6c6d25bfc4b9fb185">
  <xsd:schema xmlns:xsd="http://www.w3.org/2001/XMLSchema" xmlns:xs="http://www.w3.org/2001/XMLSchema" xmlns:p="http://schemas.microsoft.com/office/2006/metadata/properties" xmlns:ns3="522d4c35-b548-4432-90ae-af4376e1c4b4" xmlns:ns4="cee99ee9-287b-4f9a-957c-ba5ae7375c9a" targetNamespace="http://schemas.microsoft.com/office/2006/metadata/properties" ma:root="true" ma:fieldsID="51905a861ff4a2a8272b9c9df47fbc94" ns3:_="" ns4:_="">
    <xsd:import namespace="522d4c35-b548-4432-90ae-af4376e1c4b4"/>
    <xsd:import namespace="cee99ee9-287b-4f9a-957c-ba5ae7375c9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e99ee9-287b-4f9a-957c-ba5ae7375c9a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16DAA73-A287-46C2-8E1D-D2B21571AB9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cee99ee9-287b-4f9a-957c-ba5ae7375c9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1727757-3061-47D3-99FD-9493F136DC43}">
  <ds:schemaRefs>
    <ds:schemaRef ds:uri="http://schemas.microsoft.com/office/2006/documentManagement/types"/>
    <ds:schemaRef ds:uri="cee99ee9-287b-4f9a-957c-ba5ae7375c9a"/>
    <ds:schemaRef ds:uri="522d4c35-b548-4432-90ae-af4376e1c4b4"/>
    <ds:schemaRef ds:uri="http://purl.org/dc/terms/"/>
    <ds:schemaRef ds:uri="http://schemas.microsoft.com/office/infopath/2007/PartnerControls"/>
    <ds:schemaRef ds:uri="http://purl.org/dc/dcmitype/"/>
    <ds:schemaRef ds:uri="http://purl.org/dc/elements/1.1/"/>
    <ds:schemaRef ds:uri="http://www.w3.org/XML/1998/namespace"/>
    <ds:schemaRef ds:uri="http://schemas.openxmlformats.org/package/2006/metadata/core-propertie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9213</TotalTime>
  <Words>725</Words>
  <Application>Microsoft Office PowerPoint</Application>
  <PresentationFormat>On-screen Show (4:3)</PresentationFormat>
  <Paragraphs>367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24</vt:i4>
      </vt:variant>
    </vt:vector>
  </HeadingPairs>
  <TitlesOfParts>
    <vt:vector size="36" baseType="lpstr">
      <vt:lpstr>Arial</vt:lpstr>
      <vt:lpstr>Calibri</vt:lpstr>
      <vt:lpstr>Cambria Math</vt:lpstr>
      <vt:lpstr>Comic Sans MS</vt:lpstr>
      <vt:lpstr>KG Primary Penmanship</vt:lpstr>
      <vt:lpstr>Title slide</vt:lpstr>
      <vt:lpstr>Get ready title</vt:lpstr>
      <vt:lpstr>Get ready questions</vt:lpstr>
      <vt:lpstr>Let's learn title</vt:lpstr>
      <vt:lpstr>Let's learn slides</vt:lpstr>
      <vt:lpstr>Your turn</vt:lpstr>
      <vt:lpstr>Your turn activity lesson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Have a go at the questions 1 - 4 on the worksheet</vt:lpstr>
      <vt:lpstr>PowerPoint Presentation</vt:lpstr>
      <vt:lpstr>PowerPoint Presentation</vt:lpstr>
      <vt:lpstr>PowerPoint Presentation</vt:lpstr>
      <vt:lpstr>Have a go at the questions on the next screen if you have completed all the ones on the worksheet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Kit Saddington</cp:lastModifiedBy>
  <cp:revision>297</cp:revision>
  <dcterms:created xsi:type="dcterms:W3CDTF">2019-07-05T11:02:13Z</dcterms:created>
  <dcterms:modified xsi:type="dcterms:W3CDTF">2022-01-19T10:46:26Z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