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5.xml" ContentType="application/vnd.openxmlformats-officedocument.theme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7" r:id="rId7"/>
    <p:sldMasterId id="2147483679" r:id="rId8"/>
    <p:sldMasterId id="2147483682" r:id="rId9"/>
  </p:sldMasterIdLst>
  <p:notesMasterIdLst>
    <p:notesMasterId r:id="rId28"/>
  </p:notesMasterIdLst>
  <p:sldIdLst>
    <p:sldId id="296" r:id="rId10"/>
    <p:sldId id="297" r:id="rId11"/>
    <p:sldId id="298" r:id="rId12"/>
    <p:sldId id="339" r:id="rId13"/>
    <p:sldId id="317" r:id="rId14"/>
    <p:sldId id="330" r:id="rId15"/>
    <p:sldId id="331" r:id="rId16"/>
    <p:sldId id="332" r:id="rId17"/>
    <p:sldId id="342" r:id="rId18"/>
    <p:sldId id="333" r:id="rId19"/>
    <p:sldId id="334" r:id="rId20"/>
    <p:sldId id="335" r:id="rId21"/>
    <p:sldId id="343" r:id="rId22"/>
    <p:sldId id="337" r:id="rId23"/>
    <p:sldId id="329" r:id="rId24"/>
    <p:sldId id="344" r:id="rId25"/>
    <p:sldId id="346" r:id="rId26"/>
    <p:sldId id="345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8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18" autoAdjust="0"/>
    <p:restoredTop sz="96327"/>
  </p:normalViewPr>
  <p:slideViewPr>
    <p:cSldViewPr snapToGrid="0" snapToObjects="1">
      <p:cViewPr varScale="1">
        <p:scale>
          <a:sx n="68" d="100"/>
          <a:sy n="68" d="100"/>
        </p:scale>
        <p:origin x="1506" y="72"/>
      </p:cViewPr>
      <p:guideLst>
        <p:guide orient="horz" pos="368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" Type="http://schemas.openxmlformats.org/officeDocument/2006/relationships/customXml" Target="../customXml/item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11/01/2022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63A521-224D-4C95-824A-3CEFF92EB905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8916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63A521-224D-4C95-824A-3CEFF92EB905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6121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11/01/2022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6.xml"/><Relationship Id="rId6" Type="http://schemas.openxmlformats.org/officeDocument/2006/relationships/image" Target="../media/image160.png"/><Relationship Id="rId5" Type="http://schemas.openxmlformats.org/officeDocument/2006/relationships/image" Target="../media/image15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7.xml"/><Relationship Id="rId6" Type="http://schemas.openxmlformats.org/officeDocument/2006/relationships/image" Target="../media/image14.png"/><Relationship Id="rId5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19.png"/><Relationship Id="rId12" Type="http://schemas.openxmlformats.org/officeDocument/2006/relationships/image" Target="../media/image14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8.xml"/><Relationship Id="rId6" Type="http://schemas.openxmlformats.org/officeDocument/2006/relationships/image" Target="../media/image20.png"/><Relationship Id="rId11" Type="http://schemas.openxmlformats.org/officeDocument/2006/relationships/image" Target="../media/image24.png"/><Relationship Id="rId10" Type="http://schemas.openxmlformats.org/officeDocument/2006/relationships/image" Target="../media/image23.png"/><Relationship Id="rId9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9.xml"/><Relationship Id="rId5" Type="http://schemas.openxmlformats.org/officeDocument/2006/relationships/image" Target="../media/image2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0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9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9.png"/><Relationship Id="rId10" Type="http://schemas.openxmlformats.org/officeDocument/2006/relationships/image" Target="../media/image12.pn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5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476CEEC-79AC-4954-B405-F31AE21754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2564" y="4370616"/>
            <a:ext cx="6462320" cy="24873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F65C4C6-C262-4157-A3E0-2FD7EA2AF705}"/>
              </a:ext>
            </a:extLst>
          </p:cNvPr>
          <p:cNvSpPr txBox="1"/>
          <p:nvPr/>
        </p:nvSpPr>
        <p:spPr>
          <a:xfrm flipH="1">
            <a:off x="580291" y="365760"/>
            <a:ext cx="88696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u="sng" dirty="0">
                <a:latin typeface="Comic Sans MS" panose="030F0702030302020204" pitchFamily="66" charset="0"/>
              </a:rPr>
              <a:t>17.1.22</a:t>
            </a:r>
          </a:p>
          <a:p>
            <a:endParaRPr lang="en-GB" sz="3600" u="sng" dirty="0">
              <a:latin typeface="Comic Sans MS" panose="030F0702030302020204" pitchFamily="66" charset="0"/>
            </a:endParaRPr>
          </a:p>
          <a:p>
            <a:r>
              <a:rPr lang="en-GB" sz="3600" u="sng" dirty="0">
                <a:latin typeface="Comic Sans MS" panose="030F0702030302020204" pitchFamily="66" charset="0"/>
              </a:rPr>
              <a:t>LO – I can divide 2-digit by 1-digit numbers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F206BD7-B0DF-4935-9859-5477E2ECDC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630878"/>
              </p:ext>
            </p:extLst>
          </p:nvPr>
        </p:nvGraphicFramePr>
        <p:xfrm>
          <a:off x="1026896" y="2235193"/>
          <a:ext cx="6851008" cy="4786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8188">
                  <a:extLst>
                    <a:ext uri="{9D8B030D-6E8A-4147-A177-3AD203B41FA5}">
                      <a16:colId xmlns:a16="http://schemas.microsoft.com/office/drawing/2014/main" val="162002335"/>
                    </a:ext>
                  </a:extLst>
                </a:gridCol>
                <a:gridCol w="428188">
                  <a:extLst>
                    <a:ext uri="{9D8B030D-6E8A-4147-A177-3AD203B41FA5}">
                      <a16:colId xmlns:a16="http://schemas.microsoft.com/office/drawing/2014/main" val="555212042"/>
                    </a:ext>
                  </a:extLst>
                </a:gridCol>
                <a:gridCol w="428188">
                  <a:extLst>
                    <a:ext uri="{9D8B030D-6E8A-4147-A177-3AD203B41FA5}">
                      <a16:colId xmlns:a16="http://schemas.microsoft.com/office/drawing/2014/main" val="3715783559"/>
                    </a:ext>
                  </a:extLst>
                </a:gridCol>
                <a:gridCol w="428188">
                  <a:extLst>
                    <a:ext uri="{9D8B030D-6E8A-4147-A177-3AD203B41FA5}">
                      <a16:colId xmlns:a16="http://schemas.microsoft.com/office/drawing/2014/main" val="2112255865"/>
                    </a:ext>
                  </a:extLst>
                </a:gridCol>
                <a:gridCol w="428188">
                  <a:extLst>
                    <a:ext uri="{9D8B030D-6E8A-4147-A177-3AD203B41FA5}">
                      <a16:colId xmlns:a16="http://schemas.microsoft.com/office/drawing/2014/main" val="3807103107"/>
                    </a:ext>
                  </a:extLst>
                </a:gridCol>
                <a:gridCol w="428188">
                  <a:extLst>
                    <a:ext uri="{9D8B030D-6E8A-4147-A177-3AD203B41FA5}">
                      <a16:colId xmlns:a16="http://schemas.microsoft.com/office/drawing/2014/main" val="322704847"/>
                    </a:ext>
                  </a:extLst>
                </a:gridCol>
                <a:gridCol w="428188">
                  <a:extLst>
                    <a:ext uri="{9D8B030D-6E8A-4147-A177-3AD203B41FA5}">
                      <a16:colId xmlns:a16="http://schemas.microsoft.com/office/drawing/2014/main" val="2648319714"/>
                    </a:ext>
                  </a:extLst>
                </a:gridCol>
                <a:gridCol w="428188">
                  <a:extLst>
                    <a:ext uri="{9D8B030D-6E8A-4147-A177-3AD203B41FA5}">
                      <a16:colId xmlns:a16="http://schemas.microsoft.com/office/drawing/2014/main" val="163835575"/>
                    </a:ext>
                  </a:extLst>
                </a:gridCol>
                <a:gridCol w="428188">
                  <a:extLst>
                    <a:ext uri="{9D8B030D-6E8A-4147-A177-3AD203B41FA5}">
                      <a16:colId xmlns:a16="http://schemas.microsoft.com/office/drawing/2014/main" val="911590391"/>
                    </a:ext>
                  </a:extLst>
                </a:gridCol>
                <a:gridCol w="428188">
                  <a:extLst>
                    <a:ext uri="{9D8B030D-6E8A-4147-A177-3AD203B41FA5}">
                      <a16:colId xmlns:a16="http://schemas.microsoft.com/office/drawing/2014/main" val="426968312"/>
                    </a:ext>
                  </a:extLst>
                </a:gridCol>
                <a:gridCol w="428188">
                  <a:extLst>
                    <a:ext uri="{9D8B030D-6E8A-4147-A177-3AD203B41FA5}">
                      <a16:colId xmlns:a16="http://schemas.microsoft.com/office/drawing/2014/main" val="430459515"/>
                    </a:ext>
                  </a:extLst>
                </a:gridCol>
                <a:gridCol w="428188">
                  <a:extLst>
                    <a:ext uri="{9D8B030D-6E8A-4147-A177-3AD203B41FA5}">
                      <a16:colId xmlns:a16="http://schemas.microsoft.com/office/drawing/2014/main" val="865663101"/>
                    </a:ext>
                  </a:extLst>
                </a:gridCol>
                <a:gridCol w="428188">
                  <a:extLst>
                    <a:ext uri="{9D8B030D-6E8A-4147-A177-3AD203B41FA5}">
                      <a16:colId xmlns:a16="http://schemas.microsoft.com/office/drawing/2014/main" val="260485839"/>
                    </a:ext>
                  </a:extLst>
                </a:gridCol>
                <a:gridCol w="428188">
                  <a:extLst>
                    <a:ext uri="{9D8B030D-6E8A-4147-A177-3AD203B41FA5}">
                      <a16:colId xmlns:a16="http://schemas.microsoft.com/office/drawing/2014/main" val="3571916965"/>
                    </a:ext>
                  </a:extLst>
                </a:gridCol>
                <a:gridCol w="428188">
                  <a:extLst>
                    <a:ext uri="{9D8B030D-6E8A-4147-A177-3AD203B41FA5}">
                      <a16:colId xmlns:a16="http://schemas.microsoft.com/office/drawing/2014/main" val="1202708558"/>
                    </a:ext>
                  </a:extLst>
                </a:gridCol>
                <a:gridCol w="428188">
                  <a:extLst>
                    <a:ext uri="{9D8B030D-6E8A-4147-A177-3AD203B41FA5}">
                      <a16:colId xmlns:a16="http://schemas.microsoft.com/office/drawing/2014/main" val="3225121622"/>
                    </a:ext>
                  </a:extLst>
                </a:gridCol>
              </a:tblGrid>
              <a:tr h="239346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34326372"/>
                  </a:ext>
                </a:extLst>
              </a:tr>
              <a:tr h="239346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027778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3C11A6B-51D9-4CA6-ABB7-681338F5EC37}"/>
              </a:ext>
            </a:extLst>
          </p:cNvPr>
          <p:cNvSpPr txBox="1"/>
          <p:nvPr/>
        </p:nvSpPr>
        <p:spPr>
          <a:xfrm>
            <a:off x="7626278" y="1812576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16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A5ECA1-5B9B-4C77-80B3-5FA62F849CD2}"/>
              </a:ext>
            </a:extLst>
          </p:cNvPr>
          <p:cNvSpPr txBox="1"/>
          <p:nvPr/>
        </p:nvSpPr>
        <p:spPr>
          <a:xfrm>
            <a:off x="7197409" y="1812576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15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C767EB-6FC5-477D-A435-A7E5FFE2507D}"/>
              </a:ext>
            </a:extLst>
          </p:cNvPr>
          <p:cNvSpPr txBox="1"/>
          <p:nvPr/>
        </p:nvSpPr>
        <p:spPr>
          <a:xfrm>
            <a:off x="6768540" y="1812576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14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F07FB1-9F3C-4F1F-965D-3879C19C6B2C}"/>
              </a:ext>
            </a:extLst>
          </p:cNvPr>
          <p:cNvSpPr txBox="1"/>
          <p:nvPr/>
        </p:nvSpPr>
        <p:spPr>
          <a:xfrm>
            <a:off x="6339671" y="1812576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13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878C19-1033-4D90-941B-212934A51A48}"/>
              </a:ext>
            </a:extLst>
          </p:cNvPr>
          <p:cNvSpPr txBox="1"/>
          <p:nvPr/>
        </p:nvSpPr>
        <p:spPr>
          <a:xfrm>
            <a:off x="5910802" y="1812576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12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BF84E0-39CD-4DB9-B53E-E8F18F53873E}"/>
              </a:ext>
            </a:extLst>
          </p:cNvPr>
          <p:cNvSpPr txBox="1"/>
          <p:nvPr/>
        </p:nvSpPr>
        <p:spPr>
          <a:xfrm>
            <a:off x="5481933" y="1812576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11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F1AFEB7-CA4E-4580-AC54-A943798D5660}"/>
              </a:ext>
            </a:extLst>
          </p:cNvPr>
          <p:cNvSpPr txBox="1"/>
          <p:nvPr/>
        </p:nvSpPr>
        <p:spPr>
          <a:xfrm>
            <a:off x="5053064" y="1812576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10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C6EF1C-9ED1-419E-A8BC-A2049A079040}"/>
              </a:ext>
            </a:extLst>
          </p:cNvPr>
          <p:cNvSpPr txBox="1"/>
          <p:nvPr/>
        </p:nvSpPr>
        <p:spPr>
          <a:xfrm>
            <a:off x="4702914" y="181257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9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651181D-D8F5-46FD-93FF-167F02A6C674}"/>
              </a:ext>
            </a:extLst>
          </p:cNvPr>
          <p:cNvSpPr txBox="1"/>
          <p:nvPr/>
        </p:nvSpPr>
        <p:spPr>
          <a:xfrm>
            <a:off x="4275569" y="181257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8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80728BF-407D-461C-9F93-B55A58B53FD8}"/>
              </a:ext>
            </a:extLst>
          </p:cNvPr>
          <p:cNvSpPr txBox="1"/>
          <p:nvPr/>
        </p:nvSpPr>
        <p:spPr>
          <a:xfrm>
            <a:off x="3848225" y="181257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7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4F042BE-4BCA-4C41-AAFF-95DE81AD2935}"/>
              </a:ext>
            </a:extLst>
          </p:cNvPr>
          <p:cNvSpPr txBox="1"/>
          <p:nvPr/>
        </p:nvSpPr>
        <p:spPr>
          <a:xfrm>
            <a:off x="3420881" y="181257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6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47ECC91-3A6F-45C6-894D-684F2A974604}"/>
              </a:ext>
            </a:extLst>
          </p:cNvPr>
          <p:cNvSpPr txBox="1"/>
          <p:nvPr/>
        </p:nvSpPr>
        <p:spPr>
          <a:xfrm>
            <a:off x="2993537" y="181257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353FBEA-2C43-4F4E-8657-CB9A8302BBF0}"/>
              </a:ext>
            </a:extLst>
          </p:cNvPr>
          <p:cNvSpPr txBox="1"/>
          <p:nvPr/>
        </p:nvSpPr>
        <p:spPr>
          <a:xfrm>
            <a:off x="2566193" y="181257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4282B81-F448-47FB-8908-02F59A93A28F}"/>
              </a:ext>
            </a:extLst>
          </p:cNvPr>
          <p:cNvSpPr txBox="1"/>
          <p:nvPr/>
        </p:nvSpPr>
        <p:spPr>
          <a:xfrm>
            <a:off x="2138849" y="181257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77944FA-EB37-47AA-A93E-90FBB1F226C0}"/>
              </a:ext>
            </a:extLst>
          </p:cNvPr>
          <p:cNvSpPr txBox="1"/>
          <p:nvPr/>
        </p:nvSpPr>
        <p:spPr>
          <a:xfrm>
            <a:off x="1711505" y="181257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CA80D92-5147-4B50-B4FC-C4B01EDC5B12}"/>
              </a:ext>
            </a:extLst>
          </p:cNvPr>
          <p:cNvSpPr txBox="1"/>
          <p:nvPr/>
        </p:nvSpPr>
        <p:spPr>
          <a:xfrm>
            <a:off x="1284161" y="181257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2CBB603-0B1D-44F2-8475-E2B7634783B7}"/>
              </a:ext>
            </a:extLst>
          </p:cNvPr>
          <p:cNvSpPr txBox="1"/>
          <p:nvPr/>
        </p:nvSpPr>
        <p:spPr>
          <a:xfrm>
            <a:off x="856817" y="181257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E74991F-3DED-45D6-B1B7-8DB98A9B2800}"/>
                  </a:ext>
                </a:extLst>
              </p:cNvPr>
              <p:cNvSpPr txBox="1"/>
              <p:nvPr/>
            </p:nvSpPr>
            <p:spPr>
              <a:xfrm>
                <a:off x="1313117" y="599243"/>
                <a:ext cx="177805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/>
                  <a:t>16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÷</a:t>
                </a:r>
                <a:r>
                  <a:rPr lang="en-GB" sz="2800" dirty="0"/>
                  <a:t> 4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  <a:r>
                  <a:rPr lang="en-GB" sz="2800" dirty="0">
                    <a:solidFill>
                      <a:schemeClr val="accent1"/>
                    </a:solidFill>
                  </a:rPr>
                  <a:t>4</a:t>
                </a: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E74991F-3DED-45D6-B1B7-8DB98A9B28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117" y="599243"/>
                <a:ext cx="1778051" cy="523220"/>
              </a:xfrm>
              <a:prstGeom prst="rect">
                <a:avLst/>
              </a:prstGeom>
              <a:blipFill>
                <a:blip r:embed="rId5"/>
                <a:stretch>
                  <a:fillRect l="-6849" t="-13953" r="-5822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ight Bracket 20">
            <a:extLst>
              <a:ext uri="{FF2B5EF4-FFF2-40B4-BE49-F238E27FC236}">
                <a16:creationId xmlns:a16="http://schemas.microsoft.com/office/drawing/2014/main" id="{65D17EB0-0EA7-418D-BC19-C41CBE3FBD76}"/>
              </a:ext>
            </a:extLst>
          </p:cNvPr>
          <p:cNvSpPr/>
          <p:nvPr/>
        </p:nvSpPr>
        <p:spPr>
          <a:xfrm rot="16200000">
            <a:off x="6871833" y="869903"/>
            <a:ext cx="308498" cy="1696040"/>
          </a:xfrm>
          <a:prstGeom prst="rightBracket">
            <a:avLst>
              <a:gd name="adj" fmla="val 274887"/>
            </a:avLst>
          </a:prstGeom>
          <a:ln w="28575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ight Bracket 21">
            <a:extLst>
              <a:ext uri="{FF2B5EF4-FFF2-40B4-BE49-F238E27FC236}">
                <a16:creationId xmlns:a16="http://schemas.microsoft.com/office/drawing/2014/main" id="{A6378BC9-4B28-4129-BE60-043B32E90F14}"/>
              </a:ext>
            </a:extLst>
          </p:cNvPr>
          <p:cNvSpPr/>
          <p:nvPr/>
        </p:nvSpPr>
        <p:spPr>
          <a:xfrm rot="16200000">
            <a:off x="5146639" y="869903"/>
            <a:ext cx="308498" cy="1696040"/>
          </a:xfrm>
          <a:prstGeom prst="rightBracket">
            <a:avLst>
              <a:gd name="adj" fmla="val 274887"/>
            </a:avLst>
          </a:prstGeom>
          <a:ln w="28575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ight Bracket 22">
            <a:extLst>
              <a:ext uri="{FF2B5EF4-FFF2-40B4-BE49-F238E27FC236}">
                <a16:creationId xmlns:a16="http://schemas.microsoft.com/office/drawing/2014/main" id="{B1D4208E-7BFE-4CE3-90D6-2F69235F38E9}"/>
              </a:ext>
            </a:extLst>
          </p:cNvPr>
          <p:cNvSpPr/>
          <p:nvPr/>
        </p:nvSpPr>
        <p:spPr>
          <a:xfrm rot="16200000">
            <a:off x="3421445" y="869903"/>
            <a:ext cx="308498" cy="1696040"/>
          </a:xfrm>
          <a:prstGeom prst="rightBracket">
            <a:avLst>
              <a:gd name="adj" fmla="val 274887"/>
            </a:avLst>
          </a:prstGeom>
          <a:ln w="28575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ight Bracket 23">
            <a:extLst>
              <a:ext uri="{FF2B5EF4-FFF2-40B4-BE49-F238E27FC236}">
                <a16:creationId xmlns:a16="http://schemas.microsoft.com/office/drawing/2014/main" id="{BA20D225-46FD-4966-A956-CD91759CB6F0}"/>
              </a:ext>
            </a:extLst>
          </p:cNvPr>
          <p:cNvSpPr/>
          <p:nvPr/>
        </p:nvSpPr>
        <p:spPr>
          <a:xfrm rot="16200000">
            <a:off x="1696251" y="869903"/>
            <a:ext cx="308498" cy="1696040"/>
          </a:xfrm>
          <a:prstGeom prst="rightBracket">
            <a:avLst>
              <a:gd name="adj" fmla="val 274887"/>
            </a:avLst>
          </a:prstGeom>
          <a:ln w="28575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8" name="Table 47">
            <a:extLst>
              <a:ext uri="{FF2B5EF4-FFF2-40B4-BE49-F238E27FC236}">
                <a16:creationId xmlns:a16="http://schemas.microsoft.com/office/drawing/2014/main" id="{0721DF92-33D6-474E-8F66-09C1F1C175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064336"/>
              </p:ext>
            </p:extLst>
          </p:nvPr>
        </p:nvGraphicFramePr>
        <p:xfrm>
          <a:off x="1027364" y="4766583"/>
          <a:ext cx="6851008" cy="4786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8188">
                  <a:extLst>
                    <a:ext uri="{9D8B030D-6E8A-4147-A177-3AD203B41FA5}">
                      <a16:colId xmlns:a16="http://schemas.microsoft.com/office/drawing/2014/main" val="162002335"/>
                    </a:ext>
                  </a:extLst>
                </a:gridCol>
                <a:gridCol w="428188">
                  <a:extLst>
                    <a:ext uri="{9D8B030D-6E8A-4147-A177-3AD203B41FA5}">
                      <a16:colId xmlns:a16="http://schemas.microsoft.com/office/drawing/2014/main" val="555212042"/>
                    </a:ext>
                  </a:extLst>
                </a:gridCol>
                <a:gridCol w="428188">
                  <a:extLst>
                    <a:ext uri="{9D8B030D-6E8A-4147-A177-3AD203B41FA5}">
                      <a16:colId xmlns:a16="http://schemas.microsoft.com/office/drawing/2014/main" val="3715783559"/>
                    </a:ext>
                  </a:extLst>
                </a:gridCol>
                <a:gridCol w="428188">
                  <a:extLst>
                    <a:ext uri="{9D8B030D-6E8A-4147-A177-3AD203B41FA5}">
                      <a16:colId xmlns:a16="http://schemas.microsoft.com/office/drawing/2014/main" val="2112255865"/>
                    </a:ext>
                  </a:extLst>
                </a:gridCol>
                <a:gridCol w="428188">
                  <a:extLst>
                    <a:ext uri="{9D8B030D-6E8A-4147-A177-3AD203B41FA5}">
                      <a16:colId xmlns:a16="http://schemas.microsoft.com/office/drawing/2014/main" val="3807103107"/>
                    </a:ext>
                  </a:extLst>
                </a:gridCol>
                <a:gridCol w="428188">
                  <a:extLst>
                    <a:ext uri="{9D8B030D-6E8A-4147-A177-3AD203B41FA5}">
                      <a16:colId xmlns:a16="http://schemas.microsoft.com/office/drawing/2014/main" val="322704847"/>
                    </a:ext>
                  </a:extLst>
                </a:gridCol>
                <a:gridCol w="428188">
                  <a:extLst>
                    <a:ext uri="{9D8B030D-6E8A-4147-A177-3AD203B41FA5}">
                      <a16:colId xmlns:a16="http://schemas.microsoft.com/office/drawing/2014/main" val="2648319714"/>
                    </a:ext>
                  </a:extLst>
                </a:gridCol>
                <a:gridCol w="428188">
                  <a:extLst>
                    <a:ext uri="{9D8B030D-6E8A-4147-A177-3AD203B41FA5}">
                      <a16:colId xmlns:a16="http://schemas.microsoft.com/office/drawing/2014/main" val="163835575"/>
                    </a:ext>
                  </a:extLst>
                </a:gridCol>
                <a:gridCol w="428188">
                  <a:extLst>
                    <a:ext uri="{9D8B030D-6E8A-4147-A177-3AD203B41FA5}">
                      <a16:colId xmlns:a16="http://schemas.microsoft.com/office/drawing/2014/main" val="911590391"/>
                    </a:ext>
                  </a:extLst>
                </a:gridCol>
                <a:gridCol w="428188">
                  <a:extLst>
                    <a:ext uri="{9D8B030D-6E8A-4147-A177-3AD203B41FA5}">
                      <a16:colId xmlns:a16="http://schemas.microsoft.com/office/drawing/2014/main" val="426968312"/>
                    </a:ext>
                  </a:extLst>
                </a:gridCol>
                <a:gridCol w="428188">
                  <a:extLst>
                    <a:ext uri="{9D8B030D-6E8A-4147-A177-3AD203B41FA5}">
                      <a16:colId xmlns:a16="http://schemas.microsoft.com/office/drawing/2014/main" val="430459515"/>
                    </a:ext>
                  </a:extLst>
                </a:gridCol>
                <a:gridCol w="428188">
                  <a:extLst>
                    <a:ext uri="{9D8B030D-6E8A-4147-A177-3AD203B41FA5}">
                      <a16:colId xmlns:a16="http://schemas.microsoft.com/office/drawing/2014/main" val="865663101"/>
                    </a:ext>
                  </a:extLst>
                </a:gridCol>
                <a:gridCol w="428188">
                  <a:extLst>
                    <a:ext uri="{9D8B030D-6E8A-4147-A177-3AD203B41FA5}">
                      <a16:colId xmlns:a16="http://schemas.microsoft.com/office/drawing/2014/main" val="260485839"/>
                    </a:ext>
                  </a:extLst>
                </a:gridCol>
                <a:gridCol w="428188">
                  <a:extLst>
                    <a:ext uri="{9D8B030D-6E8A-4147-A177-3AD203B41FA5}">
                      <a16:colId xmlns:a16="http://schemas.microsoft.com/office/drawing/2014/main" val="3571916965"/>
                    </a:ext>
                  </a:extLst>
                </a:gridCol>
                <a:gridCol w="428188">
                  <a:extLst>
                    <a:ext uri="{9D8B030D-6E8A-4147-A177-3AD203B41FA5}">
                      <a16:colId xmlns:a16="http://schemas.microsoft.com/office/drawing/2014/main" val="1202708558"/>
                    </a:ext>
                  </a:extLst>
                </a:gridCol>
                <a:gridCol w="428188">
                  <a:extLst>
                    <a:ext uri="{9D8B030D-6E8A-4147-A177-3AD203B41FA5}">
                      <a16:colId xmlns:a16="http://schemas.microsoft.com/office/drawing/2014/main" val="3225121622"/>
                    </a:ext>
                  </a:extLst>
                </a:gridCol>
              </a:tblGrid>
              <a:tr h="239346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34326372"/>
                  </a:ext>
                </a:extLst>
              </a:tr>
              <a:tr h="239346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0277781"/>
                  </a:ext>
                </a:extLst>
              </a:tr>
            </a:tbl>
          </a:graphicData>
        </a:graphic>
      </p:graphicFrame>
      <p:sp>
        <p:nvSpPr>
          <p:cNvPr id="49" name="TextBox 48">
            <a:extLst>
              <a:ext uri="{FF2B5EF4-FFF2-40B4-BE49-F238E27FC236}">
                <a16:creationId xmlns:a16="http://schemas.microsoft.com/office/drawing/2014/main" id="{BB4C4FFA-DF99-4F21-B87F-8DB92BA301C4}"/>
              </a:ext>
            </a:extLst>
          </p:cNvPr>
          <p:cNvSpPr txBox="1"/>
          <p:nvPr/>
        </p:nvSpPr>
        <p:spPr>
          <a:xfrm>
            <a:off x="7626746" y="4343966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16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0174655-1C65-4840-A55C-1115B8E4E27D}"/>
              </a:ext>
            </a:extLst>
          </p:cNvPr>
          <p:cNvSpPr txBox="1"/>
          <p:nvPr/>
        </p:nvSpPr>
        <p:spPr>
          <a:xfrm>
            <a:off x="7197877" y="4343966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15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3180DFC-9027-4FF8-8C64-C3A1C54BC252}"/>
              </a:ext>
            </a:extLst>
          </p:cNvPr>
          <p:cNvSpPr txBox="1"/>
          <p:nvPr/>
        </p:nvSpPr>
        <p:spPr>
          <a:xfrm>
            <a:off x="6769008" y="4343966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14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C1D372B-179D-48EA-8810-37B578367CE1}"/>
              </a:ext>
            </a:extLst>
          </p:cNvPr>
          <p:cNvSpPr txBox="1"/>
          <p:nvPr/>
        </p:nvSpPr>
        <p:spPr>
          <a:xfrm>
            <a:off x="6340139" y="4343966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13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5FDB4F4-AD1C-4753-A425-0B7C67797CC3}"/>
              </a:ext>
            </a:extLst>
          </p:cNvPr>
          <p:cNvSpPr txBox="1"/>
          <p:nvPr/>
        </p:nvSpPr>
        <p:spPr>
          <a:xfrm>
            <a:off x="5911270" y="4343966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12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2F2691B-4A51-44BB-87A0-522E8258058F}"/>
              </a:ext>
            </a:extLst>
          </p:cNvPr>
          <p:cNvSpPr txBox="1"/>
          <p:nvPr/>
        </p:nvSpPr>
        <p:spPr>
          <a:xfrm>
            <a:off x="5482401" y="4343966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11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13AAF5D-8A1D-4913-ACD5-1936047132F7}"/>
              </a:ext>
            </a:extLst>
          </p:cNvPr>
          <p:cNvSpPr txBox="1"/>
          <p:nvPr/>
        </p:nvSpPr>
        <p:spPr>
          <a:xfrm>
            <a:off x="5053532" y="4343966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10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C98AC29-4F0F-4172-864C-591166CB4104}"/>
              </a:ext>
            </a:extLst>
          </p:cNvPr>
          <p:cNvSpPr txBox="1"/>
          <p:nvPr/>
        </p:nvSpPr>
        <p:spPr>
          <a:xfrm>
            <a:off x="4703382" y="434396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9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1B14697-9F6A-40F8-B682-57F2FA73473E}"/>
              </a:ext>
            </a:extLst>
          </p:cNvPr>
          <p:cNvSpPr txBox="1"/>
          <p:nvPr/>
        </p:nvSpPr>
        <p:spPr>
          <a:xfrm>
            <a:off x="4276037" y="434396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8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E2B3A0B-378E-473D-8FED-6C627FE70F80}"/>
              </a:ext>
            </a:extLst>
          </p:cNvPr>
          <p:cNvSpPr txBox="1"/>
          <p:nvPr/>
        </p:nvSpPr>
        <p:spPr>
          <a:xfrm>
            <a:off x="3848693" y="434396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7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4B9BBCC-0CB9-428C-9A14-D1331C7D0FBA}"/>
              </a:ext>
            </a:extLst>
          </p:cNvPr>
          <p:cNvSpPr txBox="1"/>
          <p:nvPr/>
        </p:nvSpPr>
        <p:spPr>
          <a:xfrm>
            <a:off x="3421349" y="434396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6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F751F8C-16C0-4BFC-A498-9AB93F0410DA}"/>
              </a:ext>
            </a:extLst>
          </p:cNvPr>
          <p:cNvSpPr txBox="1"/>
          <p:nvPr/>
        </p:nvSpPr>
        <p:spPr>
          <a:xfrm>
            <a:off x="2994005" y="434396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5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7C06FE0-8019-4A77-AA67-8A123CBAF2F2}"/>
              </a:ext>
            </a:extLst>
          </p:cNvPr>
          <p:cNvSpPr txBox="1"/>
          <p:nvPr/>
        </p:nvSpPr>
        <p:spPr>
          <a:xfrm>
            <a:off x="2566661" y="434396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4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CF6674D5-AA43-4EF2-B0F7-D3D858D86380}"/>
              </a:ext>
            </a:extLst>
          </p:cNvPr>
          <p:cNvSpPr txBox="1"/>
          <p:nvPr/>
        </p:nvSpPr>
        <p:spPr>
          <a:xfrm>
            <a:off x="2139317" y="434396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3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BF4BC8A-A194-4452-9BE9-A6C8619CE189}"/>
              </a:ext>
            </a:extLst>
          </p:cNvPr>
          <p:cNvSpPr txBox="1"/>
          <p:nvPr/>
        </p:nvSpPr>
        <p:spPr>
          <a:xfrm>
            <a:off x="1711973" y="434396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2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2A6DF786-CDDB-400C-990D-35DF17501871}"/>
              </a:ext>
            </a:extLst>
          </p:cNvPr>
          <p:cNvSpPr txBox="1"/>
          <p:nvPr/>
        </p:nvSpPr>
        <p:spPr>
          <a:xfrm>
            <a:off x="1284629" y="434396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1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5633968-8CDC-4591-9989-7957FA774189}"/>
              </a:ext>
            </a:extLst>
          </p:cNvPr>
          <p:cNvSpPr txBox="1"/>
          <p:nvPr/>
        </p:nvSpPr>
        <p:spPr>
          <a:xfrm>
            <a:off x="857285" y="434396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E65492AD-B195-42DB-B5BE-B93681E12B57}"/>
                  </a:ext>
                </a:extLst>
              </p:cNvPr>
              <p:cNvSpPr txBox="1"/>
              <p:nvPr/>
            </p:nvSpPr>
            <p:spPr>
              <a:xfrm>
                <a:off x="1313585" y="3130633"/>
                <a:ext cx="151355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/>
                  <a:t>16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÷</a:t>
                </a:r>
                <a:r>
                  <a:rPr lang="en-GB" sz="2800" dirty="0"/>
                  <a:t> 5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E65492AD-B195-42DB-B5BE-B93681E12B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585" y="3130633"/>
                <a:ext cx="1513556" cy="523220"/>
              </a:xfrm>
              <a:prstGeom prst="rect">
                <a:avLst/>
              </a:prstGeom>
              <a:blipFill>
                <a:blip r:embed="rId6"/>
                <a:stretch>
                  <a:fillRect l="-8032" t="-15294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Right Bracket 66">
            <a:extLst>
              <a:ext uri="{FF2B5EF4-FFF2-40B4-BE49-F238E27FC236}">
                <a16:creationId xmlns:a16="http://schemas.microsoft.com/office/drawing/2014/main" id="{CA6B1B4B-5C1B-4F65-B1EF-73AB86BC981F}"/>
              </a:ext>
            </a:extLst>
          </p:cNvPr>
          <p:cNvSpPr/>
          <p:nvPr/>
        </p:nvSpPr>
        <p:spPr>
          <a:xfrm rot="16200000">
            <a:off x="6649329" y="3185354"/>
            <a:ext cx="308498" cy="2141985"/>
          </a:xfrm>
          <a:prstGeom prst="rightBracket">
            <a:avLst>
              <a:gd name="adj" fmla="val 347164"/>
            </a:avLst>
          </a:prstGeom>
          <a:ln w="28575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ight Bracket 67">
            <a:extLst>
              <a:ext uri="{FF2B5EF4-FFF2-40B4-BE49-F238E27FC236}">
                <a16:creationId xmlns:a16="http://schemas.microsoft.com/office/drawing/2014/main" id="{07F284CA-DD75-4AA5-8DC7-6BA6B214531C}"/>
              </a:ext>
            </a:extLst>
          </p:cNvPr>
          <p:cNvSpPr/>
          <p:nvPr/>
        </p:nvSpPr>
        <p:spPr>
          <a:xfrm rot="16200000">
            <a:off x="4495290" y="3210062"/>
            <a:ext cx="308498" cy="2092569"/>
          </a:xfrm>
          <a:prstGeom prst="rightBracket">
            <a:avLst>
              <a:gd name="adj" fmla="val 339154"/>
            </a:avLst>
          </a:prstGeom>
          <a:ln w="28575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ight Bracket 68">
            <a:extLst>
              <a:ext uri="{FF2B5EF4-FFF2-40B4-BE49-F238E27FC236}">
                <a16:creationId xmlns:a16="http://schemas.microsoft.com/office/drawing/2014/main" id="{02F9CAE6-C990-4E67-8C0A-A323088E0D38}"/>
              </a:ext>
            </a:extLst>
          </p:cNvPr>
          <p:cNvSpPr/>
          <p:nvPr/>
        </p:nvSpPr>
        <p:spPr>
          <a:xfrm rot="16200000">
            <a:off x="2365958" y="3210062"/>
            <a:ext cx="308498" cy="2092570"/>
          </a:xfrm>
          <a:prstGeom prst="rightBracket">
            <a:avLst>
              <a:gd name="adj" fmla="val 339155"/>
            </a:avLst>
          </a:prstGeom>
          <a:ln w="28575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1788C0C-C752-4115-A788-F8790F556E13}"/>
              </a:ext>
            </a:extLst>
          </p:cNvPr>
          <p:cNvSpPr txBox="1"/>
          <p:nvPr/>
        </p:nvSpPr>
        <p:spPr>
          <a:xfrm>
            <a:off x="2736272" y="313063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3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104AE5FB-5359-40E9-9069-CB1FBEE4F973}"/>
              </a:ext>
            </a:extLst>
          </p:cNvPr>
          <p:cNvSpPr/>
          <p:nvPr/>
        </p:nvSpPr>
        <p:spPr>
          <a:xfrm>
            <a:off x="1283104" y="4410596"/>
            <a:ext cx="341215" cy="350317"/>
          </a:xfrm>
          <a:prstGeom prst="ellipse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D5F9AEB5-ABC7-4EBD-9F04-6E4F04960FAE}"/>
              </a:ext>
            </a:extLst>
          </p:cNvPr>
          <p:cNvSpPr txBox="1"/>
          <p:nvPr/>
        </p:nvSpPr>
        <p:spPr>
          <a:xfrm>
            <a:off x="2997127" y="3130633"/>
            <a:ext cx="20378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remainder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8CBAB98B-A5F3-4C30-A401-1B63A32496B9}"/>
                  </a:ext>
                </a:extLst>
              </p:cNvPr>
              <p:cNvSpPr txBox="1"/>
              <p:nvPr/>
            </p:nvSpPr>
            <p:spPr>
              <a:xfrm>
                <a:off x="6600297" y="1119321"/>
                <a:ext cx="71686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4</a:t>
                </a:r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8CBAB98B-A5F3-4C30-A401-1B63A32496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0297" y="1119321"/>
                <a:ext cx="716863" cy="523220"/>
              </a:xfrm>
              <a:prstGeom prst="rect">
                <a:avLst/>
              </a:prstGeom>
              <a:blipFill>
                <a:blip r:embed="rId7"/>
                <a:stretch>
                  <a:fillRect t="-11765" r="-1538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791575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 tmFilter="0, 0; .2, .5; .8, .5; 1, 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250" autoRev="1" fill="hold"/>
                                        <p:tgtEl>
                                          <p:spTgt spid="6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6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 tmFilter="0, 0; .2, .5; .8, .5; 1, 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8" dur="250" autoRev="1" fill="hold"/>
                                        <p:tgtEl>
                                          <p:spTgt spid="6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9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 tmFilter="0, 0; .2, .5; .8, .5; 1, 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1" dur="250" autoRev="1" fill="hold"/>
                                        <p:tgtEl>
                                          <p:spTgt spid="6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1" grpId="0"/>
      <p:bldP spid="72" grpId="0" animBg="1"/>
      <p:bldP spid="73" grpId="0"/>
      <p:bldP spid="7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" name="Table 47">
            <a:extLst>
              <a:ext uri="{FF2B5EF4-FFF2-40B4-BE49-F238E27FC236}">
                <a16:creationId xmlns:a16="http://schemas.microsoft.com/office/drawing/2014/main" id="{0721DF92-33D6-474E-8F66-09C1F1C175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562089"/>
              </p:ext>
            </p:extLst>
          </p:nvPr>
        </p:nvGraphicFramePr>
        <p:xfrm>
          <a:off x="1035911" y="3441876"/>
          <a:ext cx="6851008" cy="4786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8188">
                  <a:extLst>
                    <a:ext uri="{9D8B030D-6E8A-4147-A177-3AD203B41FA5}">
                      <a16:colId xmlns:a16="http://schemas.microsoft.com/office/drawing/2014/main" val="162002335"/>
                    </a:ext>
                  </a:extLst>
                </a:gridCol>
                <a:gridCol w="428188">
                  <a:extLst>
                    <a:ext uri="{9D8B030D-6E8A-4147-A177-3AD203B41FA5}">
                      <a16:colId xmlns:a16="http://schemas.microsoft.com/office/drawing/2014/main" val="555212042"/>
                    </a:ext>
                  </a:extLst>
                </a:gridCol>
                <a:gridCol w="428188">
                  <a:extLst>
                    <a:ext uri="{9D8B030D-6E8A-4147-A177-3AD203B41FA5}">
                      <a16:colId xmlns:a16="http://schemas.microsoft.com/office/drawing/2014/main" val="3715783559"/>
                    </a:ext>
                  </a:extLst>
                </a:gridCol>
                <a:gridCol w="428188">
                  <a:extLst>
                    <a:ext uri="{9D8B030D-6E8A-4147-A177-3AD203B41FA5}">
                      <a16:colId xmlns:a16="http://schemas.microsoft.com/office/drawing/2014/main" val="2112255865"/>
                    </a:ext>
                  </a:extLst>
                </a:gridCol>
                <a:gridCol w="428188">
                  <a:extLst>
                    <a:ext uri="{9D8B030D-6E8A-4147-A177-3AD203B41FA5}">
                      <a16:colId xmlns:a16="http://schemas.microsoft.com/office/drawing/2014/main" val="3807103107"/>
                    </a:ext>
                  </a:extLst>
                </a:gridCol>
                <a:gridCol w="428188">
                  <a:extLst>
                    <a:ext uri="{9D8B030D-6E8A-4147-A177-3AD203B41FA5}">
                      <a16:colId xmlns:a16="http://schemas.microsoft.com/office/drawing/2014/main" val="322704847"/>
                    </a:ext>
                  </a:extLst>
                </a:gridCol>
                <a:gridCol w="428188">
                  <a:extLst>
                    <a:ext uri="{9D8B030D-6E8A-4147-A177-3AD203B41FA5}">
                      <a16:colId xmlns:a16="http://schemas.microsoft.com/office/drawing/2014/main" val="2648319714"/>
                    </a:ext>
                  </a:extLst>
                </a:gridCol>
                <a:gridCol w="428188">
                  <a:extLst>
                    <a:ext uri="{9D8B030D-6E8A-4147-A177-3AD203B41FA5}">
                      <a16:colId xmlns:a16="http://schemas.microsoft.com/office/drawing/2014/main" val="163835575"/>
                    </a:ext>
                  </a:extLst>
                </a:gridCol>
                <a:gridCol w="428188">
                  <a:extLst>
                    <a:ext uri="{9D8B030D-6E8A-4147-A177-3AD203B41FA5}">
                      <a16:colId xmlns:a16="http://schemas.microsoft.com/office/drawing/2014/main" val="911590391"/>
                    </a:ext>
                  </a:extLst>
                </a:gridCol>
                <a:gridCol w="428188">
                  <a:extLst>
                    <a:ext uri="{9D8B030D-6E8A-4147-A177-3AD203B41FA5}">
                      <a16:colId xmlns:a16="http://schemas.microsoft.com/office/drawing/2014/main" val="426968312"/>
                    </a:ext>
                  </a:extLst>
                </a:gridCol>
                <a:gridCol w="428188">
                  <a:extLst>
                    <a:ext uri="{9D8B030D-6E8A-4147-A177-3AD203B41FA5}">
                      <a16:colId xmlns:a16="http://schemas.microsoft.com/office/drawing/2014/main" val="430459515"/>
                    </a:ext>
                  </a:extLst>
                </a:gridCol>
                <a:gridCol w="428188">
                  <a:extLst>
                    <a:ext uri="{9D8B030D-6E8A-4147-A177-3AD203B41FA5}">
                      <a16:colId xmlns:a16="http://schemas.microsoft.com/office/drawing/2014/main" val="865663101"/>
                    </a:ext>
                  </a:extLst>
                </a:gridCol>
                <a:gridCol w="428188">
                  <a:extLst>
                    <a:ext uri="{9D8B030D-6E8A-4147-A177-3AD203B41FA5}">
                      <a16:colId xmlns:a16="http://schemas.microsoft.com/office/drawing/2014/main" val="260485839"/>
                    </a:ext>
                  </a:extLst>
                </a:gridCol>
                <a:gridCol w="428188">
                  <a:extLst>
                    <a:ext uri="{9D8B030D-6E8A-4147-A177-3AD203B41FA5}">
                      <a16:colId xmlns:a16="http://schemas.microsoft.com/office/drawing/2014/main" val="3571916965"/>
                    </a:ext>
                  </a:extLst>
                </a:gridCol>
                <a:gridCol w="428188">
                  <a:extLst>
                    <a:ext uri="{9D8B030D-6E8A-4147-A177-3AD203B41FA5}">
                      <a16:colId xmlns:a16="http://schemas.microsoft.com/office/drawing/2014/main" val="1202708558"/>
                    </a:ext>
                  </a:extLst>
                </a:gridCol>
                <a:gridCol w="428188">
                  <a:extLst>
                    <a:ext uri="{9D8B030D-6E8A-4147-A177-3AD203B41FA5}">
                      <a16:colId xmlns:a16="http://schemas.microsoft.com/office/drawing/2014/main" val="3225121622"/>
                    </a:ext>
                  </a:extLst>
                </a:gridCol>
              </a:tblGrid>
              <a:tr h="239346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34326372"/>
                  </a:ext>
                </a:extLst>
              </a:tr>
              <a:tr h="239346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0277781"/>
                  </a:ext>
                </a:extLst>
              </a:tr>
            </a:tbl>
          </a:graphicData>
        </a:graphic>
      </p:graphicFrame>
      <p:sp>
        <p:nvSpPr>
          <p:cNvPr id="49" name="TextBox 48">
            <a:extLst>
              <a:ext uri="{FF2B5EF4-FFF2-40B4-BE49-F238E27FC236}">
                <a16:creationId xmlns:a16="http://schemas.microsoft.com/office/drawing/2014/main" id="{BB4C4FFA-DF99-4F21-B87F-8DB92BA301C4}"/>
              </a:ext>
            </a:extLst>
          </p:cNvPr>
          <p:cNvSpPr txBox="1"/>
          <p:nvPr/>
        </p:nvSpPr>
        <p:spPr>
          <a:xfrm>
            <a:off x="7635293" y="3019259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16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0174655-1C65-4840-A55C-1115B8E4E27D}"/>
              </a:ext>
            </a:extLst>
          </p:cNvPr>
          <p:cNvSpPr txBox="1"/>
          <p:nvPr/>
        </p:nvSpPr>
        <p:spPr>
          <a:xfrm>
            <a:off x="7206424" y="3019259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15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3180DFC-9027-4FF8-8C64-C3A1C54BC252}"/>
              </a:ext>
            </a:extLst>
          </p:cNvPr>
          <p:cNvSpPr txBox="1"/>
          <p:nvPr/>
        </p:nvSpPr>
        <p:spPr>
          <a:xfrm>
            <a:off x="6777555" y="3019259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14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C1D372B-179D-48EA-8810-37B578367CE1}"/>
              </a:ext>
            </a:extLst>
          </p:cNvPr>
          <p:cNvSpPr txBox="1"/>
          <p:nvPr/>
        </p:nvSpPr>
        <p:spPr>
          <a:xfrm>
            <a:off x="6348686" y="3019259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13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5FDB4F4-AD1C-4753-A425-0B7C67797CC3}"/>
              </a:ext>
            </a:extLst>
          </p:cNvPr>
          <p:cNvSpPr txBox="1"/>
          <p:nvPr/>
        </p:nvSpPr>
        <p:spPr>
          <a:xfrm>
            <a:off x="5919817" y="3019259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12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2F2691B-4A51-44BB-87A0-522E8258058F}"/>
              </a:ext>
            </a:extLst>
          </p:cNvPr>
          <p:cNvSpPr txBox="1"/>
          <p:nvPr/>
        </p:nvSpPr>
        <p:spPr>
          <a:xfrm>
            <a:off x="5490948" y="3019259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11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13AAF5D-8A1D-4913-ACD5-1936047132F7}"/>
              </a:ext>
            </a:extLst>
          </p:cNvPr>
          <p:cNvSpPr txBox="1"/>
          <p:nvPr/>
        </p:nvSpPr>
        <p:spPr>
          <a:xfrm>
            <a:off x="5062079" y="3019259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10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C98AC29-4F0F-4172-864C-591166CB4104}"/>
              </a:ext>
            </a:extLst>
          </p:cNvPr>
          <p:cNvSpPr txBox="1"/>
          <p:nvPr/>
        </p:nvSpPr>
        <p:spPr>
          <a:xfrm>
            <a:off x="4711929" y="301925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9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1B14697-9F6A-40F8-B682-57F2FA73473E}"/>
              </a:ext>
            </a:extLst>
          </p:cNvPr>
          <p:cNvSpPr txBox="1"/>
          <p:nvPr/>
        </p:nvSpPr>
        <p:spPr>
          <a:xfrm>
            <a:off x="4284584" y="301925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8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E2B3A0B-378E-473D-8FED-6C627FE70F80}"/>
              </a:ext>
            </a:extLst>
          </p:cNvPr>
          <p:cNvSpPr txBox="1"/>
          <p:nvPr/>
        </p:nvSpPr>
        <p:spPr>
          <a:xfrm>
            <a:off x="3857240" y="301925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7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4B9BBCC-0CB9-428C-9A14-D1331C7D0FBA}"/>
              </a:ext>
            </a:extLst>
          </p:cNvPr>
          <p:cNvSpPr txBox="1"/>
          <p:nvPr/>
        </p:nvSpPr>
        <p:spPr>
          <a:xfrm>
            <a:off x="3429896" y="301925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6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F751F8C-16C0-4BFC-A498-9AB93F0410DA}"/>
              </a:ext>
            </a:extLst>
          </p:cNvPr>
          <p:cNvSpPr txBox="1"/>
          <p:nvPr/>
        </p:nvSpPr>
        <p:spPr>
          <a:xfrm>
            <a:off x="3002552" y="301925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5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7C06FE0-8019-4A77-AA67-8A123CBAF2F2}"/>
              </a:ext>
            </a:extLst>
          </p:cNvPr>
          <p:cNvSpPr txBox="1"/>
          <p:nvPr/>
        </p:nvSpPr>
        <p:spPr>
          <a:xfrm>
            <a:off x="2575208" y="301925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4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CF6674D5-AA43-4EF2-B0F7-D3D858D86380}"/>
              </a:ext>
            </a:extLst>
          </p:cNvPr>
          <p:cNvSpPr txBox="1"/>
          <p:nvPr/>
        </p:nvSpPr>
        <p:spPr>
          <a:xfrm>
            <a:off x="2147864" y="301925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3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BF4BC8A-A194-4452-9BE9-A6C8619CE189}"/>
              </a:ext>
            </a:extLst>
          </p:cNvPr>
          <p:cNvSpPr txBox="1"/>
          <p:nvPr/>
        </p:nvSpPr>
        <p:spPr>
          <a:xfrm>
            <a:off x="1720520" y="301925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2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2A6DF786-CDDB-400C-990D-35DF17501871}"/>
              </a:ext>
            </a:extLst>
          </p:cNvPr>
          <p:cNvSpPr txBox="1"/>
          <p:nvPr/>
        </p:nvSpPr>
        <p:spPr>
          <a:xfrm>
            <a:off x="1293176" y="301925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1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5633968-8CDC-4591-9989-7957FA774189}"/>
              </a:ext>
            </a:extLst>
          </p:cNvPr>
          <p:cNvSpPr txBox="1"/>
          <p:nvPr/>
        </p:nvSpPr>
        <p:spPr>
          <a:xfrm>
            <a:off x="865832" y="301925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E65492AD-B195-42DB-B5BE-B93681E12B57}"/>
                  </a:ext>
                </a:extLst>
              </p:cNvPr>
              <p:cNvSpPr txBox="1"/>
              <p:nvPr/>
            </p:nvSpPr>
            <p:spPr>
              <a:xfrm>
                <a:off x="1322132" y="1805926"/>
                <a:ext cx="151355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/>
                  <a:t>16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÷</a:t>
                </a:r>
                <a:r>
                  <a:rPr lang="en-GB" sz="2800" dirty="0"/>
                  <a:t> 7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E65492AD-B195-42DB-B5BE-B93681E12B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2132" y="1805926"/>
                <a:ext cx="1513556" cy="523220"/>
              </a:xfrm>
              <a:prstGeom prst="rect">
                <a:avLst/>
              </a:prstGeom>
              <a:blipFill>
                <a:blip r:embed="rId5"/>
                <a:stretch>
                  <a:fillRect l="-8468" t="-13953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Right Bracket 66">
            <a:extLst>
              <a:ext uri="{FF2B5EF4-FFF2-40B4-BE49-F238E27FC236}">
                <a16:creationId xmlns:a16="http://schemas.microsoft.com/office/drawing/2014/main" id="{CA6B1B4B-5C1B-4F65-B1EF-73AB86BC981F}"/>
              </a:ext>
            </a:extLst>
          </p:cNvPr>
          <p:cNvSpPr/>
          <p:nvPr/>
        </p:nvSpPr>
        <p:spPr>
          <a:xfrm rot="16200000">
            <a:off x="6253547" y="1444592"/>
            <a:ext cx="288000" cy="2994594"/>
          </a:xfrm>
          <a:prstGeom prst="rightBracket">
            <a:avLst>
              <a:gd name="adj" fmla="val 499808"/>
            </a:avLst>
          </a:prstGeom>
          <a:ln w="28575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ight Bracket 67">
            <a:extLst>
              <a:ext uri="{FF2B5EF4-FFF2-40B4-BE49-F238E27FC236}">
                <a16:creationId xmlns:a16="http://schemas.microsoft.com/office/drawing/2014/main" id="{07F284CA-DD75-4AA5-8DC7-6BA6B214531C}"/>
              </a:ext>
            </a:extLst>
          </p:cNvPr>
          <p:cNvSpPr/>
          <p:nvPr/>
        </p:nvSpPr>
        <p:spPr>
          <a:xfrm rot="16200000">
            <a:off x="3229483" y="1444595"/>
            <a:ext cx="288000" cy="2994588"/>
          </a:xfrm>
          <a:prstGeom prst="rightBracket">
            <a:avLst>
              <a:gd name="adj" fmla="val 519894"/>
            </a:avLst>
          </a:prstGeom>
          <a:ln w="28575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1788C0C-C752-4115-A788-F8790F556E13}"/>
              </a:ext>
            </a:extLst>
          </p:cNvPr>
          <p:cNvSpPr txBox="1"/>
          <p:nvPr/>
        </p:nvSpPr>
        <p:spPr>
          <a:xfrm>
            <a:off x="2744819" y="180592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104AE5FB-5359-40E9-9069-CB1FBEE4F973}"/>
              </a:ext>
            </a:extLst>
          </p:cNvPr>
          <p:cNvSpPr/>
          <p:nvPr/>
        </p:nvSpPr>
        <p:spPr>
          <a:xfrm>
            <a:off x="1719550" y="3085889"/>
            <a:ext cx="341215" cy="350317"/>
          </a:xfrm>
          <a:prstGeom prst="ellipse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D5F9AEB5-ABC7-4EBD-9F04-6E4F04960FAE}"/>
              </a:ext>
            </a:extLst>
          </p:cNvPr>
          <p:cNvSpPr txBox="1"/>
          <p:nvPr/>
        </p:nvSpPr>
        <p:spPr>
          <a:xfrm>
            <a:off x="3005674" y="1805926"/>
            <a:ext cx="20378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remainder 2</a:t>
            </a:r>
          </a:p>
        </p:txBody>
      </p:sp>
      <p:pic>
        <p:nvPicPr>
          <p:cNvPr id="70" name="Picture 69">
            <a:extLst>
              <a:ext uri="{FF2B5EF4-FFF2-40B4-BE49-F238E27FC236}">
                <a16:creationId xmlns:a16="http://schemas.microsoft.com/office/drawing/2014/main" id="{21745E77-3029-4C45-AE4C-5D6775FEBE1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13597" y="460099"/>
            <a:ext cx="747045" cy="747045"/>
          </a:xfrm>
          <a:prstGeom prst="rect">
            <a:avLst/>
          </a:prstGeom>
        </p:spPr>
      </p:pic>
      <p:sp>
        <p:nvSpPr>
          <p:cNvPr id="75" name="TextBox 74">
            <a:extLst>
              <a:ext uri="{FF2B5EF4-FFF2-40B4-BE49-F238E27FC236}">
                <a16:creationId xmlns:a16="http://schemas.microsoft.com/office/drawing/2014/main" id="{8CA76DB5-6FFD-4A8E-9004-11CEC0BFA0E1}"/>
              </a:ext>
            </a:extLst>
          </p:cNvPr>
          <p:cNvSpPr txBox="1"/>
          <p:nvPr/>
        </p:nvSpPr>
        <p:spPr>
          <a:xfrm>
            <a:off x="5616441" y="602788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9828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68" grpId="0" animBg="1"/>
      <p:bldP spid="71" grpId="0"/>
      <p:bldP spid="72" grpId="0" animBg="1"/>
      <p:bldP spid="73" grpId="0"/>
      <p:bldP spid="75" grpId="0"/>
      <p:bldP spid="75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14FE207-A144-4E4B-9C55-A62FF7D54F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3232" y="697374"/>
            <a:ext cx="1188117" cy="83076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ACD5351-29B4-459E-92D5-9348CC6F2013}"/>
                  </a:ext>
                </a:extLst>
              </p:cNvPr>
              <p:cNvSpPr txBox="1"/>
              <p:nvPr/>
            </p:nvSpPr>
            <p:spPr>
              <a:xfrm>
                <a:off x="927989" y="1669228"/>
                <a:ext cx="3644011" cy="44012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/>
                  <a:t>16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÷</a:t>
                </a:r>
                <a:r>
                  <a:rPr lang="en-GB" sz="2800" dirty="0"/>
                  <a:t> 4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  <a:r>
                  <a:rPr lang="en-GB" sz="2800" dirty="0">
                    <a:solidFill>
                      <a:schemeClr val="accent1"/>
                    </a:solidFill>
                  </a:rPr>
                  <a:t>4</a:t>
                </a:r>
              </a:p>
              <a:p>
                <a:endParaRPr lang="en-GB" sz="2800" dirty="0">
                  <a:solidFill>
                    <a:schemeClr val="accent1"/>
                  </a:solidFill>
                </a:endParaRPr>
              </a:p>
              <a:p>
                <a:r>
                  <a:rPr lang="en-GB" sz="2800" dirty="0"/>
                  <a:t>17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÷</a:t>
                </a:r>
                <a:r>
                  <a:rPr lang="en-GB" sz="2800" dirty="0"/>
                  <a:t> 4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  <a:r>
                  <a:rPr lang="en-GB" sz="2800" dirty="0">
                    <a:solidFill>
                      <a:schemeClr val="accent1"/>
                    </a:solidFill>
                  </a:rPr>
                  <a:t>4 remainder 1</a:t>
                </a:r>
              </a:p>
              <a:p>
                <a:endParaRPr lang="en-GB" sz="2800" dirty="0">
                  <a:solidFill>
                    <a:schemeClr val="accent1"/>
                  </a:solidFill>
                </a:endParaRPr>
              </a:p>
              <a:p>
                <a:r>
                  <a:rPr lang="en-GB" sz="2800" dirty="0"/>
                  <a:t>18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÷</a:t>
                </a:r>
                <a:r>
                  <a:rPr lang="en-GB" sz="2800" dirty="0"/>
                  <a:t> 4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  <a:r>
                  <a:rPr lang="en-GB" sz="2800" dirty="0">
                    <a:solidFill>
                      <a:schemeClr val="accent1"/>
                    </a:solidFill>
                  </a:rPr>
                  <a:t>4 remainder 2</a:t>
                </a:r>
              </a:p>
              <a:p>
                <a:endParaRPr lang="en-GB" sz="2800" dirty="0">
                  <a:solidFill>
                    <a:schemeClr val="accent1"/>
                  </a:solidFill>
                </a:endParaRPr>
              </a:p>
              <a:p>
                <a:r>
                  <a:rPr lang="en-GB" sz="2800" dirty="0"/>
                  <a:t>19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÷</a:t>
                </a:r>
                <a:r>
                  <a:rPr lang="en-GB" sz="2800" dirty="0"/>
                  <a:t> 4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  <a:r>
                  <a:rPr lang="en-GB" sz="2800" dirty="0">
                    <a:solidFill>
                      <a:schemeClr val="accent1"/>
                    </a:solidFill>
                  </a:rPr>
                  <a:t>4 remainder 3</a:t>
                </a:r>
              </a:p>
              <a:p>
                <a:endParaRPr lang="en-GB" sz="2800" dirty="0">
                  <a:solidFill>
                    <a:schemeClr val="accent1"/>
                  </a:solidFill>
                </a:endParaRPr>
              </a:p>
              <a:p>
                <a:r>
                  <a:rPr lang="en-GB" sz="2800" dirty="0"/>
                  <a:t>20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÷</a:t>
                </a:r>
                <a:r>
                  <a:rPr lang="en-GB" sz="2800" dirty="0"/>
                  <a:t> 4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  <a:r>
                  <a:rPr lang="en-GB" sz="2800" dirty="0">
                    <a:solidFill>
                      <a:schemeClr val="accent1"/>
                    </a:solidFill>
                  </a:rPr>
                  <a:t>4 remainder 4</a:t>
                </a:r>
              </a:p>
              <a:p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ACD5351-29B4-459E-92D5-9348CC6F20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989" y="1669228"/>
                <a:ext cx="3644011" cy="4401205"/>
              </a:xfrm>
              <a:prstGeom prst="rect">
                <a:avLst/>
              </a:prstGeom>
              <a:blipFill>
                <a:blip r:embed="rId6"/>
                <a:stretch>
                  <a:fillRect l="-3344" t="-1801" r="-23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3" name="Picture 32">
            <a:extLst>
              <a:ext uri="{FF2B5EF4-FFF2-40B4-BE49-F238E27FC236}">
                <a16:creationId xmlns:a16="http://schemas.microsoft.com/office/drawing/2014/main" id="{C8E5B2F6-6F3A-4A8A-8B1B-FB168843B4A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90740" y="1618333"/>
            <a:ext cx="3428167" cy="538191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9AEDB6B1-D2F4-4A6D-AB9E-EA59965409A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90740" y="2450984"/>
            <a:ext cx="3427981" cy="509815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B345FBDF-5C76-450B-8BCA-866E4C76D9A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690740" y="3250562"/>
            <a:ext cx="3525271" cy="528014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D910C8E7-3CE0-4F50-818A-8F8586A2A62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690740" y="4228886"/>
            <a:ext cx="3428167" cy="489395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841452E9-5682-4AB8-A349-38FC9A5A575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690740" y="5046663"/>
            <a:ext cx="3525457" cy="479143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52A18C52-D9CA-4797-90D4-8238D94FABB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313597" y="460099"/>
            <a:ext cx="747045" cy="747045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86A68E90-37E8-4A4D-9182-4993C518D56F}"/>
              </a:ext>
            </a:extLst>
          </p:cNvPr>
          <p:cNvSpPr txBox="1"/>
          <p:nvPr/>
        </p:nvSpPr>
        <p:spPr>
          <a:xfrm>
            <a:off x="5616441" y="602788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62F31B4-480E-4836-9F11-122C5DA55510}"/>
              </a:ext>
            </a:extLst>
          </p:cNvPr>
          <p:cNvSpPr txBox="1"/>
          <p:nvPr/>
        </p:nvSpPr>
        <p:spPr>
          <a:xfrm>
            <a:off x="931197" y="431095"/>
            <a:ext cx="36892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Do you agree with Tiny?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8C53ADB1-14F8-40A7-B37B-587C7065B1B2}"/>
              </a:ext>
            </a:extLst>
          </p:cNvPr>
          <p:cNvSpPr/>
          <p:nvPr/>
        </p:nvSpPr>
        <p:spPr>
          <a:xfrm>
            <a:off x="872067" y="4889548"/>
            <a:ext cx="7352597" cy="87625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ight Bracket 45">
            <a:extLst>
              <a:ext uri="{FF2B5EF4-FFF2-40B4-BE49-F238E27FC236}">
                <a16:creationId xmlns:a16="http://schemas.microsoft.com/office/drawing/2014/main" id="{6A76AA4F-FAAC-4384-BBE4-1A141BC8DBE1}"/>
              </a:ext>
            </a:extLst>
          </p:cNvPr>
          <p:cNvSpPr/>
          <p:nvPr/>
        </p:nvSpPr>
        <p:spPr>
          <a:xfrm rot="16200000">
            <a:off x="5027382" y="4771279"/>
            <a:ext cx="167222" cy="627403"/>
          </a:xfrm>
          <a:prstGeom prst="rightBracket">
            <a:avLst>
              <a:gd name="adj" fmla="val 182679"/>
            </a:avLst>
          </a:prstGeom>
          <a:ln w="1905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5A4C7AA-F4B7-425A-8691-17DEE9272B74}"/>
              </a:ext>
            </a:extLst>
          </p:cNvPr>
          <p:cNvSpPr txBox="1"/>
          <p:nvPr/>
        </p:nvSpPr>
        <p:spPr>
          <a:xfrm>
            <a:off x="2403764" y="5093772"/>
            <a:ext cx="209203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75788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3" grpId="1"/>
      <p:bldP spid="45" grpId="0" animBg="1"/>
      <p:bldP spid="46" grpId="0" animBg="1"/>
      <p:bldP spid="4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CD388D4-06B4-46F8-A296-CEFB50AF68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098" y="4160520"/>
            <a:ext cx="7501596" cy="250053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26674AE-B1B4-4642-968F-74B233276D31}"/>
              </a:ext>
            </a:extLst>
          </p:cNvPr>
          <p:cNvSpPr txBox="1"/>
          <p:nvPr/>
        </p:nvSpPr>
        <p:spPr>
          <a:xfrm>
            <a:off x="436098" y="604911"/>
            <a:ext cx="714638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>
                <a:latin typeface="Comic Sans MS" panose="030F0702030302020204" pitchFamily="66" charset="0"/>
              </a:rPr>
              <a:t>Look at this question: Can you see how each square needs four lolly sticks.</a:t>
            </a:r>
          </a:p>
          <a:p>
            <a:r>
              <a:rPr lang="en-GB" sz="2600" dirty="0">
                <a:latin typeface="Comic Sans MS" panose="030F0702030302020204" pitchFamily="66" charset="0"/>
              </a:rPr>
              <a:t>Complete the question.</a:t>
            </a:r>
          </a:p>
          <a:p>
            <a:r>
              <a:rPr lang="en-GB" sz="2600" dirty="0">
                <a:latin typeface="Comic Sans MS" panose="030F0702030302020204" pitchFamily="66" charset="0"/>
              </a:rPr>
              <a:t>TTYP: how many lolly sticks will be needed for each triangle? Use these stem sentences to help you write the question for triangles with 38 lolly sticks. We will talk as a class first.</a:t>
            </a:r>
          </a:p>
        </p:txBody>
      </p:sp>
    </p:spTree>
    <p:extLst>
      <p:ext uri="{BB962C8B-B14F-4D97-AF65-F5344CB8AC3E}">
        <p14:creationId xmlns:p14="http://schemas.microsoft.com/office/powerpoint/2010/main" val="13556763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5AEA5D7A-BCF1-4673-8034-054C850850D4}"/>
              </a:ext>
            </a:extLst>
          </p:cNvPr>
          <p:cNvSpPr/>
          <p:nvPr/>
        </p:nvSpPr>
        <p:spPr>
          <a:xfrm>
            <a:off x="3854554" y="1477134"/>
            <a:ext cx="1503709" cy="1078615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1F1A97C2-5662-4FBD-B9BA-4D1C3A4889EF}"/>
              </a:ext>
            </a:extLst>
          </p:cNvPr>
          <p:cNvSpPr/>
          <p:nvPr/>
        </p:nvSpPr>
        <p:spPr>
          <a:xfrm>
            <a:off x="5641200" y="1477134"/>
            <a:ext cx="1503709" cy="1078615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F0A61C68-071F-491D-9DE7-68ECF021E3E6}"/>
              </a:ext>
            </a:extLst>
          </p:cNvPr>
          <p:cNvSpPr/>
          <p:nvPr/>
        </p:nvSpPr>
        <p:spPr>
          <a:xfrm>
            <a:off x="3854554" y="2708149"/>
            <a:ext cx="1503709" cy="1078615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52FC0DE0-367D-41F2-8AC2-B880735ACABB}"/>
              </a:ext>
            </a:extLst>
          </p:cNvPr>
          <p:cNvSpPr/>
          <p:nvPr/>
        </p:nvSpPr>
        <p:spPr>
          <a:xfrm>
            <a:off x="5642765" y="2708148"/>
            <a:ext cx="1503709" cy="1078615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FAB57D5-803B-4E80-903C-246BB183ECEF}"/>
                  </a:ext>
                </a:extLst>
              </p:cNvPr>
              <p:cNvSpPr txBox="1"/>
              <p:nvPr/>
            </p:nvSpPr>
            <p:spPr>
              <a:xfrm>
                <a:off x="2534323" y="636543"/>
                <a:ext cx="395178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/>
                  <a:t>21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     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4 remainder 1 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FAB57D5-803B-4E80-903C-246BB183EC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4323" y="636543"/>
                <a:ext cx="3951787" cy="523220"/>
              </a:xfrm>
              <a:prstGeom prst="rect">
                <a:avLst/>
              </a:prstGeom>
              <a:blipFill>
                <a:blip r:embed="rId5"/>
                <a:stretch>
                  <a:fillRect l="-3241" t="-10465" r="-2006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870278D6-CF43-4BD3-A98B-0A67A1F3D689}"/>
              </a:ext>
            </a:extLst>
          </p:cNvPr>
          <p:cNvSpPr txBox="1"/>
          <p:nvPr/>
        </p:nvSpPr>
        <p:spPr>
          <a:xfrm>
            <a:off x="3447183" y="65149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5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CE8D897-2AAE-42A7-A733-D410250D9C60}"/>
              </a:ext>
            </a:extLst>
          </p:cNvPr>
          <p:cNvSpPr/>
          <p:nvPr/>
        </p:nvSpPr>
        <p:spPr>
          <a:xfrm>
            <a:off x="3400869" y="662032"/>
            <a:ext cx="453685" cy="497731"/>
          </a:xfrm>
          <a:prstGeom prst="round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57B2B7E-6692-4F2E-BA46-4649D6997BFB}"/>
              </a:ext>
            </a:extLst>
          </p:cNvPr>
          <p:cNvSpPr/>
          <p:nvPr/>
        </p:nvSpPr>
        <p:spPr>
          <a:xfrm>
            <a:off x="1147076" y="1387665"/>
            <a:ext cx="401782" cy="40178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2EB01BB-5BE1-4CF9-95DF-95DECD487A9E}"/>
              </a:ext>
            </a:extLst>
          </p:cNvPr>
          <p:cNvSpPr/>
          <p:nvPr/>
        </p:nvSpPr>
        <p:spPr>
          <a:xfrm>
            <a:off x="1597349" y="1387665"/>
            <a:ext cx="401782" cy="40178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9E45BD7-5108-4811-AF55-BAEF3BAE6FD7}"/>
              </a:ext>
            </a:extLst>
          </p:cNvPr>
          <p:cNvSpPr/>
          <p:nvPr/>
        </p:nvSpPr>
        <p:spPr>
          <a:xfrm>
            <a:off x="1147076" y="1815551"/>
            <a:ext cx="401782" cy="40178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31C23C2-8F2F-4A81-B0B6-4674FD34542E}"/>
              </a:ext>
            </a:extLst>
          </p:cNvPr>
          <p:cNvSpPr/>
          <p:nvPr/>
        </p:nvSpPr>
        <p:spPr>
          <a:xfrm>
            <a:off x="1597349" y="1815551"/>
            <a:ext cx="401782" cy="40178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385FF7F-D605-440A-A8CD-91099982E98F}"/>
              </a:ext>
            </a:extLst>
          </p:cNvPr>
          <p:cNvSpPr/>
          <p:nvPr/>
        </p:nvSpPr>
        <p:spPr>
          <a:xfrm>
            <a:off x="1147076" y="2243437"/>
            <a:ext cx="401782" cy="40178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6639FF9-6AA5-4416-AC6A-D4F4E83DF7B1}"/>
              </a:ext>
            </a:extLst>
          </p:cNvPr>
          <p:cNvSpPr/>
          <p:nvPr/>
        </p:nvSpPr>
        <p:spPr>
          <a:xfrm>
            <a:off x="1597349" y="2243437"/>
            <a:ext cx="401782" cy="40178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3E227FD-038E-4CFC-A94A-F5C0218A1925}"/>
              </a:ext>
            </a:extLst>
          </p:cNvPr>
          <p:cNvSpPr/>
          <p:nvPr/>
        </p:nvSpPr>
        <p:spPr>
          <a:xfrm>
            <a:off x="1147076" y="2671323"/>
            <a:ext cx="401782" cy="40178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E3751165-9A09-402D-985C-785F45397745}"/>
              </a:ext>
            </a:extLst>
          </p:cNvPr>
          <p:cNvSpPr/>
          <p:nvPr/>
        </p:nvSpPr>
        <p:spPr>
          <a:xfrm>
            <a:off x="1597349" y="2671323"/>
            <a:ext cx="401782" cy="40178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8D37AB43-7670-48CE-8DF6-E95E5E785C85}"/>
              </a:ext>
            </a:extLst>
          </p:cNvPr>
          <p:cNvSpPr/>
          <p:nvPr/>
        </p:nvSpPr>
        <p:spPr>
          <a:xfrm>
            <a:off x="1147076" y="3099209"/>
            <a:ext cx="401782" cy="40178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823A681-8CAC-41B0-B79B-EED3D212AB48}"/>
              </a:ext>
            </a:extLst>
          </p:cNvPr>
          <p:cNvSpPr/>
          <p:nvPr/>
        </p:nvSpPr>
        <p:spPr>
          <a:xfrm>
            <a:off x="1597349" y="3099209"/>
            <a:ext cx="401782" cy="40178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50844B-E2CA-4C55-8BFF-AC28E8C72881}"/>
              </a:ext>
            </a:extLst>
          </p:cNvPr>
          <p:cNvSpPr/>
          <p:nvPr/>
        </p:nvSpPr>
        <p:spPr>
          <a:xfrm>
            <a:off x="1147076" y="3527095"/>
            <a:ext cx="401782" cy="40178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33516268-C9B2-44D8-AD0C-2215C135668C}"/>
              </a:ext>
            </a:extLst>
          </p:cNvPr>
          <p:cNvSpPr/>
          <p:nvPr/>
        </p:nvSpPr>
        <p:spPr>
          <a:xfrm>
            <a:off x="1597349" y="3527095"/>
            <a:ext cx="401782" cy="40178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23B6578-2231-4E52-AFCB-FC377DFA05EC}"/>
              </a:ext>
            </a:extLst>
          </p:cNvPr>
          <p:cNvSpPr/>
          <p:nvPr/>
        </p:nvSpPr>
        <p:spPr>
          <a:xfrm>
            <a:off x="1147076" y="3954981"/>
            <a:ext cx="401782" cy="40178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16E3655-BAF2-4A3D-B848-C8A1B7C7F5D0}"/>
              </a:ext>
            </a:extLst>
          </p:cNvPr>
          <p:cNvSpPr/>
          <p:nvPr/>
        </p:nvSpPr>
        <p:spPr>
          <a:xfrm>
            <a:off x="1597349" y="3954981"/>
            <a:ext cx="401782" cy="40178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0F5AF3D5-C4F2-45F3-A8FD-AD132A733A3F}"/>
              </a:ext>
            </a:extLst>
          </p:cNvPr>
          <p:cNvSpPr/>
          <p:nvPr/>
        </p:nvSpPr>
        <p:spPr>
          <a:xfrm>
            <a:off x="1147076" y="4382867"/>
            <a:ext cx="401782" cy="40178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F81B7F72-8C15-48A0-8646-7D9D6FEB2A0E}"/>
              </a:ext>
            </a:extLst>
          </p:cNvPr>
          <p:cNvSpPr/>
          <p:nvPr/>
        </p:nvSpPr>
        <p:spPr>
          <a:xfrm>
            <a:off x="1597349" y="4382867"/>
            <a:ext cx="401782" cy="40178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6059C824-94BA-47EB-BADF-B76FFCED8108}"/>
              </a:ext>
            </a:extLst>
          </p:cNvPr>
          <p:cNvSpPr/>
          <p:nvPr/>
        </p:nvSpPr>
        <p:spPr>
          <a:xfrm>
            <a:off x="1147076" y="4810753"/>
            <a:ext cx="401782" cy="40178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14D8ED2-2B58-465D-AF8D-27FED4216C2C}"/>
              </a:ext>
            </a:extLst>
          </p:cNvPr>
          <p:cNvSpPr/>
          <p:nvPr/>
        </p:nvSpPr>
        <p:spPr>
          <a:xfrm>
            <a:off x="1597349" y="4810753"/>
            <a:ext cx="401782" cy="40178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1C717847-F42F-49FB-93E8-A8E0FA46F0FD}"/>
              </a:ext>
            </a:extLst>
          </p:cNvPr>
          <p:cNvSpPr/>
          <p:nvPr/>
        </p:nvSpPr>
        <p:spPr>
          <a:xfrm>
            <a:off x="1147076" y="5238639"/>
            <a:ext cx="401782" cy="40178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C2F6EBE9-E3B8-4992-B186-E6B9E939767C}"/>
              </a:ext>
            </a:extLst>
          </p:cNvPr>
          <p:cNvSpPr/>
          <p:nvPr/>
        </p:nvSpPr>
        <p:spPr>
          <a:xfrm>
            <a:off x="1597349" y="5238639"/>
            <a:ext cx="401782" cy="40178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1BE3CF73-179A-4D3D-B682-AB8592C6EE68}"/>
              </a:ext>
            </a:extLst>
          </p:cNvPr>
          <p:cNvSpPr/>
          <p:nvPr/>
        </p:nvSpPr>
        <p:spPr>
          <a:xfrm>
            <a:off x="2047622" y="1387665"/>
            <a:ext cx="401782" cy="40178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2D638EC7-4A3A-41C6-9BFA-D189F3672691}"/>
              </a:ext>
            </a:extLst>
          </p:cNvPr>
          <p:cNvSpPr/>
          <p:nvPr/>
        </p:nvSpPr>
        <p:spPr>
          <a:xfrm>
            <a:off x="4179276" y="662032"/>
            <a:ext cx="314904" cy="497731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E9CE37E3-A681-4405-828E-CE5FF8542D08}"/>
              </a:ext>
            </a:extLst>
          </p:cNvPr>
          <p:cNvSpPr/>
          <p:nvPr/>
        </p:nvSpPr>
        <p:spPr>
          <a:xfrm>
            <a:off x="6033736" y="662031"/>
            <a:ext cx="314904" cy="497731"/>
          </a:xfrm>
          <a:prstGeom prst="roundRect">
            <a:avLst/>
          </a:pr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3356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31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2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"/>
                            </p:stCondLst>
                            <p:childTnLst>
                              <p:par>
                                <p:cTn id="35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48148E-6 L 0.57952 0.00787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976" y="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48148E-6 L 0.30156 0.02199 " pathEditMode="relative" rAng="0" ptsTypes="AA">
                                      <p:cBhvr>
                                        <p:cTn id="40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69" y="10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50"/>
                            </p:stCondLst>
                            <p:childTnLst>
                              <p:par>
                                <p:cTn id="42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1.48148E-6 L 0.44878 0.02107 " pathEditMode="relative" rAng="0" ptsTypes="AA">
                                      <p:cBhvr>
                                        <p:cTn id="43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31" y="1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48148E-6 L 0.30295 0.14005 " pathEditMode="relative" rAng="0" ptsTypes="AA">
                                      <p:cBhvr>
                                        <p:cTn id="46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139" y="69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250"/>
                            </p:stCondLst>
                            <p:childTnLst>
                              <p:par>
                                <p:cTn id="4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1.48148E-6 L 0.44878 0.14005 " pathEditMode="relative" rAng="0" ptsTypes="AA">
                                      <p:cBhvr>
                                        <p:cTn id="49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31" y="69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 L 0.35902 -0.10278 " pathEditMode="relative" rAng="0" ptsTypes="AA">
                                      <p:cBhvr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51" y="-5139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0 L 0.50486 -0.10278 " pathEditMode="relative" rAng="0" ptsTypes="AA">
                                      <p:cBhvr>
                                        <p:cTn id="5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243" y="-5139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 L 0.35972 0.01806 " pathEditMode="relative" rAng="0" ptsTypes="AA">
                                      <p:cBhvr>
                                        <p:cTn id="5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86" y="903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0 L 0.50555 0.01713 " pathEditMode="relative" rAng="0" ptsTypes="AA">
                                      <p:cBhvr>
                                        <p:cTn id="5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278" y="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48148E-6 L 0.41145 -0.22847 " pathEditMode="relative" rAng="0" ptsTypes="AA">
                                      <p:cBhvr>
                                        <p:cTn id="6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73" y="-11435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48148E-6 L 0.5566 -0.22847 " pathEditMode="relative" rAng="0" ptsTypes="AA">
                                      <p:cBhvr>
                                        <p:cTn id="6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30" y="-11435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48148E-6 L 0.41145 -0.10671 " pathEditMode="relative" rAng="0" ptsTypes="AA">
                                      <p:cBhvr>
                                        <p:cTn id="6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73" y="-5347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48148E-6 L 0.55729 -0.10671 " pathEditMode="relative" rAng="0" ptsTypes="AA">
                                      <p:cBhvr>
                                        <p:cTn id="6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65" y="-5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96296E-6 L 0.30086 -0.27871 " pathEditMode="relative" rAng="0" ptsTypes="AA">
                                      <p:cBhvr>
                                        <p:cTn id="7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35" y="-13935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96296E-6 L 0.44809 -0.27871 " pathEditMode="relative" rAng="0" ptsTypes="AA">
                                      <p:cBhvr>
                                        <p:cTn id="7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96" y="-13935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96296E-6 L 0.30225 -0.15787 " pathEditMode="relative" rAng="0" ptsTypes="AA">
                                      <p:cBhvr>
                                        <p:cTn id="7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104" y="-7894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96296E-6 L 0.44878 -0.15787 " pathEditMode="relative" rAng="0" ptsTypes="AA">
                                      <p:cBhvr>
                                        <p:cTn id="7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31" y="-7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44444E-6 L 0.35833 -0.40348 " pathEditMode="relative" rAng="0" ptsTypes="AA">
                                      <p:cBhvr>
                                        <p:cTn id="8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17" y="-20185"/>
                                    </p:animMotion>
                                  </p:childTnLst>
                                </p:cTn>
                              </p:par>
                              <p:par>
                                <p:cTn id="84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44444E-6 L 0.50278 -0.40348 " pathEditMode="relative" rAng="0" ptsTypes="AA">
                                      <p:cBhvr>
                                        <p:cTn id="8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39" y="-20185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44444E-6 L 0.35763 -0.28264 " pathEditMode="relative" rAng="0" ptsTypes="AA">
                                      <p:cBhvr>
                                        <p:cTn id="8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82" y="-14144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44444E-6 L 0.50486 -0.28264 " pathEditMode="relative" rAng="0" ptsTypes="AA">
                                      <p:cBhvr>
                                        <p:cTn id="8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243" y="-14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6" presetClass="emph" presetSubtype="0" repeatCount="2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4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5" presetID="26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7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8" presetID="26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0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3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4" presetID="26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6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6" grpId="0" animBg="1"/>
      <p:bldP spid="37" grpId="0" animBg="1"/>
      <p:bldP spid="38" grpId="0" animBg="1"/>
      <p:bldP spid="3" grpId="0"/>
      <p:bldP spid="5" grpId="0" animBg="1"/>
      <p:bldP spid="5" grpId="1" animBg="1"/>
      <p:bldP spid="6" grpId="0" animBg="1"/>
      <p:bldP spid="15" grpId="0" animBg="1"/>
      <p:bldP spid="16" grpId="0" animBg="1"/>
      <p:bldP spid="17" grpId="0" animBg="1"/>
      <p:bldP spid="17" grpId="1" animBg="1"/>
      <p:bldP spid="18" grpId="0" animBg="1"/>
      <p:bldP spid="19" grpId="0" animBg="1"/>
      <p:bldP spid="20" grpId="0" animBg="1"/>
      <p:bldP spid="21" grpId="0" animBg="1"/>
      <p:bldP spid="21" grpId="1" animBg="1"/>
      <p:bldP spid="22" grpId="0" animBg="1"/>
      <p:bldP spid="23" grpId="0" animBg="1"/>
      <p:bldP spid="24" grpId="0" animBg="1"/>
      <p:bldP spid="25" grpId="0" animBg="1"/>
      <p:bldP spid="25" grpId="1" animBg="1"/>
      <p:bldP spid="26" grpId="0" animBg="1"/>
      <p:bldP spid="27" grpId="0" animBg="1"/>
      <p:bldP spid="28" grpId="0" animBg="1"/>
      <p:bldP spid="29" grpId="0" animBg="1"/>
      <p:bldP spid="29" grpId="1" animBg="1"/>
      <p:bldP spid="30" grpId="0" animBg="1"/>
      <p:bldP spid="31" grpId="0" animBg="1"/>
      <p:bldP spid="32" grpId="0" animBg="1"/>
      <p:bldP spid="33" grpId="0" animBg="1"/>
      <p:bldP spid="33" grpId="1" animBg="1"/>
      <p:bldP spid="35" grpId="0" animBg="1"/>
      <p:bldP spid="3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37E85495-709E-4EEE-8CBA-E3DC09B6478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58735" y="2111177"/>
          <a:ext cx="4104000" cy="2890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000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2052000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88103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715305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17286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757321"/>
                  </a:ext>
                </a:extLst>
              </a:tr>
            </a:tbl>
          </a:graphicData>
        </a:graphic>
      </p:graphicFrame>
      <p:sp>
        <p:nvSpPr>
          <p:cNvPr id="36" name="TextBox 35">
            <a:extLst>
              <a:ext uri="{FF2B5EF4-FFF2-40B4-BE49-F238E27FC236}">
                <a16:creationId xmlns:a16="http://schemas.microsoft.com/office/drawing/2014/main" id="{3C76B293-16BD-4B48-BD0D-357E281C1A2A}"/>
              </a:ext>
            </a:extLst>
          </p:cNvPr>
          <p:cNvSpPr txBox="1"/>
          <p:nvPr/>
        </p:nvSpPr>
        <p:spPr>
          <a:xfrm>
            <a:off x="1793110" y="918033"/>
            <a:ext cx="15953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73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62919AC-58A1-43AB-BF2A-1C72B6F1AC76}"/>
              </a:ext>
            </a:extLst>
          </p:cNvPr>
          <p:cNvSpPr txBox="1"/>
          <p:nvPr/>
        </p:nvSpPr>
        <p:spPr>
          <a:xfrm>
            <a:off x="3226068" y="918033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24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8CD317E-4DBB-448B-8D3E-A2A5C500AB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8675" y="1378359"/>
            <a:ext cx="594385" cy="57974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E456CD3-64EC-49B8-AE0D-068B7FE486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28675" y="861508"/>
            <a:ext cx="594385" cy="57974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8925033-1504-41D7-8C83-06C7B7062B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1271" y="861508"/>
            <a:ext cx="594385" cy="57974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CB473A4-CB7F-48BC-9D9E-FE3440F9AB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33867" y="861508"/>
            <a:ext cx="594385" cy="57974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D7D4911-2CF3-4852-B8A3-CA50345CB6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36463" y="861508"/>
            <a:ext cx="594385" cy="57974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0B47A26-7300-46E6-82A8-C340FE3937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39059" y="861508"/>
            <a:ext cx="594385" cy="57974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BD310A3-5AA2-4ACD-99A3-33BD1CF451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41655" y="861508"/>
            <a:ext cx="594385" cy="57974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DAE0BC9-2AD4-4595-A816-DEE33C1871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4251" y="861508"/>
            <a:ext cx="594385" cy="57974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10672AD4-4A8A-4C1E-8BCD-E01759F78A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1271" y="1378358"/>
            <a:ext cx="594385" cy="57974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93A4B15-3BFC-4935-A4B9-8F81D78403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3867" y="1378357"/>
            <a:ext cx="594385" cy="579745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D9BA6EE9-9A34-4619-806C-BD8AC0DDE7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8675" y="400170"/>
            <a:ext cx="594385" cy="57974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4FFA42E7-C2D7-4128-8CDF-8F24BB0F4A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1632" y="400169"/>
            <a:ext cx="594385" cy="579745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0DF61056-CC01-4664-B330-A9260FC749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4589" y="400170"/>
            <a:ext cx="594385" cy="579745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A42C63BB-AF0B-40DC-BB66-C8427B714E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7545" y="400170"/>
            <a:ext cx="594385" cy="579745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C1C6A389-D0B9-4EC1-99D5-F582C754CF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6888" y="400168"/>
            <a:ext cx="594385" cy="579745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96DD07B7-A354-4C06-9C8A-27645A4FDF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8675" y="893919"/>
            <a:ext cx="594385" cy="579745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39848B79-DE89-4179-BE3F-7E2735A2B5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1632" y="893918"/>
            <a:ext cx="594385" cy="579745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F650D26B-114F-4762-AC4E-77668EBC81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4589" y="893919"/>
            <a:ext cx="594385" cy="579745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29576113-49E7-4D94-A218-FDD1D265A0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7545" y="893919"/>
            <a:ext cx="594385" cy="579745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EF37825-735A-44FF-BE6D-3ACABEDD36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6888" y="893917"/>
            <a:ext cx="594385" cy="579745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F93ABCC1-CA80-4260-B5C8-0F1DEED0AB74}"/>
              </a:ext>
            </a:extLst>
          </p:cNvPr>
          <p:cNvSpPr txBox="1"/>
          <p:nvPr/>
        </p:nvSpPr>
        <p:spPr>
          <a:xfrm>
            <a:off x="3690386" y="918033"/>
            <a:ext cx="20378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remainder 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24221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4.07407E-6 L -0.33038 0.28033 " pathEditMode="relative" rAng="0" ptsTypes="AA">
                                      <p:cBhvr>
                                        <p:cTn id="43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28" y="14005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07407E-6 L -0.38524 0.39584 " pathEditMode="relative" rAng="0" ptsTypes="AA">
                                      <p:cBhvr>
                                        <p:cTn id="45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71" y="1979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07407E-6 L -0.44027 0.50463 " pathEditMode="relative" rAng="0" ptsTypes="AA">
                                      <p:cBhvr>
                                        <p:cTn id="47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14" y="25231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07407E-6 L -0.42413 0.28125 " pathEditMode="relative" rAng="0" ptsTypes="AA">
                                      <p:cBhvr>
                                        <p:cTn id="49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215" y="14051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07407E-6 L -0.47969 0.39584 " pathEditMode="relative" rAng="0" ptsTypes="AA">
                                      <p:cBhvr>
                                        <p:cTn id="51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993" y="19792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07407E-6 L -0.53472 0.50348 " pathEditMode="relative" rAng="0" ptsTypes="AA">
                                      <p:cBhvr>
                                        <p:cTn id="53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736" y="25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96296E-6 L -0.14427 0.34398 " pathEditMode="relative" rAng="0" ptsTypes="AA">
                                      <p:cBhvr>
                                        <p:cTn id="104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22" y="17199"/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7037E-6 L -0.14636 0.3882 " pathEditMode="relative" rAng="0" ptsTypes="AA">
                                      <p:cBhvr>
                                        <p:cTn id="106" dur="1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26" y="19398"/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44444E-6 L -0.14722 0.42939 " pathEditMode="relative" rAng="0" ptsTypes="AA">
                                      <p:cBhvr>
                                        <p:cTn id="10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61" y="21458"/>
                                    </p:animMotion>
                                  </p:childTnLst>
                                </p:cTn>
                              </p:par>
                              <p:par>
                                <p:cTn id="10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96296E-6 L -0.14427 0.34491 " pathEditMode="relative" rAng="0" ptsTypes="AA">
                                      <p:cBhvr>
                                        <p:cTn id="110" dur="1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22" y="17245"/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7037E-6 L -0.14566 0.3882 " pathEditMode="relative" rAng="0" ptsTypes="AA">
                                      <p:cBhvr>
                                        <p:cTn id="112" dur="1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92" y="19398"/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44444E-6 L -0.1474 0.43032 " pathEditMode="relative" rAng="0" ptsTypes="AA">
                                      <p:cBhvr>
                                        <p:cTn id="114" dur="1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78" y="21505"/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96296E-6 L -0.14444 0.34445 " pathEditMode="relative" rAng="0" ptsTypes="AA">
                                      <p:cBhvr>
                                        <p:cTn id="116" dur="1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22" y="17222"/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7037E-6 L -0.1467 0.38912 " pathEditMode="relative" rAng="0" ptsTypes="AA">
                                      <p:cBhvr>
                                        <p:cTn id="118" dur="1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44" y="19444"/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44444E-6 L -0.14965 0.42916 " pathEditMode="relative" rAng="0" ptsTypes="AA">
                                      <p:cBhvr>
                                        <p:cTn id="120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483" y="21458"/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96296E-6 L -0.14566 0.34491 " pathEditMode="relative" rAng="0" ptsTypes="AA">
                                      <p:cBhvr>
                                        <p:cTn id="122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92" y="17245"/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3.7037E-6 L -0.14566 0.38912 " pathEditMode="relative" rAng="0" ptsTypes="AA">
                                      <p:cBhvr>
                                        <p:cTn id="124" dur="1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92" y="19444"/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96296E-6 L -0.20035 0.57084 " pathEditMode="relative" rAng="0" ptsTypes="AA">
                                      <p:cBhvr>
                                        <p:cTn id="126" dur="1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17" y="28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1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4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7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 tmFilter="0, 0; .2, .5; .8, .5; 1, 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0" dur="250" autoRev="1" fill="hold"/>
                                        <p:tgtEl>
                                          <p:spTgt spid="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 tmFilter="0, 0; .2, .5; .8, .5; 1, 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3" dur="250" autoRev="1" fill="hold"/>
                                        <p:tgtEl>
                                          <p:spTgt spid="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6" dur="25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500" tmFilter="0, 0; .2, .5; .8, .5; 1, 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5" dur="250" autoRev="1" fill="hold"/>
                                        <p:tgtEl>
                                          <p:spTgt spid="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D519F15-2142-44E8-A99B-E95F1531DC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483" y="576776"/>
            <a:ext cx="6023108" cy="360040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A01D8ED6-0F82-4A26-A915-A81ED6482926}"/>
              </a:ext>
            </a:extLst>
          </p:cNvPr>
          <p:cNvSpPr/>
          <p:nvPr/>
        </p:nvSpPr>
        <p:spPr>
          <a:xfrm>
            <a:off x="654148" y="4184944"/>
            <a:ext cx="767392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514350">
              <a:defRPr/>
            </a:pPr>
            <a:r>
              <a:rPr lang="en-GB" sz="2400" b="1" dirty="0">
                <a:latin typeface="Comic Sans MS" panose="030F0702030302020204" pitchFamily="66" charset="0"/>
              </a:rPr>
              <a:t>If it helps, you can use place value counters or a place value grid.</a:t>
            </a:r>
          </a:p>
          <a:p>
            <a:pPr lvl="0" defTabSz="514350">
              <a:defRPr/>
            </a:pPr>
            <a:endParaRPr lang="en-GB" sz="2400" b="1" dirty="0">
              <a:latin typeface="Comic Sans MS" panose="030F0702030302020204" pitchFamily="66" charset="0"/>
            </a:endParaRPr>
          </a:p>
          <a:p>
            <a:pPr lvl="0" defTabSz="514350">
              <a:defRPr/>
            </a:pPr>
            <a:r>
              <a:rPr lang="en-GB" sz="2400" b="1" dirty="0">
                <a:latin typeface="Comic Sans MS" panose="030F0702030302020204" pitchFamily="66" charset="0"/>
              </a:rPr>
              <a:t>Think about what you already know about your times tables and use this information to help you with your work.</a:t>
            </a:r>
          </a:p>
        </p:txBody>
      </p:sp>
    </p:spTree>
    <p:extLst>
      <p:ext uri="{BB962C8B-B14F-4D97-AF65-F5344CB8AC3E}">
        <p14:creationId xmlns:p14="http://schemas.microsoft.com/office/powerpoint/2010/main" val="21562938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7ED35EB-355A-416A-B69C-5F52262ED7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8972" y="2267614"/>
            <a:ext cx="5473667" cy="365488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7C2FA5F-B427-4838-8C4A-1FDF87BB03E2}"/>
              </a:ext>
            </a:extLst>
          </p:cNvPr>
          <p:cNvSpPr/>
          <p:nvPr/>
        </p:nvSpPr>
        <p:spPr>
          <a:xfrm>
            <a:off x="457199" y="308541"/>
            <a:ext cx="77442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514350">
              <a:defRPr/>
            </a:pPr>
            <a:r>
              <a:rPr lang="en-GB" sz="2400" b="1" dirty="0">
                <a:latin typeface="Century Gothic" panose="020B0502020202020204" pitchFamily="34" charset="0"/>
              </a:rPr>
              <a:t>Challenge question 1</a:t>
            </a:r>
          </a:p>
          <a:p>
            <a:pPr lvl="0" defTabSz="514350">
              <a:defRPr/>
            </a:pPr>
            <a:r>
              <a:rPr lang="en-GB" sz="2400" b="1" dirty="0">
                <a:latin typeface="Century Gothic" panose="020B0502020202020204" pitchFamily="34" charset="0"/>
              </a:rPr>
              <a:t> Stick this problem into your books and complete</a:t>
            </a:r>
            <a:r>
              <a:rPr lang="en-GB" b="1" dirty="0">
                <a:latin typeface="Century Gothic" panose="020B0502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815836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27061CC-3B07-40A3-9142-16628A713936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Challenge question 2</a:t>
            </a: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Stick this problem into your books and complete.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If you complete all of this work, then you can practise the division facts of one of the times tables that you find tricky.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u="sng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31DE8F4-CC96-4C46-9A4E-C55E68715B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1262" y="1566862"/>
            <a:ext cx="5324475" cy="372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642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53738DC-B6D0-4A50-BC89-719AB5324E85}"/>
              </a:ext>
            </a:extLst>
          </p:cNvPr>
          <p:cNvSpPr/>
          <p:nvPr/>
        </p:nvSpPr>
        <p:spPr>
          <a:xfrm>
            <a:off x="304800" y="278296"/>
            <a:ext cx="8563897" cy="6051336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40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Starter: </a:t>
            </a:r>
            <a:r>
              <a:rPr lang="en-GB" sz="4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6 x tables activity. (3 mins)</a:t>
            </a:r>
          </a:p>
          <a:p>
            <a:pPr lvl="0" algn="ctr"/>
            <a:endParaRPr lang="en-GB" sz="4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4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TTYP: How could you partition 84?</a:t>
            </a:r>
          </a:p>
          <a:p>
            <a:pPr lvl="0" algn="ctr"/>
            <a:endParaRPr lang="en-GB" sz="4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4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Class discussion.</a:t>
            </a:r>
          </a:p>
          <a:p>
            <a:pPr lvl="0" algn="ctr"/>
            <a:endParaRPr lang="en-GB" sz="4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fontAlgn="base">
              <a:defRPr/>
            </a:pPr>
            <a:endParaRPr lang="en-GB" sz="1400" dirty="0">
              <a:solidFill>
                <a:prstClr val="black"/>
              </a:solidFill>
              <a:latin typeface="SassoonCRInfantMedium" panose="020006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34776"/>
                <a:ext cx="7497474" cy="56938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AutoNum type="arabicParenR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72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34988" indent="-514350">
                  <a:buFontTx/>
                  <a:buAutoNum type="arabicParenR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How many groups? How many in each group?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	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5693866"/>
              </a:xfrm>
              <a:prstGeom prst="rect">
                <a:avLst/>
              </a:prstGeom>
              <a:blipFill>
                <a:blip r:embed="rId5"/>
                <a:stretch>
                  <a:fillRect l="-1707" t="-11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6358559A-C076-4E94-80DF-CD1BF5BB00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6188543"/>
              </p:ext>
            </p:extLst>
          </p:nvPr>
        </p:nvGraphicFramePr>
        <p:xfrm>
          <a:off x="1297548" y="1034494"/>
          <a:ext cx="4104000" cy="2890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000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2052000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88103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715305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17286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757321"/>
                  </a:ext>
                </a:extLst>
              </a:tr>
            </a:tbl>
          </a:graphicData>
        </a:graphic>
      </p:graphicFrame>
      <p:pic>
        <p:nvPicPr>
          <p:cNvPr id="28" name="Picture 27">
            <a:extLst>
              <a:ext uri="{FF2B5EF4-FFF2-40B4-BE49-F238E27FC236}">
                <a16:creationId xmlns:a16="http://schemas.microsoft.com/office/drawing/2014/main" id="{85D0F730-34E6-4558-A5FF-14CFF67BC04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16615" y="978745"/>
            <a:ext cx="594385" cy="579745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84E079F4-C7C3-4C02-BDC1-8AB969CEAAE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35058" y="941008"/>
            <a:ext cx="594385" cy="579745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999F4701-0144-4CB9-973C-EC604488A27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16537" y="1495595"/>
            <a:ext cx="594385" cy="579745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1E379830-9426-402F-98A9-0B4E8805C5A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16538" y="2018243"/>
            <a:ext cx="594385" cy="579745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E6A59819-C04C-4557-A5B4-0E675923E33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19133" y="978745"/>
            <a:ext cx="594385" cy="579745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D4471D59-97D1-4BD3-80E9-8DBE35714DF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38257" y="1501965"/>
            <a:ext cx="594385" cy="579745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F6F9D5B3-6917-4943-84DA-6B56866D0D8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38257" y="2030822"/>
            <a:ext cx="594385" cy="57974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D3F8F090-E7C0-44B8-B598-91E49F8FF02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10884" y="2535093"/>
            <a:ext cx="594385" cy="579745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415464F7-548A-4322-B3B3-D103F1C3887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19814" y="978745"/>
            <a:ext cx="594385" cy="57974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D9ABE13-B487-4F52-92BE-FA8D21C921C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81478" y="4676530"/>
            <a:ext cx="318640" cy="45015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CE71DC2-AAF8-42F8-B34A-5D438D58D7D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459539" y="4671188"/>
            <a:ext cx="442346" cy="42606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B9E2B62-116E-477E-BC04-709A5B67A51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704215" y="4788419"/>
            <a:ext cx="442346" cy="42606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82981AE-3F5C-437C-8B59-301E004F8F9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726438" y="4575387"/>
            <a:ext cx="442346" cy="42606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D61454AC-13C1-4D0F-B0B5-8441C7F33BA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410710" y="4935016"/>
            <a:ext cx="442346" cy="426063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2D7D2E2F-1017-4881-81D6-787A88BDA9B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655386" y="5052247"/>
            <a:ext cx="442346" cy="426063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460ED0F-2EC2-43C2-B038-2C55E803DA6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677609" y="4839215"/>
            <a:ext cx="442346" cy="42606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6B237C3-9088-4B33-802B-393F3B4225C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76555" y="5346990"/>
            <a:ext cx="442346" cy="426063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5B86E167-F6B0-46A0-91A5-0022EE4E1E7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421231" y="5464221"/>
            <a:ext cx="442346" cy="42606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851BB9D7-E016-429D-B2A1-44653A1D339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443454" y="5251189"/>
            <a:ext cx="442346" cy="426063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A302F817-0C90-4902-84A4-BB25683CF63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122129" y="5546019"/>
            <a:ext cx="442346" cy="426063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98DEED6F-6835-4577-9974-58F52B3C682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66805" y="5663250"/>
            <a:ext cx="442346" cy="426063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07698C42-861E-45AF-8EAA-5D8AEAC7BEC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89028" y="5450218"/>
            <a:ext cx="442346" cy="42606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52940DE1-7E55-4B6A-ACE1-52B43129623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56553" y="4743221"/>
            <a:ext cx="318640" cy="450159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01F9BCAB-B596-422C-83F9-77B6CC0448C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12268" y="4908036"/>
            <a:ext cx="318640" cy="450159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79CA64FE-1028-4283-B7F3-A808AF12FDD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87343" y="4974727"/>
            <a:ext cx="318640" cy="450159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6CA7D876-8FAD-45EA-A8C9-D24D7563396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55065" y="5402043"/>
            <a:ext cx="318640" cy="450159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A5B4F465-1A3C-493F-AA36-CB510871243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30140" y="5468734"/>
            <a:ext cx="318640" cy="450159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D2131B90-BD9B-4B85-BD2D-A37A57470DC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85855" y="5633549"/>
            <a:ext cx="318640" cy="450159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618364F2-FF65-4CF6-9275-B6CC3B581FD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60930" y="5700240"/>
            <a:ext cx="318640" cy="450159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3503DEC8-39BB-407D-9292-7CACA893621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50461" y="4652450"/>
            <a:ext cx="318640" cy="450159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DE55F340-B288-482D-8467-79D1CA0376E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25536" y="4719141"/>
            <a:ext cx="318640" cy="450159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891E1F09-8028-467E-91CC-E75B7BC550B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81251" y="4883956"/>
            <a:ext cx="318640" cy="450159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BC6AB66F-C9E9-43DB-822B-1CBBA0759D2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56326" y="4950647"/>
            <a:ext cx="318640" cy="450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34776"/>
                <a:ext cx="7497474" cy="56938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AutoNum type="arabicParenR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72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34988" indent="-514350">
                  <a:buFontTx/>
                  <a:buAutoNum type="arabicParenR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How many groups? How many in each group?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	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5693866"/>
              </a:xfrm>
              <a:prstGeom prst="rect">
                <a:avLst/>
              </a:prstGeom>
              <a:blipFill>
                <a:blip r:embed="rId6"/>
                <a:stretch>
                  <a:fillRect l="-1707" t="-11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6358559A-C076-4E94-80DF-CD1BF5BB00F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97548" y="1034494"/>
          <a:ext cx="4104000" cy="2890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000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2052000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88103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715305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17286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757321"/>
                  </a:ext>
                </a:extLst>
              </a:tr>
            </a:tbl>
          </a:graphicData>
        </a:graphic>
      </p:graphicFrame>
      <p:pic>
        <p:nvPicPr>
          <p:cNvPr id="28" name="Picture 27">
            <a:extLst>
              <a:ext uri="{FF2B5EF4-FFF2-40B4-BE49-F238E27FC236}">
                <a16:creationId xmlns:a16="http://schemas.microsoft.com/office/drawing/2014/main" id="{85D0F730-34E6-4558-A5FF-14CFF67BC04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16615" y="978745"/>
            <a:ext cx="594385" cy="579745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84E079F4-C7C3-4C02-BDC1-8AB969CEAAE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16538" y="978745"/>
            <a:ext cx="594385" cy="579745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999F4701-0144-4CB9-973C-EC604488A27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16537" y="1495595"/>
            <a:ext cx="594385" cy="579745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1E379830-9426-402F-98A9-0B4E8805C5A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16538" y="2018243"/>
            <a:ext cx="594385" cy="579745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E6A59819-C04C-4557-A5B4-0E675923E33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19133" y="978745"/>
            <a:ext cx="594385" cy="579745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D4471D59-97D1-4BD3-80E9-8DBE35714DF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38257" y="1501965"/>
            <a:ext cx="594385" cy="579745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F6F9D5B3-6917-4943-84DA-6B56866D0D8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38257" y="2030822"/>
            <a:ext cx="594385" cy="57974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D3F8F090-E7C0-44B8-B598-91E49F8FF02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10884" y="2535093"/>
            <a:ext cx="594385" cy="579745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415464F7-548A-4322-B3B3-D103F1C3887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19814" y="978745"/>
            <a:ext cx="594385" cy="579745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BE440734-CDB8-43A8-8624-E9480D75E3F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26857" y="1480239"/>
            <a:ext cx="594385" cy="579745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995C640B-6BD8-4A4C-823B-6C653F7BD13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19814" y="1480238"/>
            <a:ext cx="594385" cy="579745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BC3AB8A7-8D84-4FD0-9349-DF68291A050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26858" y="2467735"/>
            <a:ext cx="594385" cy="579745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349FB5CE-C86D-402A-8571-2BE1F623973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19814" y="2467735"/>
            <a:ext cx="594385" cy="579745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5577A64B-E3A9-4397-A935-B7AE0F19C02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19814" y="3455230"/>
            <a:ext cx="594385" cy="579745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AFFD891B-9201-41D2-A5CD-DA5B1D97F16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26857" y="1973988"/>
            <a:ext cx="594385" cy="579745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5AE88F6B-4F85-46AA-99AF-B6B65748162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19814" y="1973987"/>
            <a:ext cx="594385" cy="579745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F7DCE3F6-3F55-45F7-A78C-6A6F76E5CB3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26858" y="2961484"/>
            <a:ext cx="594385" cy="579745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6B79703E-FD64-4018-9DE7-DF3F16F9DAB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19814" y="2961484"/>
            <a:ext cx="594385" cy="579745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E6DB8A30-19F5-48EB-AD96-434D07AC67B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26856" y="3455231"/>
            <a:ext cx="594385" cy="579745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8B181BE2-5AEE-4239-87E5-DDB65FD2B4B9}"/>
              </a:ext>
            </a:extLst>
          </p:cNvPr>
          <p:cNvSpPr txBox="1"/>
          <p:nvPr/>
        </p:nvSpPr>
        <p:spPr>
          <a:xfrm>
            <a:off x="2640835" y="334776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24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E6CB879-454D-4948-A26F-F018700D0187}"/>
              </a:ext>
            </a:extLst>
          </p:cNvPr>
          <p:cNvSpPr txBox="1"/>
          <p:nvPr/>
        </p:nvSpPr>
        <p:spPr>
          <a:xfrm>
            <a:off x="3195831" y="4946821"/>
            <a:ext cx="14435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4 groups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2615CBC-097E-4E63-B3C1-D684239ED7F9}"/>
              </a:ext>
            </a:extLst>
          </p:cNvPr>
          <p:cNvSpPr txBox="1"/>
          <p:nvPr/>
        </p:nvSpPr>
        <p:spPr>
          <a:xfrm>
            <a:off x="3195831" y="5376379"/>
            <a:ext cx="14927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3 in each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B8B85CC-8C64-4F71-8732-44F2A6665306}"/>
              </a:ext>
            </a:extLst>
          </p:cNvPr>
          <p:cNvSpPr txBox="1"/>
          <p:nvPr/>
        </p:nvSpPr>
        <p:spPr>
          <a:xfrm>
            <a:off x="6850461" y="5275906"/>
            <a:ext cx="14435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3 groups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AF268BF-0CBD-4D31-BB96-920EA81BC463}"/>
              </a:ext>
            </a:extLst>
          </p:cNvPr>
          <p:cNvSpPr txBox="1"/>
          <p:nvPr/>
        </p:nvSpPr>
        <p:spPr>
          <a:xfrm>
            <a:off x="6850461" y="5705464"/>
            <a:ext cx="14927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4 in each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5EB348-9A6A-4105-BA00-C4A0D91001D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381478" y="4676530"/>
            <a:ext cx="318640" cy="45015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82E407B-2397-4744-A22C-02EADEAFC21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459539" y="4671188"/>
            <a:ext cx="442346" cy="426063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89C92E7B-8BF4-4A81-A792-A6EB338B207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704215" y="4788419"/>
            <a:ext cx="442346" cy="426063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A32950C3-3DA1-49FC-8F9C-41640CCFB5C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726438" y="4575387"/>
            <a:ext cx="442346" cy="426063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1B640219-0915-4705-8555-FB79580E278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410710" y="4935016"/>
            <a:ext cx="442346" cy="426063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FD753E79-D0D9-4FBA-B225-E08707DC491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655386" y="5052247"/>
            <a:ext cx="442346" cy="426063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DB63856A-01EC-49E1-BD0D-8EEC0A11F59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677609" y="4839215"/>
            <a:ext cx="442346" cy="426063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C0AFE897-F69E-4742-A49A-D03E65F5CE7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76555" y="5346990"/>
            <a:ext cx="442346" cy="426063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8061F125-A0E3-4E4F-ABCC-37A3BF9F44C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421231" y="5464221"/>
            <a:ext cx="442346" cy="426063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9FA3A15E-7191-4F08-ABA4-69A384A9A09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443454" y="5251189"/>
            <a:ext cx="442346" cy="426063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0141C521-DEF5-438F-BAA8-16AF76BA284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122129" y="5546019"/>
            <a:ext cx="442346" cy="426063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5A7E0591-3561-4066-B1AB-C3A3523A705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366805" y="5663250"/>
            <a:ext cx="442346" cy="426063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5C8AACB8-07E5-46E2-9FCF-1EE8FA9C754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389028" y="5450218"/>
            <a:ext cx="442346" cy="426063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6AADD672-FFA3-4775-9608-33EE451B76A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56553" y="4743221"/>
            <a:ext cx="318640" cy="450159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FA100F4F-39B9-4947-BE31-C54026DB228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12268" y="4908036"/>
            <a:ext cx="318640" cy="450159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7B887EF5-83E7-4BE9-AF8B-8CBBEA1510F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87343" y="4974727"/>
            <a:ext cx="318640" cy="450159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6CC2D74F-6C14-4AB4-A5E6-F2FFC120CDE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55065" y="5402043"/>
            <a:ext cx="318640" cy="450159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1FDB63E1-4279-42C9-9E6C-5D17E8A8F93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30140" y="5468734"/>
            <a:ext cx="318640" cy="450159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90536F08-58B3-46BA-B2B8-505E4839EE2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85855" y="5633549"/>
            <a:ext cx="318640" cy="450159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4C6A0B35-866E-4D8F-B09B-589D2C33BF3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60930" y="5700240"/>
            <a:ext cx="318640" cy="450159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CAA92969-16B0-458D-BF12-638473C6904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850461" y="4652450"/>
            <a:ext cx="318640" cy="450159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98C884B1-530C-40E2-8650-762C6195ADD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25536" y="4719141"/>
            <a:ext cx="318640" cy="450159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822091E2-BECF-44E7-B0F4-4A6F3DE0E40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81251" y="4883956"/>
            <a:ext cx="318640" cy="450159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59D79E6E-4AF0-437B-A087-57C18DE3B93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56326" y="4950647"/>
            <a:ext cx="318640" cy="45015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83185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3.7037E-6 L -0.42726 0.10394 " pathEditMode="relative" rAng="0" ptsTypes="AA">
                                      <p:cBhvr>
                                        <p:cTn id="6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372" y="518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7037E-6 L -0.48004 0.21899 " pathEditMode="relative" rAng="0" ptsTypes="AA">
                                      <p:cBhvr>
                                        <p:cTn id="8" dur="1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010" y="10949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81481E-6 L -0.42448 0.25717 " pathEditMode="relative" rAng="0" ptsTypes="AA">
                                      <p:cBhvr>
                                        <p:cTn id="10" dur="1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233" y="12847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11111E-6 L -0.40625 0.03125 " pathEditMode="relative" rAng="0" ptsTypes="AA">
                                      <p:cBhvr>
                                        <p:cTn id="12" dur="1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313" y="1551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44444E-6 L -0.40608 0.06829 " pathEditMode="relative" rAng="0" ptsTypes="AA">
                                      <p:cBhvr>
                                        <p:cTn id="14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313" y="340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07407E-6 L -0.34948 0.17987 " pathEditMode="relative" rAng="0" ptsTypes="AA">
                                      <p:cBhvr>
                                        <p:cTn id="16" dur="1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83" y="8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85185E-6 L -0.29462 0.02963 " pathEditMode="relative" rAng="0" ptsTypes="AA">
                                      <p:cBhvr>
                                        <p:cTn id="67" dur="1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40" y="1481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2.59259E-6 L -0.40243 0.07639 " pathEditMode="relative" rAng="0" ptsTypes="AA">
                                      <p:cBhvr>
                                        <p:cTn id="69" dur="1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122" y="3819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7037E-6 L -0.40365 0.10278 " pathEditMode="relative" rAng="0" ptsTypes="AA">
                                      <p:cBhvr>
                                        <p:cTn id="71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191" y="5139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85185E-6 L -0.29392 0.02963 " pathEditMode="relative" rAng="0" ptsTypes="AA">
                                      <p:cBhvr>
                                        <p:cTn id="73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05" y="1481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59259E-6 L -0.40278 0.07639 " pathEditMode="relative" rAng="0" ptsTypes="AA">
                                      <p:cBhvr>
                                        <p:cTn id="75" dur="1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139" y="3819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7037E-6 L -0.40364 0.10278 " pathEditMode="relative" rAng="0" ptsTypes="AA">
                                      <p:cBhvr>
                                        <p:cTn id="77" dur="1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191" y="5139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33333E-6 L -0.29497 0.0044 " pathEditMode="relative" rAng="0" ptsTypes="AA">
                                      <p:cBhvr>
                                        <p:cTn id="79" dur="1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57" y="208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07407E-6 L -0.40156 0.04723 " pathEditMode="relative" rAng="0" ptsTypes="AA">
                                      <p:cBhvr>
                                        <p:cTn id="81" dur="1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87" y="2361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33333E-6 L -0.29479 0.0044 " pathEditMode="relative" rAng="0" ptsTypes="AA">
                                      <p:cBhvr>
                                        <p:cTn id="83" dur="1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40" y="208"/>
                                    </p:animMotion>
                                  </p:childTnLst>
                                </p:cTn>
                              </p:par>
                              <p:par>
                                <p:cTn id="8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4.07407E-6 L -0.40069 0.04723 " pathEditMode="relative" rAng="0" ptsTypes="AA">
                                      <p:cBhvr>
                                        <p:cTn id="85" dur="1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35" y="2361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4.81481E-6 L -0.29427 -0.02476 " pathEditMode="relative" rAng="0" ptsTypes="AA">
                                      <p:cBhvr>
                                        <p:cTn id="87" dur="1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22" y="-1250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81481E-6 L -0.2934 -0.02476 " pathEditMode="relative" rAng="0" ptsTypes="AA">
                                      <p:cBhvr>
                                        <p:cTn id="89" dur="1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70" y="-1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6" grpId="0"/>
      <p:bldP spid="40" grpId="0"/>
      <p:bldP spid="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>
            <a:extLst>
              <a:ext uri="{FF2B5EF4-FFF2-40B4-BE49-F238E27FC236}">
                <a16:creationId xmlns:a16="http://schemas.microsoft.com/office/drawing/2014/main" id="{3C76B293-16BD-4B48-BD0D-357E281C1A2A}"/>
              </a:ext>
            </a:extLst>
          </p:cNvPr>
          <p:cNvSpPr txBox="1"/>
          <p:nvPr/>
        </p:nvSpPr>
        <p:spPr>
          <a:xfrm>
            <a:off x="1313117" y="599243"/>
            <a:ext cx="1164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16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964FC9-D4A5-4F24-BB21-C72741F5955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969701" y="1395045"/>
            <a:ext cx="435864" cy="527539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4BB1DE08-56DB-4A19-B7E1-3BFE0178CA2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1423459" y="1395045"/>
            <a:ext cx="435864" cy="527539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C31F66DD-CB5E-47D2-9097-332DA79FB05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1877217" y="1395045"/>
            <a:ext cx="435864" cy="527539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FBF36991-DD22-4EA3-9C68-C2F5810F532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2330975" y="1395045"/>
            <a:ext cx="435864" cy="527539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9AA14E4F-02ED-4167-9658-B5E899530B8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2784733" y="1395045"/>
            <a:ext cx="435864" cy="527539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D36BE669-CBC9-45C3-BCF9-7649301347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3238491" y="1395045"/>
            <a:ext cx="435864" cy="527539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D8C8E88C-3044-4455-8E7C-9E6C1C44546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3692249" y="1395045"/>
            <a:ext cx="435864" cy="527539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0683C5EB-3560-4F82-8B3D-B475A270B35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4146007" y="1395045"/>
            <a:ext cx="435864" cy="527539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774A9EC8-1D82-4B5D-920A-5A89ADB29C6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4599765" y="1395045"/>
            <a:ext cx="435864" cy="527539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5864B80E-EDFE-42D5-8A3E-0BE748AA725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5053523" y="1395045"/>
            <a:ext cx="435864" cy="527539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B5EE3555-26F7-4133-9C08-A0BC7FA092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5507281" y="1395045"/>
            <a:ext cx="435864" cy="527539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D1A8590E-4B41-4E3D-B824-643F684DC77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5961039" y="1395045"/>
            <a:ext cx="435864" cy="527539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3EB38E58-060E-4493-9EC3-181B0C69D22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6414797" y="1395045"/>
            <a:ext cx="435864" cy="527539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436A2630-0926-4062-9C1A-90AB4937B87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6868555" y="1395045"/>
            <a:ext cx="435864" cy="527539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BB824CEA-6D48-40F3-92B9-1B502564804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7322313" y="1395045"/>
            <a:ext cx="435864" cy="527539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FD20DF4F-101F-494D-9608-FE7E4FF215E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7776076" y="1395045"/>
            <a:ext cx="435864" cy="527539"/>
          </a:xfrm>
          <a:prstGeom prst="rect">
            <a:avLst/>
          </a:prstGeom>
        </p:spPr>
      </p:pic>
      <p:sp>
        <p:nvSpPr>
          <p:cNvPr id="55" name="TextBox 54">
            <a:extLst>
              <a:ext uri="{FF2B5EF4-FFF2-40B4-BE49-F238E27FC236}">
                <a16:creationId xmlns:a16="http://schemas.microsoft.com/office/drawing/2014/main" id="{AE292D3B-5705-41BD-A0F8-E91D8DC22D6E}"/>
              </a:ext>
            </a:extLst>
          </p:cNvPr>
          <p:cNvSpPr txBox="1"/>
          <p:nvPr/>
        </p:nvSpPr>
        <p:spPr>
          <a:xfrm>
            <a:off x="1297494" y="2334259"/>
            <a:ext cx="507421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There are </a:t>
            </a:r>
            <a:r>
              <a:rPr lang="en-GB" sz="2800" u="sng" dirty="0"/>
              <a:t>		</a:t>
            </a:r>
            <a:r>
              <a:rPr lang="en-GB" sz="2800" dirty="0"/>
              <a:t> cubes altogether.</a:t>
            </a:r>
          </a:p>
          <a:p>
            <a:endParaRPr lang="en-GB" sz="2800" dirty="0"/>
          </a:p>
          <a:p>
            <a:r>
              <a:rPr lang="en-GB" sz="2800" dirty="0"/>
              <a:t>There are </a:t>
            </a:r>
            <a:r>
              <a:rPr lang="en-GB" sz="2800" u="sng" dirty="0"/>
              <a:t>		</a:t>
            </a:r>
            <a:r>
              <a:rPr lang="en-GB" sz="2800" dirty="0"/>
              <a:t> groups of 2</a:t>
            </a:r>
          </a:p>
          <a:p>
            <a:endParaRPr lang="en-GB" sz="2800" dirty="0"/>
          </a:p>
          <a:p>
            <a:r>
              <a:rPr lang="en-GB" sz="2800" dirty="0"/>
              <a:t>16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2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  <a:p>
            <a:endParaRPr lang="en-GB" sz="2800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5F33437F-8974-42F1-9ABC-93CC7635FEE7}"/>
              </a:ext>
            </a:extLst>
          </p:cNvPr>
          <p:cNvSpPr/>
          <p:nvPr/>
        </p:nvSpPr>
        <p:spPr>
          <a:xfrm>
            <a:off x="932060" y="1371602"/>
            <a:ext cx="939295" cy="580292"/>
          </a:xfrm>
          <a:prstGeom prst="round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603B795D-B41F-4A64-8704-4F54BFBB22D9}"/>
              </a:ext>
            </a:extLst>
          </p:cNvPr>
          <p:cNvSpPr/>
          <p:nvPr/>
        </p:nvSpPr>
        <p:spPr>
          <a:xfrm>
            <a:off x="1861328" y="1371602"/>
            <a:ext cx="905512" cy="580292"/>
          </a:xfrm>
          <a:prstGeom prst="round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B35F7CF4-ED67-4714-B73A-3F8BFFE305F0}"/>
              </a:ext>
            </a:extLst>
          </p:cNvPr>
          <p:cNvSpPr/>
          <p:nvPr/>
        </p:nvSpPr>
        <p:spPr>
          <a:xfrm>
            <a:off x="2766839" y="1371602"/>
            <a:ext cx="905512" cy="580292"/>
          </a:xfrm>
          <a:prstGeom prst="round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B530475A-4AFB-4885-9835-16689C92DB86}"/>
              </a:ext>
            </a:extLst>
          </p:cNvPr>
          <p:cNvSpPr/>
          <p:nvPr/>
        </p:nvSpPr>
        <p:spPr>
          <a:xfrm>
            <a:off x="3675357" y="1371602"/>
            <a:ext cx="905512" cy="580292"/>
          </a:xfrm>
          <a:prstGeom prst="round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291237AA-6042-4821-81BC-F07C92A5358B}"/>
              </a:ext>
            </a:extLst>
          </p:cNvPr>
          <p:cNvSpPr/>
          <p:nvPr/>
        </p:nvSpPr>
        <p:spPr>
          <a:xfrm>
            <a:off x="4583875" y="1371602"/>
            <a:ext cx="905512" cy="580292"/>
          </a:xfrm>
          <a:prstGeom prst="round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31AB2455-9D15-4603-A395-21F358D97A5B}"/>
              </a:ext>
            </a:extLst>
          </p:cNvPr>
          <p:cNvSpPr/>
          <p:nvPr/>
        </p:nvSpPr>
        <p:spPr>
          <a:xfrm>
            <a:off x="5492393" y="1371602"/>
            <a:ext cx="905512" cy="580292"/>
          </a:xfrm>
          <a:prstGeom prst="round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DC697145-C703-4200-A14A-96220CC4BB45}"/>
              </a:ext>
            </a:extLst>
          </p:cNvPr>
          <p:cNvSpPr/>
          <p:nvPr/>
        </p:nvSpPr>
        <p:spPr>
          <a:xfrm>
            <a:off x="6400911" y="1371602"/>
            <a:ext cx="905512" cy="580292"/>
          </a:xfrm>
          <a:prstGeom prst="round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602FD18D-BEAF-4F37-B036-5204F58E43F4}"/>
              </a:ext>
            </a:extLst>
          </p:cNvPr>
          <p:cNvSpPr/>
          <p:nvPr/>
        </p:nvSpPr>
        <p:spPr>
          <a:xfrm>
            <a:off x="7309429" y="1371602"/>
            <a:ext cx="905512" cy="580292"/>
          </a:xfrm>
          <a:prstGeom prst="round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5B3F319-D4BE-4066-A2A6-17742FC39337}"/>
              </a:ext>
            </a:extLst>
          </p:cNvPr>
          <p:cNvSpPr txBox="1"/>
          <p:nvPr/>
        </p:nvSpPr>
        <p:spPr>
          <a:xfrm>
            <a:off x="2962169" y="2329739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16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DA039B44-A7AA-45B4-BD1C-3F6D0DAAC4A7}"/>
              </a:ext>
            </a:extLst>
          </p:cNvPr>
          <p:cNvSpPr txBox="1"/>
          <p:nvPr/>
        </p:nvSpPr>
        <p:spPr>
          <a:xfrm>
            <a:off x="3036893" y="316739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8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16A956C-0A2F-4E13-9171-B9BF8012583B}"/>
              </a:ext>
            </a:extLst>
          </p:cNvPr>
          <p:cNvSpPr txBox="1"/>
          <p:nvPr/>
        </p:nvSpPr>
        <p:spPr>
          <a:xfrm>
            <a:off x="2808694" y="403194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8</a:t>
            </a:r>
          </a:p>
        </p:txBody>
      </p: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5E0190B6-7D3F-42C4-8B65-186347FF8456}"/>
              </a:ext>
            </a:extLst>
          </p:cNvPr>
          <p:cNvSpPr/>
          <p:nvPr/>
        </p:nvSpPr>
        <p:spPr>
          <a:xfrm>
            <a:off x="2765296" y="4057433"/>
            <a:ext cx="453685" cy="497731"/>
          </a:xfrm>
          <a:prstGeom prst="round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3854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 tmFilter="0, 0; .2, .5; .8, .5; 1, 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250" autoRev="1" fill="hold"/>
                                        <p:tgtEl>
                                          <p:spTgt spid="5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 tmFilter="0, 0; .2, .5; .8, .5; 1, 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250" autoRev="1" fill="hold"/>
                                        <p:tgtEl>
                                          <p:spTgt spid="5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7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 tmFilter="0, 0; .2, .5; .8, .5; 1, 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250" autoRev="1" fill="hold"/>
                                        <p:tgtEl>
                                          <p:spTgt spid="5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 tmFilter="0, 0; .2, .5; .8, .5; 1, 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250" autoRev="1" fill="hold"/>
                                        <p:tgtEl>
                                          <p:spTgt spid="6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 tmFilter="0, 0; .2, .5; .8, .5; 1, 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5" dur="250" autoRev="1" fill="hold"/>
                                        <p:tgtEl>
                                          <p:spTgt spid="6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 tmFilter="0, 0; .2, .5; .8, .5; 1, 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8" dur="250" autoRev="1" fill="hold"/>
                                        <p:tgtEl>
                                          <p:spTgt spid="6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" grpId="0" animBg="1"/>
      <p:bldP spid="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/>
      <p:bldP spid="64" grpId="0"/>
      <p:bldP spid="65" grpId="0"/>
      <p:bldP spid="6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>
            <a:extLst>
              <a:ext uri="{FF2B5EF4-FFF2-40B4-BE49-F238E27FC236}">
                <a16:creationId xmlns:a16="http://schemas.microsoft.com/office/drawing/2014/main" id="{3C76B293-16BD-4B48-BD0D-357E281C1A2A}"/>
              </a:ext>
            </a:extLst>
          </p:cNvPr>
          <p:cNvSpPr txBox="1"/>
          <p:nvPr/>
        </p:nvSpPr>
        <p:spPr>
          <a:xfrm>
            <a:off x="1313117" y="599243"/>
            <a:ext cx="1164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16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964FC9-D4A5-4F24-BB21-C72741F5955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969701" y="1395045"/>
            <a:ext cx="435864" cy="527539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4BB1DE08-56DB-4A19-B7E1-3BFE0178CA2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1423459" y="1395045"/>
            <a:ext cx="435864" cy="527539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C31F66DD-CB5E-47D2-9097-332DA79FB05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1877217" y="1395045"/>
            <a:ext cx="435864" cy="527539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FBF36991-DD22-4EA3-9C68-C2F5810F532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2330975" y="1395045"/>
            <a:ext cx="435864" cy="527539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9AA14E4F-02ED-4167-9658-B5E899530B8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2784733" y="1395045"/>
            <a:ext cx="435864" cy="527539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D36BE669-CBC9-45C3-BCF9-7649301347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3238491" y="1395045"/>
            <a:ext cx="435864" cy="527539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D8C8E88C-3044-4455-8E7C-9E6C1C44546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3692249" y="1395045"/>
            <a:ext cx="435864" cy="527539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0683C5EB-3560-4F82-8B3D-B475A270B35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4146007" y="1395045"/>
            <a:ext cx="435864" cy="527539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774A9EC8-1D82-4B5D-920A-5A89ADB29C6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4599765" y="1395045"/>
            <a:ext cx="435864" cy="527539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5864B80E-EDFE-42D5-8A3E-0BE748AA725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5053523" y="1395045"/>
            <a:ext cx="435864" cy="527539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B5EE3555-26F7-4133-9C08-A0BC7FA092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5507281" y="1395045"/>
            <a:ext cx="435864" cy="527539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D1A8590E-4B41-4E3D-B824-643F684DC77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5961039" y="1395045"/>
            <a:ext cx="435864" cy="527539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3EB38E58-060E-4493-9EC3-181B0C69D22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6414797" y="1395045"/>
            <a:ext cx="435864" cy="527539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436A2630-0926-4062-9C1A-90AB4937B87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6868555" y="1395045"/>
            <a:ext cx="435864" cy="527539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BB824CEA-6D48-40F3-92B9-1B502564804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7322313" y="1395045"/>
            <a:ext cx="435864" cy="527539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FD20DF4F-101F-494D-9608-FE7E4FF215E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7776076" y="1395045"/>
            <a:ext cx="435864" cy="527539"/>
          </a:xfrm>
          <a:prstGeom prst="rect">
            <a:avLst/>
          </a:prstGeom>
        </p:spPr>
      </p:pic>
      <p:sp>
        <p:nvSpPr>
          <p:cNvPr id="55" name="TextBox 54">
            <a:extLst>
              <a:ext uri="{FF2B5EF4-FFF2-40B4-BE49-F238E27FC236}">
                <a16:creationId xmlns:a16="http://schemas.microsoft.com/office/drawing/2014/main" id="{AE292D3B-5705-41BD-A0F8-E91D8DC22D6E}"/>
              </a:ext>
            </a:extLst>
          </p:cNvPr>
          <p:cNvSpPr txBox="1"/>
          <p:nvPr/>
        </p:nvSpPr>
        <p:spPr>
          <a:xfrm>
            <a:off x="1297494" y="2334259"/>
            <a:ext cx="460465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There are 16 cubes altogether.</a:t>
            </a:r>
          </a:p>
          <a:p>
            <a:endParaRPr lang="en-GB" sz="2800" dirty="0"/>
          </a:p>
          <a:p>
            <a:r>
              <a:rPr lang="en-GB" sz="2800" dirty="0"/>
              <a:t>There are </a:t>
            </a:r>
            <a:r>
              <a:rPr lang="en-GB" sz="2800" u="sng" dirty="0"/>
              <a:t>		</a:t>
            </a:r>
            <a:r>
              <a:rPr lang="en-GB" sz="2800" dirty="0"/>
              <a:t> groups of 4</a:t>
            </a:r>
          </a:p>
          <a:p>
            <a:endParaRPr lang="en-GB" sz="2800" dirty="0"/>
          </a:p>
          <a:p>
            <a:r>
              <a:rPr lang="en-GB" sz="2800" dirty="0"/>
              <a:t>16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  <a:p>
            <a:endParaRPr lang="en-GB" sz="2800" dirty="0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9F5CD13-ADA0-472F-90C7-B5FA40C68F6F}"/>
              </a:ext>
            </a:extLst>
          </p:cNvPr>
          <p:cNvSpPr/>
          <p:nvPr/>
        </p:nvSpPr>
        <p:spPr>
          <a:xfrm>
            <a:off x="932060" y="1371602"/>
            <a:ext cx="1837813" cy="580292"/>
          </a:xfrm>
          <a:prstGeom prst="round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84EB1B7B-C4DD-402E-86B1-06778252A2E2}"/>
              </a:ext>
            </a:extLst>
          </p:cNvPr>
          <p:cNvSpPr/>
          <p:nvPr/>
        </p:nvSpPr>
        <p:spPr>
          <a:xfrm>
            <a:off x="2769872" y="1371602"/>
            <a:ext cx="1811993" cy="580292"/>
          </a:xfrm>
          <a:prstGeom prst="round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BEFBFC65-D092-4987-97CD-74C37247A1CD}"/>
              </a:ext>
            </a:extLst>
          </p:cNvPr>
          <p:cNvSpPr/>
          <p:nvPr/>
        </p:nvSpPr>
        <p:spPr>
          <a:xfrm>
            <a:off x="4589787" y="1371602"/>
            <a:ext cx="1811993" cy="580292"/>
          </a:xfrm>
          <a:prstGeom prst="round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2573D422-CE75-438F-AE46-3930FD742CDF}"/>
              </a:ext>
            </a:extLst>
          </p:cNvPr>
          <p:cNvSpPr/>
          <p:nvPr/>
        </p:nvSpPr>
        <p:spPr>
          <a:xfrm>
            <a:off x="6400987" y="1371602"/>
            <a:ext cx="1811993" cy="580292"/>
          </a:xfrm>
          <a:prstGeom prst="round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F101D03-1D10-4D4A-91DA-8329ADDFB58D}"/>
              </a:ext>
            </a:extLst>
          </p:cNvPr>
          <p:cNvSpPr txBox="1"/>
          <p:nvPr/>
        </p:nvSpPr>
        <p:spPr>
          <a:xfrm>
            <a:off x="3036893" y="316739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4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11E4630-E645-477B-9CBA-34912EAF415F}"/>
              </a:ext>
            </a:extLst>
          </p:cNvPr>
          <p:cNvSpPr txBox="1"/>
          <p:nvPr/>
        </p:nvSpPr>
        <p:spPr>
          <a:xfrm>
            <a:off x="2826279" y="403194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4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482B9EBC-2F30-491E-91EC-8A46FBEF0D3D}"/>
              </a:ext>
            </a:extLst>
          </p:cNvPr>
          <p:cNvSpPr/>
          <p:nvPr/>
        </p:nvSpPr>
        <p:spPr>
          <a:xfrm>
            <a:off x="2765296" y="4057433"/>
            <a:ext cx="453685" cy="497731"/>
          </a:xfrm>
          <a:prstGeom prst="round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52179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5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>
            <a:extLst>
              <a:ext uri="{FF2B5EF4-FFF2-40B4-BE49-F238E27FC236}">
                <a16:creationId xmlns:a16="http://schemas.microsoft.com/office/drawing/2014/main" id="{3C76B293-16BD-4B48-BD0D-357E281C1A2A}"/>
              </a:ext>
            </a:extLst>
          </p:cNvPr>
          <p:cNvSpPr txBox="1"/>
          <p:nvPr/>
        </p:nvSpPr>
        <p:spPr>
          <a:xfrm>
            <a:off x="1313117" y="599243"/>
            <a:ext cx="1164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16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964FC9-D4A5-4F24-BB21-C72741F5955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969701" y="1395045"/>
            <a:ext cx="435864" cy="527539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4BB1DE08-56DB-4A19-B7E1-3BFE0178CA2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1423459" y="1395045"/>
            <a:ext cx="435864" cy="527539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C31F66DD-CB5E-47D2-9097-332DA79FB05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1877217" y="1395045"/>
            <a:ext cx="435864" cy="527539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FBF36991-DD22-4EA3-9C68-C2F5810F532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2330975" y="1395045"/>
            <a:ext cx="435864" cy="527539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9AA14E4F-02ED-4167-9658-B5E899530B8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2784733" y="1395045"/>
            <a:ext cx="435864" cy="527539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D36BE669-CBC9-45C3-BCF9-7649301347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3238491" y="1395045"/>
            <a:ext cx="435864" cy="527539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D8C8E88C-3044-4455-8E7C-9E6C1C44546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3692249" y="1395045"/>
            <a:ext cx="435864" cy="527539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0683C5EB-3560-4F82-8B3D-B475A270B35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4146007" y="1395045"/>
            <a:ext cx="435864" cy="527539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774A9EC8-1D82-4B5D-920A-5A89ADB29C6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4599765" y="1395045"/>
            <a:ext cx="435864" cy="527539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5864B80E-EDFE-42D5-8A3E-0BE748AA725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5053523" y="1395045"/>
            <a:ext cx="435864" cy="527539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B5EE3555-26F7-4133-9C08-A0BC7FA092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5507281" y="1395045"/>
            <a:ext cx="435864" cy="527539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D1A8590E-4B41-4E3D-B824-643F684DC77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5961039" y="1395045"/>
            <a:ext cx="435864" cy="527539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3EB38E58-060E-4493-9EC3-181B0C69D22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6414797" y="1395045"/>
            <a:ext cx="435864" cy="527539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436A2630-0926-4062-9C1A-90AB4937B87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6868555" y="1395045"/>
            <a:ext cx="435864" cy="527539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BB824CEA-6D48-40F3-92B9-1B502564804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7322313" y="1395045"/>
            <a:ext cx="435864" cy="527539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FD20DF4F-101F-494D-9608-FE7E4FF215E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7776076" y="1395045"/>
            <a:ext cx="435864" cy="527539"/>
          </a:xfrm>
          <a:prstGeom prst="rect">
            <a:avLst/>
          </a:prstGeom>
        </p:spPr>
      </p:pic>
      <p:sp>
        <p:nvSpPr>
          <p:cNvPr id="55" name="TextBox 54">
            <a:extLst>
              <a:ext uri="{FF2B5EF4-FFF2-40B4-BE49-F238E27FC236}">
                <a16:creationId xmlns:a16="http://schemas.microsoft.com/office/drawing/2014/main" id="{AE292D3B-5705-41BD-A0F8-E91D8DC22D6E}"/>
              </a:ext>
            </a:extLst>
          </p:cNvPr>
          <p:cNvSpPr txBox="1"/>
          <p:nvPr/>
        </p:nvSpPr>
        <p:spPr>
          <a:xfrm>
            <a:off x="1297494" y="2334259"/>
            <a:ext cx="4604658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There are 16 cubes altogether.</a:t>
            </a:r>
          </a:p>
          <a:p>
            <a:endParaRPr lang="en-GB" sz="2800" dirty="0"/>
          </a:p>
          <a:p>
            <a:r>
              <a:rPr lang="en-GB" sz="2800" dirty="0"/>
              <a:t>There are </a:t>
            </a:r>
            <a:r>
              <a:rPr lang="en-GB" sz="2800" u="sng" dirty="0"/>
              <a:t>		</a:t>
            </a:r>
            <a:r>
              <a:rPr lang="en-GB" sz="2800" dirty="0"/>
              <a:t> groups of 5</a:t>
            </a:r>
          </a:p>
          <a:p>
            <a:endParaRPr lang="en-GB" sz="2800" dirty="0"/>
          </a:p>
          <a:p>
            <a:r>
              <a:rPr lang="en-GB" sz="2800" dirty="0"/>
              <a:t>There is </a:t>
            </a:r>
            <a:r>
              <a:rPr lang="en-GB" sz="2800" u="sng" dirty="0"/>
              <a:t>		</a:t>
            </a:r>
            <a:r>
              <a:rPr lang="en-GB" sz="2800" dirty="0"/>
              <a:t> cube remaining.</a:t>
            </a:r>
          </a:p>
          <a:p>
            <a:endParaRPr lang="en-GB" sz="2800" dirty="0"/>
          </a:p>
          <a:p>
            <a:r>
              <a:rPr lang="en-GB" sz="2800" dirty="0"/>
              <a:t>16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5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	  remainder</a:t>
            </a:r>
          </a:p>
          <a:p>
            <a:endParaRPr lang="en-GB" sz="2800" dirty="0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ECCA5DEB-8A6B-412C-B95D-EBEE8B427A54}"/>
              </a:ext>
            </a:extLst>
          </p:cNvPr>
          <p:cNvSpPr/>
          <p:nvPr/>
        </p:nvSpPr>
        <p:spPr>
          <a:xfrm>
            <a:off x="932060" y="1371602"/>
            <a:ext cx="2288537" cy="580292"/>
          </a:xfrm>
          <a:prstGeom prst="round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1F14618-A0D5-417F-A445-78F1E4476F70}"/>
              </a:ext>
            </a:extLst>
          </p:cNvPr>
          <p:cNvSpPr/>
          <p:nvPr/>
        </p:nvSpPr>
        <p:spPr>
          <a:xfrm>
            <a:off x="3215352" y="1371602"/>
            <a:ext cx="2274029" cy="580292"/>
          </a:xfrm>
          <a:prstGeom prst="round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CCD0090A-B6C6-48B3-A731-5C7D0D5167BA}"/>
              </a:ext>
            </a:extLst>
          </p:cNvPr>
          <p:cNvSpPr/>
          <p:nvPr/>
        </p:nvSpPr>
        <p:spPr>
          <a:xfrm>
            <a:off x="5492471" y="1371602"/>
            <a:ext cx="2265706" cy="580292"/>
          </a:xfrm>
          <a:prstGeom prst="round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D12D9B0-6BD3-43F2-8AAA-BCB7A61FAB60}"/>
              </a:ext>
            </a:extLst>
          </p:cNvPr>
          <p:cNvSpPr txBox="1"/>
          <p:nvPr/>
        </p:nvSpPr>
        <p:spPr>
          <a:xfrm>
            <a:off x="3036893" y="316739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3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635D64B-082F-4B71-B062-86BAD22E5A62}"/>
              </a:ext>
            </a:extLst>
          </p:cNvPr>
          <p:cNvSpPr txBox="1"/>
          <p:nvPr/>
        </p:nvSpPr>
        <p:spPr>
          <a:xfrm>
            <a:off x="2703094" y="403194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B008735-0E2B-46D8-A424-DD467676425F}"/>
              </a:ext>
            </a:extLst>
          </p:cNvPr>
          <p:cNvSpPr txBox="1"/>
          <p:nvPr/>
        </p:nvSpPr>
        <p:spPr>
          <a:xfrm>
            <a:off x="2886798" y="489649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C2CCB75-5B1A-4029-9D0E-7D12088376C0}"/>
              </a:ext>
            </a:extLst>
          </p:cNvPr>
          <p:cNvSpPr txBox="1"/>
          <p:nvPr/>
        </p:nvSpPr>
        <p:spPr>
          <a:xfrm>
            <a:off x="4973814" y="489649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E3794392-A277-441F-BA48-638294AF3C08}"/>
              </a:ext>
            </a:extLst>
          </p:cNvPr>
          <p:cNvSpPr/>
          <p:nvPr/>
        </p:nvSpPr>
        <p:spPr>
          <a:xfrm>
            <a:off x="2838644" y="4907037"/>
            <a:ext cx="453685" cy="497731"/>
          </a:xfrm>
          <a:prstGeom prst="round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3FBE3ABE-C0C6-4097-9CBF-AB1D3D9617B8}"/>
              </a:ext>
            </a:extLst>
          </p:cNvPr>
          <p:cNvSpPr/>
          <p:nvPr/>
        </p:nvSpPr>
        <p:spPr>
          <a:xfrm>
            <a:off x="4912968" y="4895616"/>
            <a:ext cx="453685" cy="497731"/>
          </a:xfrm>
          <a:prstGeom prst="round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2199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5" grpId="0"/>
      <p:bldP spid="26" grpId="0"/>
      <p:bldP spid="27" grpId="0"/>
      <p:bldP spid="28" grpId="0"/>
      <p:bldP spid="29" grpId="0" animBg="1"/>
      <p:bldP spid="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>
            <a:extLst>
              <a:ext uri="{FF2B5EF4-FFF2-40B4-BE49-F238E27FC236}">
                <a16:creationId xmlns:a16="http://schemas.microsoft.com/office/drawing/2014/main" id="{3C76B293-16BD-4B48-BD0D-357E281C1A2A}"/>
              </a:ext>
            </a:extLst>
          </p:cNvPr>
          <p:cNvSpPr txBox="1"/>
          <p:nvPr/>
        </p:nvSpPr>
        <p:spPr>
          <a:xfrm>
            <a:off x="1313117" y="599243"/>
            <a:ext cx="1164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16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6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964FC9-D4A5-4F24-BB21-C72741F5955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969701" y="1395045"/>
            <a:ext cx="435864" cy="527539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4BB1DE08-56DB-4A19-B7E1-3BFE0178CA2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1423459" y="1395045"/>
            <a:ext cx="435864" cy="527539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C31F66DD-CB5E-47D2-9097-332DA79FB05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1877217" y="1395045"/>
            <a:ext cx="435864" cy="527539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FBF36991-DD22-4EA3-9C68-C2F5810F532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2330975" y="1395045"/>
            <a:ext cx="435864" cy="527539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9AA14E4F-02ED-4167-9658-B5E899530B8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2784733" y="1395045"/>
            <a:ext cx="435864" cy="527539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D36BE669-CBC9-45C3-BCF9-7649301347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3238491" y="1395045"/>
            <a:ext cx="435864" cy="527539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D8C8E88C-3044-4455-8E7C-9E6C1C44546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3692249" y="1395045"/>
            <a:ext cx="435864" cy="527539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0683C5EB-3560-4F82-8B3D-B475A270B35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4146007" y="1395045"/>
            <a:ext cx="435864" cy="527539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774A9EC8-1D82-4B5D-920A-5A89ADB29C6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4599765" y="1395045"/>
            <a:ext cx="435864" cy="527539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5864B80E-EDFE-42D5-8A3E-0BE748AA725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5053523" y="1395045"/>
            <a:ext cx="435864" cy="527539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B5EE3555-26F7-4133-9C08-A0BC7FA092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5507281" y="1395045"/>
            <a:ext cx="435864" cy="527539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D1A8590E-4B41-4E3D-B824-643F684DC77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5961039" y="1395045"/>
            <a:ext cx="435864" cy="527539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3EB38E58-060E-4493-9EC3-181B0C69D22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6414797" y="1395045"/>
            <a:ext cx="435864" cy="527539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436A2630-0926-4062-9C1A-90AB4937B87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6868555" y="1395045"/>
            <a:ext cx="435864" cy="527539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BB824CEA-6D48-40F3-92B9-1B502564804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7322313" y="1395045"/>
            <a:ext cx="435864" cy="527539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FD20DF4F-101F-494D-9608-FE7E4FF215E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87" b="8141"/>
          <a:stretch/>
        </p:blipFill>
        <p:spPr>
          <a:xfrm>
            <a:off x="7776076" y="1395045"/>
            <a:ext cx="435864" cy="527539"/>
          </a:xfrm>
          <a:prstGeom prst="rect">
            <a:avLst/>
          </a:prstGeom>
        </p:spPr>
      </p:pic>
      <p:sp>
        <p:nvSpPr>
          <p:cNvPr id="55" name="TextBox 54">
            <a:extLst>
              <a:ext uri="{FF2B5EF4-FFF2-40B4-BE49-F238E27FC236}">
                <a16:creationId xmlns:a16="http://schemas.microsoft.com/office/drawing/2014/main" id="{AE292D3B-5705-41BD-A0F8-E91D8DC22D6E}"/>
              </a:ext>
            </a:extLst>
          </p:cNvPr>
          <p:cNvSpPr txBox="1"/>
          <p:nvPr/>
        </p:nvSpPr>
        <p:spPr>
          <a:xfrm>
            <a:off x="1297494" y="2334259"/>
            <a:ext cx="5064271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There are 16 cubes altogether.</a:t>
            </a:r>
          </a:p>
          <a:p>
            <a:endParaRPr lang="en-GB" sz="2800" dirty="0"/>
          </a:p>
          <a:p>
            <a:r>
              <a:rPr lang="en-GB" sz="2800" dirty="0"/>
              <a:t>There are </a:t>
            </a:r>
            <a:r>
              <a:rPr lang="en-GB" sz="2800" u="sng" dirty="0"/>
              <a:t>		</a:t>
            </a:r>
            <a:r>
              <a:rPr lang="en-GB" sz="2800" dirty="0"/>
              <a:t> groups of </a:t>
            </a:r>
            <a:r>
              <a:rPr lang="en-GB" sz="2800" u="sng" dirty="0"/>
              <a:t>		</a:t>
            </a:r>
          </a:p>
          <a:p>
            <a:endParaRPr lang="en-GB" sz="2800" dirty="0"/>
          </a:p>
          <a:p>
            <a:r>
              <a:rPr lang="en-GB" sz="2800" dirty="0"/>
              <a:t>There are </a:t>
            </a:r>
            <a:r>
              <a:rPr lang="en-GB" sz="2800" u="sng" dirty="0"/>
              <a:t>		</a:t>
            </a:r>
            <a:r>
              <a:rPr lang="en-GB" sz="2800" dirty="0"/>
              <a:t> cubes remaining.</a:t>
            </a:r>
          </a:p>
          <a:p>
            <a:endParaRPr lang="en-GB" sz="2800" dirty="0"/>
          </a:p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÷      </a:t>
            </a:r>
            <a:r>
              <a:rPr lang="en-GB" sz="2800" dirty="0"/>
              <a:t>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	   remainder</a:t>
            </a:r>
          </a:p>
          <a:p>
            <a:endParaRPr lang="en-GB" sz="2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9D01247-7268-4E3A-AF59-259B32862D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3597" y="460099"/>
            <a:ext cx="747045" cy="747045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A184C855-90A3-4FA3-BD4F-A519E0FA7A22}"/>
              </a:ext>
            </a:extLst>
          </p:cNvPr>
          <p:cNvSpPr txBox="1"/>
          <p:nvPr/>
        </p:nvSpPr>
        <p:spPr>
          <a:xfrm>
            <a:off x="5616441" y="602788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E381CB2F-2860-4C98-8AF7-1298FE04B515}"/>
              </a:ext>
            </a:extLst>
          </p:cNvPr>
          <p:cNvSpPr/>
          <p:nvPr/>
        </p:nvSpPr>
        <p:spPr>
          <a:xfrm>
            <a:off x="932060" y="1371602"/>
            <a:ext cx="2742295" cy="580292"/>
          </a:xfrm>
          <a:prstGeom prst="round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65C89A00-664E-44AA-B5BE-0F0162B5B0A2}"/>
              </a:ext>
            </a:extLst>
          </p:cNvPr>
          <p:cNvSpPr/>
          <p:nvPr/>
        </p:nvSpPr>
        <p:spPr>
          <a:xfrm>
            <a:off x="3674356" y="1365744"/>
            <a:ext cx="2722548" cy="580292"/>
          </a:xfrm>
          <a:prstGeom prst="round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E47FE21-EE4D-480C-A67D-83C83ED20F35}"/>
              </a:ext>
            </a:extLst>
          </p:cNvPr>
          <p:cNvSpPr txBox="1"/>
          <p:nvPr/>
        </p:nvSpPr>
        <p:spPr>
          <a:xfrm>
            <a:off x="3036893" y="316739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332EAD6-5EC7-4B31-B3EB-BAB3BF86C434}"/>
              </a:ext>
            </a:extLst>
          </p:cNvPr>
          <p:cNvSpPr txBox="1"/>
          <p:nvPr/>
        </p:nvSpPr>
        <p:spPr>
          <a:xfrm>
            <a:off x="5377300" y="316739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6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CD013C1-7809-4057-832B-62E2E6B54DF7}"/>
              </a:ext>
            </a:extLst>
          </p:cNvPr>
          <p:cNvSpPr txBox="1"/>
          <p:nvPr/>
        </p:nvSpPr>
        <p:spPr>
          <a:xfrm>
            <a:off x="3035640" y="403194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4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5799FFE-36CD-4457-9514-8D39175BCDFD}"/>
              </a:ext>
            </a:extLst>
          </p:cNvPr>
          <p:cNvSpPr txBox="1"/>
          <p:nvPr/>
        </p:nvSpPr>
        <p:spPr>
          <a:xfrm>
            <a:off x="1324126" y="489649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16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EACCD08-5168-4278-90D6-737BC035A4D1}"/>
              </a:ext>
            </a:extLst>
          </p:cNvPr>
          <p:cNvSpPr txBox="1"/>
          <p:nvPr/>
        </p:nvSpPr>
        <p:spPr>
          <a:xfrm>
            <a:off x="2191873" y="489649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6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F03787A-7F81-44F0-88B1-AC6F9C5D511B}"/>
              </a:ext>
            </a:extLst>
          </p:cNvPr>
          <p:cNvSpPr txBox="1"/>
          <p:nvPr/>
        </p:nvSpPr>
        <p:spPr>
          <a:xfrm>
            <a:off x="3011917" y="489429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138588F-CB96-41F5-A671-80635E5461C5}"/>
              </a:ext>
            </a:extLst>
          </p:cNvPr>
          <p:cNvSpPr txBox="1"/>
          <p:nvPr/>
        </p:nvSpPr>
        <p:spPr>
          <a:xfrm>
            <a:off x="5070304" y="489429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4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7382C5AC-D03B-433B-8E61-D0A3B232EED0}"/>
              </a:ext>
            </a:extLst>
          </p:cNvPr>
          <p:cNvSpPr/>
          <p:nvPr/>
        </p:nvSpPr>
        <p:spPr>
          <a:xfrm>
            <a:off x="1374628" y="4919782"/>
            <a:ext cx="453685" cy="497731"/>
          </a:xfrm>
          <a:prstGeom prst="round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12179F8E-BDDD-43A6-ADCD-FB0008165D76}"/>
              </a:ext>
            </a:extLst>
          </p:cNvPr>
          <p:cNvSpPr/>
          <p:nvPr/>
        </p:nvSpPr>
        <p:spPr>
          <a:xfrm>
            <a:off x="2145559" y="4907037"/>
            <a:ext cx="453685" cy="497731"/>
          </a:xfrm>
          <a:prstGeom prst="round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EEADF5B3-7E06-4DE4-9D06-85058D002DDD}"/>
              </a:ext>
            </a:extLst>
          </p:cNvPr>
          <p:cNvSpPr/>
          <p:nvPr/>
        </p:nvSpPr>
        <p:spPr>
          <a:xfrm>
            <a:off x="2955878" y="4907037"/>
            <a:ext cx="453685" cy="497731"/>
          </a:xfrm>
          <a:prstGeom prst="round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BB56F47C-2091-4825-A806-53E11A044D4B}"/>
              </a:ext>
            </a:extLst>
          </p:cNvPr>
          <p:cNvSpPr/>
          <p:nvPr/>
        </p:nvSpPr>
        <p:spPr>
          <a:xfrm>
            <a:off x="5030202" y="4895616"/>
            <a:ext cx="453685" cy="497731"/>
          </a:xfrm>
          <a:prstGeom prst="round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39037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1" grpId="1"/>
      <p:bldP spid="22" grpId="0" animBg="1"/>
      <p:bldP spid="23" grpId="0" animBg="1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8AA2AFC-133D-4DAD-9CB7-10704B7D57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8491" y="991882"/>
            <a:ext cx="7298297" cy="379113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D1B73A9-B177-491A-A359-24B2E42B4500}"/>
              </a:ext>
            </a:extLst>
          </p:cNvPr>
          <p:cNvSpPr txBox="1"/>
          <p:nvPr/>
        </p:nvSpPr>
        <p:spPr>
          <a:xfrm>
            <a:off x="422031" y="253218"/>
            <a:ext cx="734333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Cut out question 1 and stick it into your books.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endParaRPr lang="en-GB" dirty="0">
              <a:latin typeface="Comic Sans MS" panose="030F0702030302020204" pitchFamily="66" charset="0"/>
            </a:endParaRP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133204946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5|5.2|3|6.4|7.3|2|4.8|1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|5.4|2.6|6.5|7.7|4.8|3.6|3.1|3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2|1.6|1.7|0.7|0.7|1.9|0.7|0.9|3.6|4.7|3.3|1.1|5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5|1.9|1.6|1.5|2.3|4.7|6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5|1.4|1.6|9.7|7.9|3.5|4.7|1.4|3.2|3.6|1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5|3.2|5.1|1.5|8.3|1.9|2.1|5.1|1.8|1.8|1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5|4.3|2.4|2.4|10.3|9.3|1.3|1.5|3.6|3.2|2.1|2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9|2.9|3.1|1|4.4|4.5|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9|4.1|28.2|11.3|5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|2.7|4.2|3|4.4|3.6|3.5|1.2|1.1|3|5.9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http://purl.org/dc/terms/"/>
    <ds:schemaRef ds:uri="http://schemas.openxmlformats.org/package/2006/metadata/core-properties"/>
    <ds:schemaRef ds:uri="http://purl.org/dc/dcmitype/"/>
    <ds:schemaRef ds:uri="cee99ee9-287b-4f9a-957c-ba5ae7375c9a"/>
    <ds:schemaRef ds:uri="http://schemas.microsoft.com/office/2006/documentManagement/types"/>
    <ds:schemaRef ds:uri="http://schemas.microsoft.com/office/2006/metadata/properties"/>
    <ds:schemaRef ds:uri="522d4c35-b548-4432-90ae-af4376e1c4b4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97185414-3FE4-4067-BBE8-E2283E3051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10981</TotalTime>
  <Words>501</Words>
  <Application>Microsoft Office PowerPoint</Application>
  <PresentationFormat>On-screen Show (4:3)</PresentationFormat>
  <Paragraphs>201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18</vt:i4>
      </vt:variant>
    </vt:vector>
  </HeadingPairs>
  <TitlesOfParts>
    <vt:vector size="31" baseType="lpstr">
      <vt:lpstr>Arial</vt:lpstr>
      <vt:lpstr>Calibri</vt:lpstr>
      <vt:lpstr>Cambria Math</vt:lpstr>
      <vt:lpstr>Century Gothic</vt:lpstr>
      <vt:lpstr>Comic Sans MS</vt:lpstr>
      <vt:lpstr>KG Primary Penmanship</vt:lpstr>
      <vt:lpstr>SassoonCRInfantMedium</vt:lpstr>
      <vt:lpstr>Title slide</vt:lpstr>
      <vt:lpstr>Get ready title</vt:lpstr>
      <vt:lpstr>Get ready questions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Hayley Wall</cp:lastModifiedBy>
  <cp:revision>292</cp:revision>
  <dcterms:created xsi:type="dcterms:W3CDTF">2019-07-05T11:02:13Z</dcterms:created>
  <dcterms:modified xsi:type="dcterms:W3CDTF">2022-01-11T14:19:46Z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