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75" r:id="rId2"/>
    <p:sldId id="305" r:id="rId3"/>
    <p:sldId id="435" r:id="rId4"/>
    <p:sldId id="588" r:id="rId5"/>
    <p:sldId id="433" r:id="rId6"/>
    <p:sldId id="434" r:id="rId7"/>
  </p:sldIdLst>
  <p:sldSz cx="12192000" cy="6858000"/>
  <p:notesSz cx="6858000" cy="9144000"/>
  <p:embeddedFontLst>
    <p:embeddedFont>
      <p:font typeface="Muli" panose="020B0604020202020204" charset="0"/>
      <p:regular r:id="rId10"/>
      <p:bold r:id="rId11"/>
    </p:embeddedFont>
    <p:embeddedFont>
      <p:font typeface="OpenDyslexicAlta" panose="020B060402020202020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860"/>
    <a:srgbClr val="8FAADC"/>
    <a:srgbClr val="68C7D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97" autoAdjust="0"/>
    <p:restoredTop sz="87551" autoAdjust="0"/>
  </p:normalViewPr>
  <p:slideViewPr>
    <p:cSldViewPr snapToGrid="0" snapToObjects="1">
      <p:cViewPr varScale="1">
        <p:scale>
          <a:sx n="76" d="100"/>
          <a:sy n="76" d="100"/>
        </p:scale>
        <p:origin x="6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0" d="100"/>
          <a:sy n="90" d="100"/>
        </p:scale>
        <p:origin x="384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C86F298-EB3E-D446-A729-C248AB8A5D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>
              <a:latin typeface="Muli" pitchFamily="2" charset="77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7BEABC-4AC1-4C4F-BDDB-0B8FF7D20C2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670555-72D4-BF40-B685-8412B7FA50E9}" type="datetimeFigureOut">
              <a:rPr lang="en-GB" smtClean="0">
                <a:latin typeface="Muli" pitchFamily="2" charset="77"/>
              </a:rPr>
              <a:t>30/11/2021</a:t>
            </a:fld>
            <a:endParaRPr lang="en-GB">
              <a:latin typeface="Muli" pitchFamily="2" charset="77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DF2A76-21C6-4F49-AC41-288B2976B3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>
              <a:latin typeface="Muli" pitchFamily="2" charset="77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984667-866C-EF45-A262-122686295C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7A863-B317-0C4D-8D45-833380E63946}" type="slidenum">
              <a:rPr lang="en-GB" smtClean="0">
                <a:latin typeface="Muli" pitchFamily="2" charset="77"/>
              </a:rPr>
              <a:t>‹#›</a:t>
            </a:fld>
            <a:endParaRPr lang="en-GB">
              <a:latin typeface="Muli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03359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Muli" pitchFamily="2" charset="77"/>
              </a:defRPr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Muli" pitchFamily="2" charset="77"/>
              </a:defRPr>
            </a:lvl1pPr>
          </a:lstStyle>
          <a:p>
            <a:fld id="{9C363ADC-09E6-FD4B-932E-4485A3F0108B}" type="datetimeFigureOut">
              <a:rPr lang="en-GB" smtClean="0"/>
              <a:pPr/>
              <a:t>30/11/2021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Muli" pitchFamily="2" charset="77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Muli" pitchFamily="2" charset="77"/>
              </a:defRPr>
            </a:lvl1pPr>
          </a:lstStyle>
          <a:p>
            <a:fld id="{5C7C66A0-413B-D942-BD25-07592977943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309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Muli" pitchFamily="2" charset="77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Muli" pitchFamily="2" charset="77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Muli" pitchFamily="2" charset="77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Muli" pitchFamily="2" charset="77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Muli" pitchFamily="2" charset="77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6897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6909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3F5FFFCE-C207-2846-8718-D75C344C8C89}"/>
              </a:ext>
            </a:extLst>
          </p:cNvPr>
          <p:cNvSpPr/>
          <p:nvPr userDrawn="1"/>
        </p:nvSpPr>
        <p:spPr>
          <a:xfrm>
            <a:off x="1523999" y="4809505"/>
            <a:ext cx="9144000" cy="1428689"/>
          </a:xfrm>
          <a:prstGeom prst="rect">
            <a:avLst/>
          </a:prstGeom>
          <a:solidFill>
            <a:srgbClr val="FFFFFF">
              <a:alpha val="90196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b="0" i="0">
              <a:latin typeface="Muli" pitchFamily="2" charset="77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2C481A8-D80A-304F-BD4D-4ACD9B3D8E7E}"/>
              </a:ext>
            </a:extLst>
          </p:cNvPr>
          <p:cNvSpPr/>
          <p:nvPr userDrawn="1"/>
        </p:nvSpPr>
        <p:spPr>
          <a:xfrm>
            <a:off x="3465322" y="2902739"/>
            <a:ext cx="5261355" cy="795646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b="0" i="0">
              <a:latin typeface="Muli" pitchFamily="2" charset="77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4809506"/>
            <a:ext cx="9144000" cy="1428689"/>
          </a:xfrm>
        </p:spPr>
        <p:txBody>
          <a:bodyPr anchor="ctr"/>
          <a:lstStyle>
            <a:lvl1pPr marL="0" indent="0" algn="ctr">
              <a:lnSpc>
                <a:spcPct val="1500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5847DFD5-B20C-0843-B9F3-D331800CC2B1}" type="datetimeFigureOut">
              <a:rPr lang="en-GB" smtClean="0"/>
              <a:pPr/>
              <a:t>30/11/2021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8310848-5352-7949-AABA-914363C424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90849" y="1261687"/>
            <a:ext cx="6210300" cy="1079500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2F3C88D-BF6E-6D4C-9A25-CACB03AA20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71061" y="3115896"/>
            <a:ext cx="641969" cy="369332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latin typeface="Muli" pitchFamily="2" charset="77"/>
              </a:defRPr>
            </a:lvl1pPr>
          </a:lstStyle>
          <a:p>
            <a:pPr lvl="0"/>
            <a:r>
              <a:rPr lang="en-US" dirty="0"/>
              <a:t>#</a:t>
            </a:r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D45BA0-7B16-364F-96FA-7CCD74809633}"/>
              </a:ext>
            </a:extLst>
          </p:cNvPr>
          <p:cNvSpPr txBox="1"/>
          <p:nvPr userDrawn="1"/>
        </p:nvSpPr>
        <p:spPr>
          <a:xfrm>
            <a:off x="4038600" y="3115896"/>
            <a:ext cx="932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0" i="0">
                <a:latin typeface="Muli" pitchFamily="2" charset="77"/>
              </a:rPr>
              <a:t>Stage: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204E8ED3-ED92-2F44-AA0C-C350097398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47550" y="3115896"/>
            <a:ext cx="641969" cy="369332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latin typeface="Muli" pitchFamily="2" charset="77"/>
              </a:defRPr>
            </a:lvl1pPr>
          </a:lstStyle>
          <a:p>
            <a:pPr lvl="0"/>
            <a:r>
              <a:rPr lang="en-US" dirty="0"/>
              <a:t>#</a:t>
            </a:r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3EE4B3-C0E4-AE42-921D-72A75F2D0332}"/>
              </a:ext>
            </a:extLst>
          </p:cNvPr>
          <p:cNvSpPr txBox="1"/>
          <p:nvPr userDrawn="1"/>
        </p:nvSpPr>
        <p:spPr>
          <a:xfrm>
            <a:off x="6285633" y="3115896"/>
            <a:ext cx="761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0" i="0">
                <a:latin typeface="Muli" pitchFamily="2" charset="77"/>
              </a:rPr>
              <a:t>List:</a:t>
            </a:r>
          </a:p>
        </p:txBody>
      </p:sp>
    </p:spTree>
    <p:extLst>
      <p:ext uri="{BB962C8B-B14F-4D97-AF65-F5344CB8AC3E}">
        <p14:creationId xmlns:p14="http://schemas.microsoft.com/office/powerpoint/2010/main" val="1961826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5847DFD5-B20C-0843-B9F3-D331800CC2B1}" type="datetimeFigureOut">
              <a:rPr lang="en-GB" smtClean="0"/>
              <a:pPr/>
              <a:t>30/11/2021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809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5847DFD5-B20C-0843-B9F3-D331800CC2B1}" type="datetimeFigureOut">
              <a:rPr lang="en-GB" smtClean="0"/>
              <a:pPr/>
              <a:t>30/11/2021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0442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5847DFD5-B20C-0843-B9F3-D331800CC2B1}" type="datetimeFigureOut">
              <a:rPr lang="en-GB" smtClean="0"/>
              <a:pPr/>
              <a:t>30/11/2021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7579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5847DFD5-B20C-0843-B9F3-D331800CC2B1}" type="datetimeFigureOut">
              <a:rPr lang="en-GB" smtClean="0"/>
              <a:pPr/>
              <a:t>30/11/2021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426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5847DFD5-B20C-0843-B9F3-D331800CC2B1}" type="datetimeFigureOut">
              <a:rPr lang="en-GB" smtClean="0"/>
              <a:pPr/>
              <a:t>30/11/2021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926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b="0" i="0">
              <a:latin typeface="Muli" pitchFamily="2" charset="77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968736134"/>
              </p:ext>
            </p:extLst>
          </p:nvPr>
        </p:nvGraphicFramePr>
        <p:xfrm>
          <a:off x="508000" y="325966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r>
                        <a:rPr lang="en-GB" sz="1400" b="0" i="0">
                          <a:latin typeface="Muli" pitchFamily="2" charset="77"/>
                        </a:rPr>
                        <a:t>Stage: 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0" i="0">
                        <a:latin typeface="Muli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b="0" i="0">
                          <a:latin typeface="Muli" pitchFamily="2" charset="77"/>
                        </a:rPr>
                        <a:t>List: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16013" y="349716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Muli" pitchFamily="2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16012" y="788047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Muli" pitchFamily="2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62545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9C5803DD-6F71-4F43-8676-686F6A0B910E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963012723"/>
              </p:ext>
            </p:extLst>
          </p:nvPr>
        </p:nvGraphicFramePr>
        <p:xfrm>
          <a:off x="508000" y="1550668"/>
          <a:ext cx="2787650" cy="502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87650">
                  <a:extLst>
                    <a:ext uri="{9D8B030D-6E8A-4147-A177-3AD203B41FA5}">
                      <a16:colId xmlns:a16="http://schemas.microsoft.com/office/drawing/2014/main" val="4129481148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Spellings</a:t>
                      </a:r>
                    </a:p>
                  </a:txBody>
                  <a:tcPr>
                    <a:solidFill>
                      <a:srgbClr val="8FAA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234636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sz="1600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884419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sz="1600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10354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sz="1600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98218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sz="1600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6386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sz="1600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215169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sz="1600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80867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sz="1600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618164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sz="1600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796945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sz="1600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37848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sz="1600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9827967"/>
                  </a:ext>
                </a:extLst>
              </a:tr>
            </a:tbl>
          </a:graphicData>
        </a:graphic>
      </p:graphicFrame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A42A733-05A7-7244-8430-E2765D4C50F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08000" y="1995168"/>
            <a:ext cx="2787650" cy="458470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endParaRPr lang="en-GB" dirty="0"/>
          </a:p>
          <a:p>
            <a:pPr lvl="0"/>
            <a:endParaRPr lang="en-GB" dirty="0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DDF07794-DDE5-1748-AA98-177CF77DDF8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425190" y="1354611"/>
            <a:ext cx="8382000" cy="5268914"/>
          </a:xfrm>
        </p:spPr>
        <p:txBody>
          <a:bodyPr>
            <a:normAutofit/>
          </a:bodyPr>
          <a:lstStyle>
            <a:lvl1pPr>
              <a:defRPr lang="en-GB" sz="1800" b="0" i="0" kern="1200" dirty="0">
                <a:solidFill>
                  <a:prstClr val="black"/>
                </a:solidFill>
                <a:latin typeface="OpenDyslexicAlta" pitchFamily="2" charset="77"/>
                <a:ea typeface="OpenDyslexicAlta" pitchFamily="2" charset="77"/>
                <a:cs typeface="OpenDyslexicAlta" pitchFamily="2" charset="77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dirty="0"/>
              <a:t>Edit Master text styles</a:t>
            </a:r>
          </a:p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dirty="0"/>
              <a:t>Second level</a:t>
            </a:r>
          </a:p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dirty="0"/>
              <a:t>Third level</a:t>
            </a:r>
          </a:p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dirty="0"/>
              <a:t>Fourth level</a:t>
            </a:r>
          </a:p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DD0F53D-1FF4-844C-9CFA-9D8546D499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0186" y="-18580"/>
            <a:ext cx="2296886" cy="139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97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ok cover write che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7633CE64-A964-3E46-A3DD-F645847941CD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b="0" i="0">
              <a:latin typeface="Muli" pitchFamily="2" charset="77"/>
            </a:endParaRP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EDA57134-93E0-C141-B390-3DFCA82BCCD7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702731128"/>
              </p:ext>
            </p:extLst>
          </p:nvPr>
        </p:nvGraphicFramePr>
        <p:xfrm>
          <a:off x="508000" y="1600196"/>
          <a:ext cx="11150600" cy="502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87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8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87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87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Spellings</a:t>
                      </a:r>
                    </a:p>
                  </a:txBody>
                  <a:tcPr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1</a:t>
                      </a:r>
                      <a:r>
                        <a:rPr lang="en-GB" b="0" i="0" baseline="3000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st</a:t>
                      </a:r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 Attempt</a:t>
                      </a:r>
                    </a:p>
                  </a:txBody>
                  <a:tcPr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2</a:t>
                      </a:r>
                      <a:r>
                        <a:rPr lang="en-GB" b="0" i="0" baseline="3000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nd</a:t>
                      </a:r>
                      <a:r>
                        <a:rPr lang="en-GB" b="0" i="0" baseline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 Attempt</a:t>
                      </a:r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3</a:t>
                      </a:r>
                      <a:r>
                        <a:rPr lang="en-GB" b="0" i="0" baseline="3000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rd</a:t>
                      </a:r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 Attempt</a:t>
                      </a:r>
                    </a:p>
                  </a:txBody>
                  <a:tcPr>
                    <a:solidFill>
                      <a:srgbClr val="8FAA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995043656"/>
              </p:ext>
            </p:extLst>
          </p:nvPr>
        </p:nvGraphicFramePr>
        <p:xfrm>
          <a:off x="508000" y="325966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r>
                        <a:rPr lang="en-GB" sz="1400" b="0" i="0">
                          <a:latin typeface="Muli" pitchFamily="2" charset="77"/>
                        </a:rPr>
                        <a:t>Stage: 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0" i="0">
                        <a:latin typeface="Muli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b="0" i="0">
                          <a:latin typeface="Muli" pitchFamily="2" charset="77"/>
                        </a:rPr>
                        <a:t>List: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16013" y="349716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Muli" pitchFamily="2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16012" y="788047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Muli" pitchFamily="2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62545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A42A733-05A7-7244-8430-E2765D4C50F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08000" y="1995168"/>
            <a:ext cx="2787650" cy="458470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endParaRPr lang="en-GB" dirty="0"/>
          </a:p>
          <a:p>
            <a:pPr lvl="0"/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60B6E23-2996-D04A-9DCA-7750F487B5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0186" y="-18580"/>
            <a:ext cx="2296886" cy="139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39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b="0" i="0">
              <a:latin typeface="Muli" pitchFamily="2" charset="7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5847DFD5-B20C-0843-B9F3-D331800CC2B1}" type="datetimeFigureOut">
              <a:rPr lang="en-GB" smtClean="0"/>
              <a:pPr/>
              <a:t>30/11/2021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9137CCF-D866-694A-979D-58389EC37E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0186" y="-18580"/>
            <a:ext cx="2296886" cy="139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141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es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403F0EC-BACB-B74E-A7F5-23CAB3DFDA3B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b="0" i="0">
              <a:latin typeface="Muli" pitchFamily="2" charset="7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1925"/>
            <a:ext cx="10515600" cy="1325563"/>
          </a:xfrm>
        </p:spPr>
        <p:txBody>
          <a:bodyPr/>
          <a:lstStyle>
            <a:lvl1pPr algn="ctr">
              <a:defRPr>
                <a:latin typeface="OpenDyslexicAlta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520441"/>
            <a:ext cx="10515600" cy="2656522"/>
          </a:xfrm>
        </p:spPr>
        <p:txBody>
          <a:bodyPr>
            <a:normAutofit/>
          </a:bodyPr>
          <a:lstStyle>
            <a:lvl1pPr marL="0" indent="0">
              <a:buNone/>
              <a:defRPr sz="4200"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0FF983-7FE9-084E-894E-ADB137A670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0186" y="-18580"/>
            <a:ext cx="2296886" cy="139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744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5847DFD5-B20C-0843-B9F3-D331800CC2B1}" type="datetimeFigureOut">
              <a:rPr lang="en-GB" smtClean="0"/>
              <a:pPr/>
              <a:t>30/11/2021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6327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5847DFD5-B20C-0843-B9F3-D331800CC2B1}" type="datetimeFigureOut">
              <a:rPr lang="en-GB" smtClean="0"/>
              <a:pPr/>
              <a:t>30/11/2021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537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5847DFD5-B20C-0843-B9F3-D331800CC2B1}" type="datetimeFigureOut">
              <a:rPr lang="en-GB" smtClean="0"/>
              <a:pPr/>
              <a:t>30/11/2021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335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5847DFD5-B20C-0843-B9F3-D331800CC2B1}" type="datetimeFigureOut">
              <a:rPr lang="en-GB" smtClean="0"/>
              <a:pPr/>
              <a:t>30/11/2021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764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59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0" r:id="rId4"/>
    <p:sldLayoutId id="2147483662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Muli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8EC3230C-370C-4B41-B9ED-BCB463F0FE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r>
              <a:rPr lang="en-GB" dirty="0"/>
              <a:t>The prefix ’dis-’ which has a negative meaning.  It often means ‘does not’ as in does not agree = disagree.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8DAE2D-5C07-104D-8EF6-27195B5740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/>
              <a:t>3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95D58-D54B-3346-AC15-07D342AE762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604013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6DBE228-6D41-A748-9592-1AE43A5B93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/>
              <a:t>3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C2B884-3FE8-CF4F-BAE3-4C745B9084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/>
              <a:t>8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B32AF4-9343-2540-89B6-82250EA03E0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The prefix ’dis-’ which has a negative meaning.  It often means ‘does not’ as in does not agree = disagree. </a:t>
            </a:r>
          </a:p>
          <a:p>
            <a:endParaRPr lang="en-GB" dirty="0"/>
          </a:p>
        </p:txBody>
      </p:sp>
      <p:graphicFrame>
        <p:nvGraphicFramePr>
          <p:cNvPr id="7" name="Table Placeholder 6">
            <a:extLst>
              <a:ext uri="{FF2B5EF4-FFF2-40B4-BE49-F238E27FC236}">
                <a16:creationId xmlns:a16="http://schemas.microsoft.com/office/drawing/2014/main" id="{D4514438-BDEC-AA4B-BC27-4CCE78A121F0}"/>
              </a:ext>
            </a:extLst>
          </p:cNvPr>
          <p:cNvGraphicFramePr>
            <a:graphicFrameLocks noGrp="1"/>
          </p:cNvGraphicFramePr>
          <p:nvPr>
            <p:ph type="tbl" sz="quarter" idx="4294967295"/>
            <p:extLst>
              <p:ext uri="{D42A27DB-BD31-4B8C-83A1-F6EECF244321}">
                <p14:modId xmlns:p14="http://schemas.microsoft.com/office/powerpoint/2010/main" val="1697070731"/>
              </p:ext>
            </p:extLst>
          </p:nvPr>
        </p:nvGraphicFramePr>
        <p:xfrm>
          <a:off x="3429000" y="1311275"/>
          <a:ext cx="8363607" cy="55490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736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899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00081">
                <a:tc>
                  <a:txBody>
                    <a:bodyPr/>
                    <a:lstStyle/>
                    <a:p>
                      <a:r>
                        <a:rPr lang="en-GB" sz="1700" b="0" i="0">
                          <a:latin typeface="Muli" pitchFamily="2" charset="77"/>
                        </a:rPr>
                        <a:t>Introduction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0" i="0">
                          <a:latin typeface="Muli" pitchFamily="2" charset="77"/>
                        </a:rPr>
                        <a:t>The prefix ‘dis’ is used to find the opposite of words and means ‘does not’, e.g. disobey means does not obey. </a:t>
                      </a:r>
                    </a:p>
                    <a:p>
                      <a:endParaRPr lang="en-GB" sz="1600" b="0" i="0">
                        <a:latin typeface="Muli" pitchFamily="2" charset="77"/>
                      </a:endParaRPr>
                    </a:p>
                    <a:p>
                      <a:r>
                        <a:rPr lang="en-GB" sz="1600" b="0" i="0">
                          <a:latin typeface="Muli" pitchFamily="2" charset="77"/>
                        </a:rPr>
                        <a:t>Can the children think of any words beginning with ‘dis’. Ask them if they know what they mean.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0875">
                <a:tc>
                  <a:txBody>
                    <a:bodyPr/>
                    <a:lstStyle/>
                    <a:p>
                      <a:r>
                        <a:rPr lang="en-GB" sz="1700" b="0" i="0">
                          <a:latin typeface="Muli" pitchFamily="2" charset="77"/>
                        </a:rPr>
                        <a:t>Main Teaching Activity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0" i="0" baseline="0">
                          <a:latin typeface="Muli" pitchFamily="2" charset="77"/>
                        </a:rPr>
                        <a:t>Use the </a:t>
                      </a:r>
                      <a:r>
                        <a:rPr lang="en-GB" sz="1600" b="0" i="0" baseline="0" err="1">
                          <a:latin typeface="Muli" pitchFamily="2" charset="77"/>
                        </a:rPr>
                        <a:t>powerpoint</a:t>
                      </a:r>
                      <a:r>
                        <a:rPr lang="en-GB" sz="1600" b="0" i="0" baseline="0">
                          <a:latin typeface="Muli" pitchFamily="2" charset="77"/>
                        </a:rPr>
                        <a:t> slide to show the root words. Ask the children to write the opposite of each word by adding the prefix ‘dis’. </a:t>
                      </a:r>
                    </a:p>
                    <a:p>
                      <a:endParaRPr lang="en-GB" sz="1600" b="0" i="0" baseline="0">
                        <a:latin typeface="Muli" pitchFamily="2" charset="77"/>
                      </a:endParaRPr>
                    </a:p>
                    <a:p>
                      <a:r>
                        <a:rPr lang="en-GB" sz="1600" b="0" i="0" baseline="0">
                          <a:latin typeface="Muli" pitchFamily="2" charset="77"/>
                        </a:rPr>
                        <a:t>Children share the new words and discuss what they think they mean.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51335">
                <a:tc>
                  <a:txBody>
                    <a:bodyPr/>
                    <a:lstStyle/>
                    <a:p>
                      <a:r>
                        <a:rPr lang="en-GB" sz="1700" b="0" i="0">
                          <a:latin typeface="Muli" pitchFamily="2" charset="77"/>
                        </a:rPr>
                        <a:t>Independent Activity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0" i="0">
                          <a:latin typeface="Muli" pitchFamily="2" charset="77"/>
                        </a:rPr>
                        <a:t>Dictate the following sentences to the children which contain some of the target words. Ask children to focus on neatly writing the sentences and spelling the ‘dis’ words correctly.</a:t>
                      </a:r>
                    </a:p>
                    <a:p>
                      <a:endParaRPr lang="en-GB" sz="1600" b="0" i="0">
                        <a:latin typeface="Muli" pitchFamily="2" charset="77"/>
                      </a:endParaRPr>
                    </a:p>
                    <a:p>
                      <a:r>
                        <a:rPr lang="en-GB" sz="1600" b="0" i="0">
                          <a:latin typeface="Muli" pitchFamily="2" charset="77"/>
                        </a:rPr>
                        <a:t>The little boy was very disappointed that his ball went in the river.</a:t>
                      </a:r>
                      <a:br>
                        <a:rPr lang="en-GB" sz="1600" b="0" i="0">
                          <a:latin typeface="Muli" pitchFamily="2" charset="77"/>
                        </a:rPr>
                      </a:br>
                      <a:r>
                        <a:rPr lang="en-GB" sz="1600" b="0" i="0">
                          <a:latin typeface="Muli" pitchFamily="2" charset="77"/>
                        </a:rPr>
                        <a:t>The girl disobeyed her mum and stayed out too late.</a:t>
                      </a:r>
                      <a:br>
                        <a:rPr lang="en-GB" sz="1600" b="0" i="0">
                          <a:latin typeface="Muli" pitchFamily="2" charset="77"/>
                        </a:rPr>
                      </a:br>
                      <a:r>
                        <a:rPr lang="en-GB" sz="1600" b="0" i="0">
                          <a:latin typeface="Muli" pitchFamily="2" charset="77"/>
                        </a:rPr>
                        <a:t>The football team was at a disadvantage because they only had 9 players.</a:t>
                      </a:r>
                      <a:br>
                        <a:rPr lang="en-GB" sz="1600" b="0" i="0">
                          <a:latin typeface="Muli" pitchFamily="2" charset="77"/>
                        </a:rPr>
                      </a:br>
                      <a:br>
                        <a:rPr lang="en-GB" sz="1600" b="0" i="0">
                          <a:latin typeface="Muli" pitchFamily="2" charset="77"/>
                        </a:rPr>
                      </a:br>
                      <a:r>
                        <a:rPr lang="en-GB" sz="1600" b="0" i="0">
                          <a:latin typeface="Muli" pitchFamily="2" charset="77"/>
                        </a:rPr>
                        <a:t>Ask children to make up two more sentences using ‘dis’ words that haven’t been used yet. </a:t>
                      </a:r>
                    </a:p>
                    <a:p>
                      <a:endParaRPr lang="en-GB" sz="1600" b="0" i="0">
                        <a:latin typeface="Muli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79174B1-3AFA-4074-87A3-640D8F68B2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3153248"/>
              </p:ext>
            </p:extLst>
          </p:nvPr>
        </p:nvGraphicFramePr>
        <p:xfrm>
          <a:off x="516652" y="1554366"/>
          <a:ext cx="2787650" cy="502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87650">
                  <a:extLst>
                    <a:ext uri="{9D8B030D-6E8A-4147-A177-3AD203B41FA5}">
                      <a16:colId xmlns:a16="http://schemas.microsoft.com/office/drawing/2014/main" val="199035841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Spellings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359826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disappoint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728698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disagree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806339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disobey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894218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disable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087564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dislike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740243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dislocate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993539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disappear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1955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disadvantage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989855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disapprove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55468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dislodge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55342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0634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1D861-21DB-4BA9-B25E-79F01A482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788" y="358408"/>
            <a:ext cx="9382823" cy="988003"/>
          </a:xfrm>
        </p:spPr>
        <p:txBody>
          <a:bodyPr>
            <a:noAutofit/>
          </a:bodyPr>
          <a:lstStyle/>
          <a:p>
            <a:r>
              <a:rPr lang="en-GB" sz="2000">
                <a:latin typeface="OpenDyslexicAlta" pitchFamily="2" charset="77"/>
              </a:rPr>
              <a:t>Find the opposite of these words by adding the prefix ‘dis’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C04369A-E1FD-4445-9B7E-31670A9981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2518660"/>
              </p:ext>
            </p:extLst>
          </p:nvPr>
        </p:nvGraphicFramePr>
        <p:xfrm>
          <a:off x="4475704" y="1294720"/>
          <a:ext cx="2787650" cy="518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87650">
                  <a:extLst>
                    <a:ext uri="{9D8B030D-6E8A-4147-A177-3AD203B41FA5}">
                      <a16:colId xmlns:a16="http://schemas.microsoft.com/office/drawing/2014/main" val="3054727086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GB" sz="2800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appoint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68473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GB" sz="2800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agree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535848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GB" sz="2800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obey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08441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GB" sz="2800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able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853703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GB" sz="2800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like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608433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GB" sz="2800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mount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785343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GB" sz="2800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appear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104062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GB" sz="2800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advantage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610878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GB" sz="2800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approve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23482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GB" sz="2800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assemble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58566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061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1D861-21DB-4BA9-B25E-79F01A482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788" y="358408"/>
            <a:ext cx="9382823" cy="988003"/>
          </a:xfrm>
        </p:spPr>
        <p:txBody>
          <a:bodyPr>
            <a:noAutofit/>
          </a:bodyPr>
          <a:lstStyle/>
          <a:p>
            <a:r>
              <a:rPr lang="en-GB" sz="2000">
                <a:latin typeface="OpenDyslexicAlta" pitchFamily="2" charset="77"/>
              </a:rPr>
              <a:t>Find the opposite of these words by adding the prefix ‘dis’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C04369A-E1FD-4445-9B7E-31670A9981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3343589"/>
              </p:ext>
            </p:extLst>
          </p:nvPr>
        </p:nvGraphicFramePr>
        <p:xfrm>
          <a:off x="2875504" y="1278800"/>
          <a:ext cx="2787650" cy="518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87650">
                  <a:extLst>
                    <a:ext uri="{9D8B030D-6E8A-4147-A177-3AD203B41FA5}">
                      <a16:colId xmlns:a16="http://schemas.microsoft.com/office/drawing/2014/main" val="3054727086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GB" sz="2800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appoint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68473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GB" sz="2800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agree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535848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GB" sz="2800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obey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08441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GB" sz="2800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able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853703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GB" sz="2800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like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608433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GB" sz="2800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mount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785343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GB" sz="2800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appear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104062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GB" sz="2800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advantage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610878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GB" sz="2800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approve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23482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GB" sz="2800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assemble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5856665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05742EC-DA5E-42F7-9EF7-8119241096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1036195"/>
              </p:ext>
            </p:extLst>
          </p:nvPr>
        </p:nvGraphicFramePr>
        <p:xfrm>
          <a:off x="6096000" y="1262200"/>
          <a:ext cx="2787650" cy="518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87650">
                  <a:extLst>
                    <a:ext uri="{9D8B030D-6E8A-4147-A177-3AD203B41FA5}">
                      <a16:colId xmlns:a16="http://schemas.microsoft.com/office/drawing/2014/main" val="3054727086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GB" sz="2800" b="0" i="0">
                          <a:solidFill>
                            <a:srgbClr val="FF3860"/>
                          </a:solidFill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disappoint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68473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GB" sz="2800" b="0" i="0">
                          <a:solidFill>
                            <a:srgbClr val="FF3860"/>
                          </a:solidFill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disagree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535848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GB" sz="2800" b="0" i="0">
                          <a:solidFill>
                            <a:srgbClr val="FF3860"/>
                          </a:solidFill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disobey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08441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GB" sz="2800" b="0" i="0">
                          <a:solidFill>
                            <a:srgbClr val="FF3860"/>
                          </a:solidFill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disable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853703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GB" sz="2800" b="0" i="0">
                          <a:solidFill>
                            <a:srgbClr val="FF3860"/>
                          </a:solidFill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dislike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608433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GB" sz="2800" b="0" i="0">
                          <a:solidFill>
                            <a:srgbClr val="FF3860"/>
                          </a:solidFill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dismount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785343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GB" sz="2800" b="0" i="0">
                          <a:solidFill>
                            <a:srgbClr val="FF3860"/>
                          </a:solidFill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disappear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104062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GB" sz="2800" b="0" i="0">
                          <a:solidFill>
                            <a:srgbClr val="FF3860"/>
                          </a:solidFill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disadvantage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610878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GB" sz="2800" b="0" i="0">
                          <a:solidFill>
                            <a:srgbClr val="FF3860"/>
                          </a:solidFill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disapprove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23482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GB" sz="2800" b="0" i="0">
                          <a:solidFill>
                            <a:srgbClr val="FF3860"/>
                          </a:solidFill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disassemble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585666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849CDA4-DE30-405B-A8F5-8F3F3310F48B}"/>
              </a:ext>
            </a:extLst>
          </p:cNvPr>
          <p:cNvSpPr txBox="1"/>
          <p:nvPr/>
        </p:nvSpPr>
        <p:spPr>
          <a:xfrm>
            <a:off x="303788" y="1078745"/>
            <a:ext cx="224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>
                <a:solidFill>
                  <a:srgbClr val="FF3860"/>
                </a:solidFill>
                <a:latin typeface="Muli" panose="020B0604020202020204" charset="0"/>
              </a:rPr>
              <a:t>Answers: </a:t>
            </a:r>
          </a:p>
        </p:txBody>
      </p:sp>
    </p:spTree>
    <p:extLst>
      <p:ext uri="{BB962C8B-B14F-4D97-AF65-F5344CB8AC3E}">
        <p14:creationId xmlns:p14="http://schemas.microsoft.com/office/powerpoint/2010/main" val="1836852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4783673"/>
              </p:ext>
            </p:extLst>
          </p:nvPr>
        </p:nvGraphicFramePr>
        <p:xfrm>
          <a:off x="508000" y="1600196"/>
          <a:ext cx="11150598" cy="502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584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84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84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84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58433">
                  <a:extLst>
                    <a:ext uri="{9D8B030D-6E8A-4147-A177-3AD203B41FA5}">
                      <a16:colId xmlns:a16="http://schemas.microsoft.com/office/drawing/2014/main" val="3751650887"/>
                    </a:ext>
                  </a:extLst>
                </a:gridCol>
                <a:gridCol w="1858433">
                  <a:extLst>
                    <a:ext uri="{9D8B030D-6E8A-4147-A177-3AD203B41FA5}">
                      <a16:colId xmlns:a16="http://schemas.microsoft.com/office/drawing/2014/main" val="3093037517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Spellings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1</a:t>
                      </a:r>
                      <a:r>
                        <a:rPr lang="en-GB" b="0" i="0" baseline="3000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st</a:t>
                      </a:r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 Attempt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2</a:t>
                      </a:r>
                      <a:r>
                        <a:rPr lang="en-GB" b="0" i="0" baseline="3000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nd</a:t>
                      </a:r>
                      <a:r>
                        <a:rPr lang="en-GB" b="0" i="0" baseline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 Attempt</a:t>
                      </a:r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3</a:t>
                      </a:r>
                      <a:r>
                        <a:rPr lang="en-GB" b="0" i="0" baseline="3000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rd</a:t>
                      </a:r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 Attempt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4</a:t>
                      </a:r>
                      <a:r>
                        <a:rPr lang="en-GB" b="0" i="0" baseline="3000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th</a:t>
                      </a:r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 Attempt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5</a:t>
                      </a:r>
                      <a:r>
                        <a:rPr lang="en-GB" b="0" i="0" baseline="3000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th</a:t>
                      </a:r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 Attempt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disappoint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disagree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disobey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disable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dislike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dislocate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disappear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disadvantage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disapprove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dislodge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8278751"/>
              </p:ext>
            </p:extLst>
          </p:nvPr>
        </p:nvGraphicFramePr>
        <p:xfrm>
          <a:off x="508000" y="325966"/>
          <a:ext cx="9055100" cy="944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r>
                        <a:rPr lang="en-GB" sz="1400" b="0" i="0" dirty="0">
                          <a:latin typeface="Muli" pitchFamily="2" charset="77"/>
                        </a:rPr>
                        <a:t>Stage: 3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baseline="0" dirty="0">
                          <a:latin typeface="Muli" pitchFamily="2" charset="77"/>
                        </a:rPr>
                        <a:t>The prefix ’dis-’ which has a negative meaning.  It often means ‘does not’ as in does not agree = disagree.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0" i="0" baseline="0" dirty="0">
                        <a:latin typeface="Muli" pitchFamily="2" charset="77"/>
                      </a:endParaRPr>
                    </a:p>
                    <a:p>
                      <a:r>
                        <a:rPr lang="en-GB" sz="1400" b="0" i="0" baseline="0" dirty="0">
                          <a:latin typeface="Muli" pitchFamily="2" charset="77"/>
                        </a:rPr>
                        <a:t>Name:</a:t>
                      </a:r>
                      <a:endParaRPr lang="en-GB" sz="1400" b="0" i="0" dirty="0">
                        <a:latin typeface="Muli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b="0" i="0">
                          <a:latin typeface="Muli" pitchFamily="2" charset="77"/>
                        </a:rPr>
                        <a:t>List: 8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4500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08000" y="1600196"/>
          <a:ext cx="2787650" cy="502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87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Spellings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disappoint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disagree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disobey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disable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dislike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dislocate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disappear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disadvantage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disapprove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dislodge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8692651"/>
              </p:ext>
            </p:extLst>
          </p:nvPr>
        </p:nvGraphicFramePr>
        <p:xfrm>
          <a:off x="508000" y="325966"/>
          <a:ext cx="9055100" cy="944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r>
                        <a:rPr lang="en-GB" sz="1400" b="0" i="0" dirty="0">
                          <a:latin typeface="Muli" pitchFamily="2" charset="77"/>
                        </a:rPr>
                        <a:t>Stage: 3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baseline="0" dirty="0">
                          <a:latin typeface="Muli" pitchFamily="2" charset="77"/>
                        </a:rPr>
                        <a:t>The prefix ’dis-’ which has a negative meaning.  It often means ‘does not’ as in does not agree = disagree.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0" i="0" baseline="0" dirty="0">
                        <a:latin typeface="Muli" pitchFamily="2" charset="77"/>
                      </a:endParaRPr>
                    </a:p>
                    <a:p>
                      <a:r>
                        <a:rPr lang="en-GB" sz="1400" b="0" i="0" baseline="0" dirty="0">
                          <a:latin typeface="Muli" pitchFamily="2" charset="77"/>
                        </a:rPr>
                        <a:t>Name:</a:t>
                      </a:r>
                      <a:endParaRPr lang="en-GB" sz="1400" b="0" i="0" dirty="0">
                        <a:latin typeface="Muli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b="0" i="0">
                          <a:latin typeface="Muli" pitchFamily="2" charset="77"/>
                        </a:rPr>
                        <a:t>List: 8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405497" y="3008165"/>
            <a:ext cx="4426523" cy="22132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35550" y="2094339"/>
            <a:ext cx="6394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>
                <a:latin typeface="OpenDyslexicAlta" pitchFamily="2" charset="77"/>
                <a:ea typeface="OpenDyslexic" charset="0"/>
                <a:cs typeface="OpenDyslexic" charset="0"/>
              </a:rPr>
              <a:t>Write your word in a full sentence.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35550" y="2856072"/>
            <a:ext cx="6394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>
                <a:latin typeface="OpenDyslexicAlta" pitchFamily="2" charset="77"/>
                <a:ea typeface="OpenDyslexic" charset="0"/>
                <a:cs typeface="OpenDyslexic" charset="0"/>
              </a:rPr>
              <a:t>Write your word in capital letters.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35550" y="4302095"/>
            <a:ext cx="6394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>
                <a:latin typeface="OpenDyslexicAlta" pitchFamily="2" charset="77"/>
                <a:ea typeface="OpenDyslexic" charset="0"/>
                <a:cs typeface="OpenDyslexic" charset="0"/>
              </a:rPr>
              <a:t>Write your word in different colours.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35550" y="3597548"/>
            <a:ext cx="6394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>
                <a:latin typeface="OpenDyslexicAlta" pitchFamily="2" charset="77"/>
                <a:ea typeface="OpenDyslexic" charset="0"/>
                <a:cs typeface="OpenDyslexic" charset="0"/>
              </a:rPr>
              <a:t>Write your word three times.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35550" y="5030345"/>
            <a:ext cx="6394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>
                <a:latin typeface="OpenDyslexicAlta" pitchFamily="2" charset="77"/>
                <a:ea typeface="OpenDyslexic" charset="0"/>
                <a:cs typeface="OpenDyslexic" charset="0"/>
              </a:rPr>
              <a:t>Write what your word means.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35550" y="5758595"/>
            <a:ext cx="6394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>
                <a:latin typeface="OpenDyslexicAlta" pitchFamily="2" charset="77"/>
                <a:ea typeface="OpenDyslexic" charset="0"/>
                <a:cs typeface="OpenDyslexic" charset="0"/>
              </a:rPr>
              <a:t>Spell the word out loud.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512127" y="1428194"/>
            <a:ext cx="8549986" cy="33855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1600">
                <a:latin typeface="OpenDyslexicAlta" pitchFamily="2" charset="77"/>
                <a:ea typeface="OpenDyslexic" charset="0"/>
                <a:cs typeface="OpenDyslexic" charset="0"/>
              </a:rPr>
              <a:t>Roll a die or ask someone to pick a number from 1-6 for each spelling.</a:t>
            </a:r>
          </a:p>
        </p:txBody>
      </p:sp>
    </p:spTree>
    <p:extLst>
      <p:ext uri="{BB962C8B-B14F-4D97-AF65-F5344CB8AC3E}">
        <p14:creationId xmlns:p14="http://schemas.microsoft.com/office/powerpoint/2010/main" val="10222032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lling Shed" id="{C4F81C86-5779-0E48-81E5-305447788964}" vid="{2F96E78E-4C51-8449-B2C6-B9B70AAE1C3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15268</TotalTime>
  <Words>470</Words>
  <Application>Microsoft Office PowerPoint</Application>
  <PresentationFormat>Widescreen</PresentationFormat>
  <Paragraphs>108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OpenDyslexicAlta</vt:lpstr>
      <vt:lpstr>Arial</vt:lpstr>
      <vt:lpstr>Muli</vt:lpstr>
      <vt:lpstr>OpenDyslexic</vt:lpstr>
      <vt:lpstr>Office Theme</vt:lpstr>
      <vt:lpstr>PowerPoint Presentation</vt:lpstr>
      <vt:lpstr>PowerPoint Presentation</vt:lpstr>
      <vt:lpstr>Find the opposite of these words by adding the prefix ‘dis’</vt:lpstr>
      <vt:lpstr>Find the opposite of these words by adding the prefix ‘dis’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Spelling Shed 🐝</dc:title>
  <dc:creator>Rob Smith</dc:creator>
  <cp:lastModifiedBy>Debbie Hamilton</cp:lastModifiedBy>
  <cp:revision>295</cp:revision>
  <cp:lastPrinted>2018-09-05T20:54:15Z</cp:lastPrinted>
  <dcterms:created xsi:type="dcterms:W3CDTF">2018-08-06T08:16:18Z</dcterms:created>
  <dcterms:modified xsi:type="dcterms:W3CDTF">2021-11-30T08:32:59Z</dcterms:modified>
</cp:coreProperties>
</file>