
<file path=[Content_Types].xml><?xml version="1.0" encoding="utf-8"?>
<Types xmlns="http://schemas.openxmlformats.org/package/2006/content-types">
  <Default Extension="png" ContentType="image/pn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4.xml" ContentType="application/vnd.openxmlformats-officedocument.theme+xml"/>
  <Override PartName="/ppt/slideLayouts/slideLayout7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9" r:id="rId4"/>
    <p:sldMasterId id="2147483673" r:id="rId5"/>
    <p:sldMasterId id="2147483677" r:id="rId6"/>
    <p:sldMasterId id="2147483679" r:id="rId7"/>
    <p:sldMasterId id="2147483682" r:id="rId8"/>
  </p:sldMasterIdLst>
  <p:notesMasterIdLst>
    <p:notesMasterId r:id="rId26"/>
  </p:notesMasterIdLst>
  <p:sldIdLst>
    <p:sldId id="296" r:id="rId9"/>
    <p:sldId id="320" r:id="rId10"/>
    <p:sldId id="328" r:id="rId11"/>
    <p:sldId id="322" r:id="rId12"/>
    <p:sldId id="330" r:id="rId13"/>
    <p:sldId id="331" r:id="rId14"/>
    <p:sldId id="304" r:id="rId15"/>
    <p:sldId id="329" r:id="rId16"/>
    <p:sldId id="332" r:id="rId17"/>
    <p:sldId id="333" r:id="rId18"/>
    <p:sldId id="316" r:id="rId19"/>
    <p:sldId id="323" r:id="rId20"/>
    <p:sldId id="317" r:id="rId21"/>
    <p:sldId id="319" r:id="rId22"/>
    <p:sldId id="326" r:id="rId23"/>
    <p:sldId id="324" r:id="rId24"/>
    <p:sldId id="334" r:id="rId25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Sam Shutkever" initials="SS" lastIdx="1" clrIdx="0">
    <p:extLst>
      <p:ext uri="{19B8F6BF-5375-455C-9EA6-DF929625EA0E}">
        <p15:presenceInfo xmlns:p15="http://schemas.microsoft.com/office/powerpoint/2012/main" userId="Sam Shutkever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5BCE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474" autoAdjust="0"/>
    <p:restoredTop sz="96327"/>
  </p:normalViewPr>
  <p:slideViewPr>
    <p:cSldViewPr snapToGrid="0" snapToObjects="1">
      <p:cViewPr varScale="1">
        <p:scale>
          <a:sx n="68" d="100"/>
          <a:sy n="68" d="100"/>
        </p:scale>
        <p:origin x="1488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5.xml"/><Relationship Id="rId13" Type="http://schemas.openxmlformats.org/officeDocument/2006/relationships/slide" Target="slides/slide5.xml"/><Relationship Id="rId18" Type="http://schemas.openxmlformats.org/officeDocument/2006/relationships/slide" Target="slides/slide10.xml"/><Relationship Id="rId26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21" Type="http://schemas.openxmlformats.org/officeDocument/2006/relationships/slide" Target="slides/slide13.xml"/><Relationship Id="rId7" Type="http://schemas.openxmlformats.org/officeDocument/2006/relationships/slideMaster" Target="slideMasters/slideMaster4.xml"/><Relationship Id="rId12" Type="http://schemas.openxmlformats.org/officeDocument/2006/relationships/slide" Target="slides/slide4.xml"/><Relationship Id="rId17" Type="http://schemas.openxmlformats.org/officeDocument/2006/relationships/slide" Target="slides/slide9.xml"/><Relationship Id="rId25" Type="http://schemas.openxmlformats.org/officeDocument/2006/relationships/slide" Target="slides/slide17.xml"/><Relationship Id="rId2" Type="http://schemas.openxmlformats.org/officeDocument/2006/relationships/customXml" Target="../customXml/item2.xml"/><Relationship Id="rId16" Type="http://schemas.openxmlformats.org/officeDocument/2006/relationships/slide" Target="slides/slide8.xml"/><Relationship Id="rId20" Type="http://schemas.openxmlformats.org/officeDocument/2006/relationships/slide" Target="slides/slide12.xml"/><Relationship Id="rId29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3.xml"/><Relationship Id="rId24" Type="http://schemas.openxmlformats.org/officeDocument/2006/relationships/slide" Target="slides/slide16.xml"/><Relationship Id="rId32" Type="http://schemas.microsoft.com/office/2016/11/relationships/changesInfo" Target="changesInfos/changesInfo1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7.xml"/><Relationship Id="rId23" Type="http://schemas.openxmlformats.org/officeDocument/2006/relationships/slide" Target="slides/slide15.xml"/><Relationship Id="rId28" Type="http://schemas.openxmlformats.org/officeDocument/2006/relationships/presProps" Target="presProps.xml"/><Relationship Id="rId10" Type="http://schemas.openxmlformats.org/officeDocument/2006/relationships/slide" Target="slides/slide2.xml"/><Relationship Id="rId19" Type="http://schemas.openxmlformats.org/officeDocument/2006/relationships/slide" Target="slides/slide11.xml"/><Relationship Id="rId31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1.xml"/><Relationship Id="rId14" Type="http://schemas.openxmlformats.org/officeDocument/2006/relationships/slide" Target="slides/slide6.xml"/><Relationship Id="rId22" Type="http://schemas.openxmlformats.org/officeDocument/2006/relationships/slide" Target="slides/slide14.xml"/><Relationship Id="rId27" Type="http://schemas.openxmlformats.org/officeDocument/2006/relationships/commentAuthors" Target="commentAuthors.xml"/><Relationship Id="rId30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James Clegg" userId="c6df1435-7a36-4b38-be4d-16e68e91152f" providerId="ADAL" clId="{659BA94E-174F-4591-8662-35A93A85230A}"/>
    <pc:docChg chg="modSld">
      <pc:chgData name="James Clegg" userId="c6df1435-7a36-4b38-be4d-16e68e91152f" providerId="ADAL" clId="{659BA94E-174F-4591-8662-35A93A85230A}" dt="2020-11-04T09:12:29.060" v="90"/>
      <pc:docMkLst>
        <pc:docMk/>
      </pc:docMkLst>
      <pc:sldChg chg="modSp">
        <pc:chgData name="James Clegg" userId="c6df1435-7a36-4b38-be4d-16e68e91152f" providerId="ADAL" clId="{659BA94E-174F-4591-8662-35A93A85230A}" dt="2020-11-04T09:04:03.097" v="13" actId="12788"/>
        <pc:sldMkLst>
          <pc:docMk/>
          <pc:sldMk cId="131399501" sldId="322"/>
        </pc:sldMkLst>
        <pc:spChg chg="mod">
          <ac:chgData name="James Clegg" userId="c6df1435-7a36-4b38-be4d-16e68e91152f" providerId="ADAL" clId="{659BA94E-174F-4591-8662-35A93A85230A}" dt="2020-11-04T09:03:39.754" v="0" actId="553"/>
          <ac:spMkLst>
            <pc:docMk/>
            <pc:sldMk cId="131399501" sldId="322"/>
            <ac:spMk id="58" creationId="{00000000-0000-0000-0000-000000000000}"/>
          </ac:spMkLst>
        </pc:spChg>
        <pc:spChg chg="mod">
          <ac:chgData name="James Clegg" userId="c6df1435-7a36-4b38-be4d-16e68e91152f" providerId="ADAL" clId="{659BA94E-174F-4591-8662-35A93A85230A}" dt="2020-11-04T09:03:50.305" v="11" actId="553"/>
          <ac:spMkLst>
            <pc:docMk/>
            <pc:sldMk cId="131399501" sldId="322"/>
            <ac:spMk id="59" creationId="{00000000-0000-0000-0000-000000000000}"/>
          </ac:spMkLst>
        </pc:spChg>
        <pc:spChg chg="mod">
          <ac:chgData name="James Clegg" userId="c6df1435-7a36-4b38-be4d-16e68e91152f" providerId="ADAL" clId="{659BA94E-174F-4591-8662-35A93A85230A}" dt="2020-11-04T09:03:39.754" v="0" actId="553"/>
          <ac:spMkLst>
            <pc:docMk/>
            <pc:sldMk cId="131399501" sldId="322"/>
            <ac:spMk id="60" creationId="{00000000-0000-0000-0000-000000000000}"/>
          </ac:spMkLst>
        </pc:spChg>
        <pc:spChg chg="mod">
          <ac:chgData name="James Clegg" userId="c6df1435-7a36-4b38-be4d-16e68e91152f" providerId="ADAL" clId="{659BA94E-174F-4591-8662-35A93A85230A}" dt="2020-11-04T09:03:50.305" v="11" actId="553"/>
          <ac:spMkLst>
            <pc:docMk/>
            <pc:sldMk cId="131399501" sldId="322"/>
            <ac:spMk id="61" creationId="{00000000-0000-0000-0000-000000000000}"/>
          </ac:spMkLst>
        </pc:spChg>
        <pc:spChg chg="mod">
          <ac:chgData name="James Clegg" userId="c6df1435-7a36-4b38-be4d-16e68e91152f" providerId="ADAL" clId="{659BA94E-174F-4591-8662-35A93A85230A}" dt="2020-11-04T09:04:03.097" v="13" actId="12788"/>
          <ac:spMkLst>
            <pc:docMk/>
            <pc:sldMk cId="131399501" sldId="322"/>
            <ac:spMk id="62" creationId="{00000000-0000-0000-0000-000000000000}"/>
          </ac:spMkLst>
        </pc:spChg>
        <pc:spChg chg="mod">
          <ac:chgData name="James Clegg" userId="c6df1435-7a36-4b38-be4d-16e68e91152f" providerId="ADAL" clId="{659BA94E-174F-4591-8662-35A93A85230A}" dt="2020-11-04T09:03:56.768" v="12" actId="553"/>
          <ac:spMkLst>
            <pc:docMk/>
            <pc:sldMk cId="131399501" sldId="322"/>
            <ac:spMk id="63" creationId="{00000000-0000-0000-0000-000000000000}"/>
          </ac:spMkLst>
        </pc:spChg>
        <pc:spChg chg="mod">
          <ac:chgData name="James Clegg" userId="c6df1435-7a36-4b38-be4d-16e68e91152f" providerId="ADAL" clId="{659BA94E-174F-4591-8662-35A93A85230A}" dt="2020-11-04T09:04:03.097" v="13" actId="12788"/>
          <ac:spMkLst>
            <pc:docMk/>
            <pc:sldMk cId="131399501" sldId="322"/>
            <ac:spMk id="64" creationId="{00000000-0000-0000-0000-000000000000}"/>
          </ac:spMkLst>
        </pc:spChg>
        <pc:spChg chg="mod">
          <ac:chgData name="James Clegg" userId="c6df1435-7a36-4b38-be4d-16e68e91152f" providerId="ADAL" clId="{659BA94E-174F-4591-8662-35A93A85230A}" dt="2020-11-04T09:03:56.768" v="12" actId="553"/>
          <ac:spMkLst>
            <pc:docMk/>
            <pc:sldMk cId="131399501" sldId="322"/>
            <ac:spMk id="65" creationId="{00000000-0000-0000-0000-000000000000}"/>
          </ac:spMkLst>
        </pc:spChg>
        <pc:spChg chg="mod">
          <ac:chgData name="James Clegg" userId="c6df1435-7a36-4b38-be4d-16e68e91152f" providerId="ADAL" clId="{659BA94E-174F-4591-8662-35A93A85230A}" dt="2020-11-04T09:03:44.375" v="10" actId="1038"/>
          <ac:spMkLst>
            <pc:docMk/>
            <pc:sldMk cId="131399501" sldId="322"/>
            <ac:spMk id="66" creationId="{00000000-0000-0000-0000-000000000000}"/>
          </ac:spMkLst>
        </pc:spChg>
        <pc:spChg chg="mod">
          <ac:chgData name="James Clegg" userId="c6df1435-7a36-4b38-be4d-16e68e91152f" providerId="ADAL" clId="{659BA94E-174F-4591-8662-35A93A85230A}" dt="2020-11-04T09:03:44.375" v="10" actId="1038"/>
          <ac:spMkLst>
            <pc:docMk/>
            <pc:sldMk cId="131399501" sldId="322"/>
            <ac:spMk id="67" creationId="{00000000-0000-0000-0000-000000000000}"/>
          </ac:spMkLst>
        </pc:spChg>
      </pc:sldChg>
      <pc:sldChg chg="addSp modSp modAnim">
        <pc:chgData name="James Clegg" userId="c6df1435-7a36-4b38-be4d-16e68e91152f" providerId="ADAL" clId="{659BA94E-174F-4591-8662-35A93A85230A}" dt="2020-11-04T09:12:29.060" v="90"/>
        <pc:sldMkLst>
          <pc:docMk/>
          <pc:sldMk cId="696303634" sldId="329"/>
        </pc:sldMkLst>
        <pc:spChg chg="mod">
          <ac:chgData name="James Clegg" userId="c6df1435-7a36-4b38-be4d-16e68e91152f" providerId="ADAL" clId="{659BA94E-174F-4591-8662-35A93A85230A}" dt="2020-11-04T09:07:34.696" v="14" actId="6549"/>
          <ac:spMkLst>
            <pc:docMk/>
            <pc:sldMk cId="696303634" sldId="329"/>
            <ac:spMk id="3" creationId="{00000000-0000-0000-0000-000000000000}"/>
          </ac:spMkLst>
        </pc:spChg>
        <pc:spChg chg="add mod">
          <ac:chgData name="James Clegg" userId="c6df1435-7a36-4b38-be4d-16e68e91152f" providerId="ADAL" clId="{659BA94E-174F-4591-8662-35A93A85230A}" dt="2020-11-04T09:09:55.188" v="58" actId="552"/>
          <ac:spMkLst>
            <pc:docMk/>
            <pc:sldMk cId="696303634" sldId="329"/>
            <ac:spMk id="4" creationId="{96CEAD82-9976-403D-BDEF-60CFBBC73B2D}"/>
          </ac:spMkLst>
        </pc:spChg>
        <pc:spChg chg="mod">
          <ac:chgData name="James Clegg" userId="c6df1435-7a36-4b38-be4d-16e68e91152f" providerId="ADAL" clId="{659BA94E-174F-4591-8662-35A93A85230A}" dt="2020-11-04T09:08:09.129" v="27" actId="1076"/>
          <ac:spMkLst>
            <pc:docMk/>
            <pc:sldMk cId="696303634" sldId="329"/>
            <ac:spMk id="19" creationId="{00000000-0000-0000-0000-000000000000}"/>
          </ac:spMkLst>
        </pc:spChg>
        <pc:spChg chg="mod">
          <ac:chgData name="James Clegg" userId="c6df1435-7a36-4b38-be4d-16e68e91152f" providerId="ADAL" clId="{659BA94E-174F-4591-8662-35A93A85230A}" dt="2020-11-04T09:08:51.331" v="38" actId="1076"/>
          <ac:spMkLst>
            <pc:docMk/>
            <pc:sldMk cId="696303634" sldId="329"/>
            <ac:spMk id="20" creationId="{00000000-0000-0000-0000-000000000000}"/>
          </ac:spMkLst>
        </pc:spChg>
        <pc:spChg chg="mod">
          <ac:chgData name="James Clegg" userId="c6df1435-7a36-4b38-be4d-16e68e91152f" providerId="ADAL" clId="{659BA94E-174F-4591-8662-35A93A85230A}" dt="2020-11-04T09:12:11.198" v="85" actId="1076"/>
          <ac:spMkLst>
            <pc:docMk/>
            <pc:sldMk cId="696303634" sldId="329"/>
            <ac:spMk id="22" creationId="{00000000-0000-0000-0000-000000000000}"/>
          </ac:spMkLst>
        </pc:spChg>
        <pc:spChg chg="mod">
          <ac:chgData name="James Clegg" userId="c6df1435-7a36-4b38-be4d-16e68e91152f" providerId="ADAL" clId="{659BA94E-174F-4591-8662-35A93A85230A}" dt="2020-11-04T09:10:45.179" v="71" actId="1076"/>
          <ac:spMkLst>
            <pc:docMk/>
            <pc:sldMk cId="696303634" sldId="329"/>
            <ac:spMk id="24" creationId="{00000000-0000-0000-0000-000000000000}"/>
          </ac:spMkLst>
        </pc:spChg>
        <pc:spChg chg="mod">
          <ac:chgData name="James Clegg" userId="c6df1435-7a36-4b38-be4d-16e68e91152f" providerId="ADAL" clId="{659BA94E-174F-4591-8662-35A93A85230A}" dt="2020-11-04T09:09:06.723" v="44" actId="1076"/>
          <ac:spMkLst>
            <pc:docMk/>
            <pc:sldMk cId="696303634" sldId="329"/>
            <ac:spMk id="26" creationId="{00000000-0000-0000-0000-000000000000}"/>
          </ac:spMkLst>
        </pc:spChg>
        <pc:spChg chg="add mod">
          <ac:chgData name="James Clegg" userId="c6df1435-7a36-4b38-be4d-16e68e91152f" providerId="ADAL" clId="{659BA94E-174F-4591-8662-35A93A85230A}" dt="2020-11-04T09:08:15.834" v="29" actId="1076"/>
          <ac:spMkLst>
            <pc:docMk/>
            <pc:sldMk cId="696303634" sldId="329"/>
            <ac:spMk id="27" creationId="{6F53C1F3-CFB6-4BDE-B93F-116079494DB9}"/>
          </ac:spMkLst>
        </pc:spChg>
        <pc:spChg chg="add mod">
          <ac:chgData name="James Clegg" userId="c6df1435-7a36-4b38-be4d-16e68e91152f" providerId="ADAL" clId="{659BA94E-174F-4591-8662-35A93A85230A}" dt="2020-11-04T09:09:55.188" v="58" actId="552"/>
          <ac:spMkLst>
            <pc:docMk/>
            <pc:sldMk cId="696303634" sldId="329"/>
            <ac:spMk id="28" creationId="{4165D3A5-AC0C-4231-A325-F3C6F8673A6A}"/>
          </ac:spMkLst>
        </pc:spChg>
        <pc:spChg chg="add mod">
          <ac:chgData name="James Clegg" userId="c6df1435-7a36-4b38-be4d-16e68e91152f" providerId="ADAL" clId="{659BA94E-174F-4591-8662-35A93A85230A}" dt="2020-11-04T09:10:32.564" v="69" actId="1076"/>
          <ac:spMkLst>
            <pc:docMk/>
            <pc:sldMk cId="696303634" sldId="329"/>
            <ac:spMk id="29" creationId="{361B45D4-4EE6-40F1-99F1-BA29067CB96B}"/>
          </ac:spMkLst>
        </pc:spChg>
        <pc:picChg chg="mod">
          <ac:chgData name="James Clegg" userId="c6df1435-7a36-4b38-be4d-16e68e91152f" providerId="ADAL" clId="{659BA94E-174F-4591-8662-35A93A85230A}" dt="2020-11-04T09:08:52.988" v="39" actId="1076"/>
          <ac:picMkLst>
            <pc:docMk/>
            <pc:sldMk cId="696303634" sldId="329"/>
            <ac:picMk id="17" creationId="{00000000-0000-0000-0000-000000000000}"/>
          </ac:picMkLst>
        </pc:picChg>
        <pc:picChg chg="mod">
          <ac:chgData name="James Clegg" userId="c6df1435-7a36-4b38-be4d-16e68e91152f" providerId="ADAL" clId="{659BA94E-174F-4591-8662-35A93A85230A}" dt="2020-11-04T09:12:11.198" v="85" actId="1076"/>
          <ac:picMkLst>
            <pc:docMk/>
            <pc:sldMk cId="696303634" sldId="329"/>
            <ac:picMk id="21" creationId="{00000000-0000-0000-0000-000000000000}"/>
          </ac:picMkLst>
        </pc:picChg>
        <pc:picChg chg="mod">
          <ac:chgData name="James Clegg" userId="c6df1435-7a36-4b38-be4d-16e68e91152f" providerId="ADAL" clId="{659BA94E-174F-4591-8662-35A93A85230A}" dt="2020-11-04T09:10:45.179" v="71" actId="1076"/>
          <ac:picMkLst>
            <pc:docMk/>
            <pc:sldMk cId="696303634" sldId="329"/>
            <ac:picMk id="23" creationId="{00000000-0000-0000-0000-000000000000}"/>
          </ac:picMkLst>
        </pc:picChg>
        <pc:cxnChg chg="add mod">
          <ac:chgData name="James Clegg" userId="c6df1435-7a36-4b38-be4d-16e68e91152f" providerId="ADAL" clId="{659BA94E-174F-4591-8662-35A93A85230A}" dt="2020-11-04T09:09:22.521" v="47" actId="1582"/>
          <ac:cxnSpMkLst>
            <pc:docMk/>
            <pc:sldMk cId="696303634" sldId="329"/>
            <ac:cxnSpMk id="6" creationId="{7A720C13-1E9B-4F5F-90F0-3D7D54914831}"/>
          </ac:cxnSpMkLst>
        </pc:cxnChg>
        <pc:cxnChg chg="add mod">
          <ac:chgData name="James Clegg" userId="c6df1435-7a36-4b38-be4d-16e68e91152f" providerId="ADAL" clId="{659BA94E-174F-4591-8662-35A93A85230A}" dt="2020-11-04T09:10:38.518" v="70" actId="14100"/>
          <ac:cxnSpMkLst>
            <pc:docMk/>
            <pc:sldMk cId="696303634" sldId="329"/>
            <ac:cxnSpMk id="30" creationId="{5DDF5C32-B149-4C1E-A79A-8077D8D0DE6D}"/>
          </ac:cxnSpMkLst>
        </pc:cxnChg>
        <pc:cxnChg chg="add mod">
          <ac:chgData name="James Clegg" userId="c6df1435-7a36-4b38-be4d-16e68e91152f" providerId="ADAL" clId="{659BA94E-174F-4591-8662-35A93A85230A}" dt="2020-11-04T09:09:55.188" v="58" actId="552"/>
          <ac:cxnSpMkLst>
            <pc:docMk/>
            <pc:sldMk cId="696303634" sldId="329"/>
            <ac:cxnSpMk id="31" creationId="{B350BE41-06C1-4C58-8E44-76E5C15AE3C4}"/>
          </ac:cxnSpMkLst>
        </pc:cxnChg>
      </pc:sldChg>
    </pc:docChg>
  </pc:docChgLst>
  <pc:docChgLst>
    <pc:chgData name="James Clegg" userId="c6df1435-7a36-4b38-be4d-16e68e91152f" providerId="ADAL" clId="{0D3BE2BE-6078-48A3-AC80-05C947869CAF}"/>
    <pc:docChg chg="custSel modSld">
      <pc:chgData name="James Clegg" userId="c6df1435-7a36-4b38-be4d-16e68e91152f" providerId="ADAL" clId="{0D3BE2BE-6078-48A3-AC80-05C947869CAF}" dt="2020-11-04T09:59:03.860" v="13"/>
      <pc:docMkLst>
        <pc:docMk/>
      </pc:docMkLst>
      <pc:sldChg chg="modTransition">
        <pc:chgData name="James Clegg" userId="c6df1435-7a36-4b38-be4d-16e68e91152f" providerId="ADAL" clId="{0D3BE2BE-6078-48A3-AC80-05C947869CAF}" dt="2020-11-04T09:59:03.860" v="13"/>
        <pc:sldMkLst>
          <pc:docMk/>
          <pc:sldMk cId="3463639803" sldId="296"/>
        </pc:sldMkLst>
      </pc:sldChg>
      <pc:sldChg chg="modTransition">
        <pc:chgData name="James Clegg" userId="c6df1435-7a36-4b38-be4d-16e68e91152f" providerId="ADAL" clId="{0D3BE2BE-6078-48A3-AC80-05C947869CAF}" dt="2020-11-04T09:59:03.860" v="13"/>
        <pc:sldMkLst>
          <pc:docMk/>
          <pc:sldMk cId="861935487" sldId="297"/>
        </pc:sldMkLst>
      </pc:sldChg>
      <pc:sldChg chg="modTransition">
        <pc:chgData name="James Clegg" userId="c6df1435-7a36-4b38-be4d-16e68e91152f" providerId="ADAL" clId="{0D3BE2BE-6078-48A3-AC80-05C947869CAF}" dt="2020-11-04T09:59:03.860" v="13"/>
        <pc:sldMkLst>
          <pc:docMk/>
          <pc:sldMk cId="895466786" sldId="299"/>
        </pc:sldMkLst>
      </pc:sldChg>
      <pc:sldChg chg="modTransition">
        <pc:chgData name="James Clegg" userId="c6df1435-7a36-4b38-be4d-16e68e91152f" providerId="ADAL" clId="{0D3BE2BE-6078-48A3-AC80-05C947869CAF}" dt="2020-11-04T09:59:03.860" v="13"/>
        <pc:sldMkLst>
          <pc:docMk/>
          <pc:sldMk cId="3782242679" sldId="301"/>
        </pc:sldMkLst>
      </pc:sldChg>
      <pc:sldChg chg="delSp modTransition delAnim">
        <pc:chgData name="James Clegg" userId="c6df1435-7a36-4b38-be4d-16e68e91152f" providerId="ADAL" clId="{0D3BE2BE-6078-48A3-AC80-05C947869CAF}" dt="2020-11-04T09:59:03.860" v="13"/>
        <pc:sldMkLst>
          <pc:docMk/>
          <pc:sldMk cId="3195527484" sldId="304"/>
        </pc:sldMkLst>
        <pc:picChg chg="del">
          <ac:chgData name="James Clegg" userId="c6df1435-7a36-4b38-be4d-16e68e91152f" providerId="ADAL" clId="{0D3BE2BE-6078-48A3-AC80-05C947869CAF}" dt="2020-11-04T09:58:29.247" v="3" actId="478"/>
          <ac:picMkLst>
            <pc:docMk/>
            <pc:sldMk cId="3195527484" sldId="304"/>
            <ac:picMk id="8" creationId="{00000000-0000-0000-0000-000000000000}"/>
          </ac:picMkLst>
        </pc:picChg>
      </pc:sldChg>
      <pc:sldChg chg="delSp modTransition delAnim">
        <pc:chgData name="James Clegg" userId="c6df1435-7a36-4b38-be4d-16e68e91152f" providerId="ADAL" clId="{0D3BE2BE-6078-48A3-AC80-05C947869CAF}" dt="2020-11-04T09:59:03.860" v="13"/>
        <pc:sldMkLst>
          <pc:docMk/>
          <pc:sldMk cId="3911374497" sldId="308"/>
        </pc:sldMkLst>
        <pc:picChg chg="del">
          <ac:chgData name="James Clegg" userId="c6df1435-7a36-4b38-be4d-16e68e91152f" providerId="ADAL" clId="{0D3BE2BE-6078-48A3-AC80-05C947869CAF}" dt="2020-11-04T09:58:56.187" v="12" actId="478"/>
          <ac:picMkLst>
            <pc:docMk/>
            <pc:sldMk cId="3911374497" sldId="308"/>
            <ac:picMk id="4" creationId="{00000000-0000-0000-0000-000000000000}"/>
          </ac:picMkLst>
        </pc:picChg>
      </pc:sldChg>
      <pc:sldChg chg="delSp modTransition delAnim">
        <pc:chgData name="James Clegg" userId="c6df1435-7a36-4b38-be4d-16e68e91152f" providerId="ADAL" clId="{0D3BE2BE-6078-48A3-AC80-05C947869CAF}" dt="2020-11-04T09:59:03.860" v="13"/>
        <pc:sldMkLst>
          <pc:docMk/>
          <pc:sldMk cId="2515355767" sldId="314"/>
        </pc:sldMkLst>
        <pc:picChg chg="del">
          <ac:chgData name="James Clegg" userId="c6df1435-7a36-4b38-be4d-16e68e91152f" providerId="ADAL" clId="{0D3BE2BE-6078-48A3-AC80-05C947869CAF}" dt="2020-11-04T09:58:35.302" v="5" actId="478"/>
          <ac:picMkLst>
            <pc:docMk/>
            <pc:sldMk cId="2515355767" sldId="314"/>
            <ac:picMk id="2" creationId="{00000000-0000-0000-0000-000000000000}"/>
          </ac:picMkLst>
        </pc:picChg>
      </pc:sldChg>
      <pc:sldChg chg="delSp modTransition delAnim">
        <pc:chgData name="James Clegg" userId="c6df1435-7a36-4b38-be4d-16e68e91152f" providerId="ADAL" clId="{0D3BE2BE-6078-48A3-AC80-05C947869CAF}" dt="2020-11-04T09:59:03.860" v="13"/>
        <pc:sldMkLst>
          <pc:docMk/>
          <pc:sldMk cId="4243001804" sldId="316"/>
        </pc:sldMkLst>
        <pc:picChg chg="del">
          <ac:chgData name="James Clegg" userId="c6df1435-7a36-4b38-be4d-16e68e91152f" providerId="ADAL" clId="{0D3BE2BE-6078-48A3-AC80-05C947869CAF}" dt="2020-11-04T09:58:38.031" v="6" actId="478"/>
          <ac:picMkLst>
            <pc:docMk/>
            <pc:sldMk cId="4243001804" sldId="316"/>
            <ac:picMk id="7" creationId="{00000000-0000-0000-0000-000000000000}"/>
          </ac:picMkLst>
        </pc:picChg>
      </pc:sldChg>
      <pc:sldChg chg="delSp modTransition delAnim">
        <pc:chgData name="James Clegg" userId="c6df1435-7a36-4b38-be4d-16e68e91152f" providerId="ADAL" clId="{0D3BE2BE-6078-48A3-AC80-05C947869CAF}" dt="2020-11-04T09:59:03.860" v="13"/>
        <pc:sldMkLst>
          <pc:docMk/>
          <pc:sldMk cId="391811844" sldId="317"/>
        </pc:sldMkLst>
        <pc:picChg chg="del">
          <ac:chgData name="James Clegg" userId="c6df1435-7a36-4b38-be4d-16e68e91152f" providerId="ADAL" clId="{0D3BE2BE-6078-48A3-AC80-05C947869CAF}" dt="2020-11-04T09:58:43.809" v="8" actId="478"/>
          <ac:picMkLst>
            <pc:docMk/>
            <pc:sldMk cId="391811844" sldId="317"/>
            <ac:picMk id="5" creationId="{00000000-0000-0000-0000-000000000000}"/>
          </ac:picMkLst>
        </pc:picChg>
      </pc:sldChg>
      <pc:sldChg chg="delSp modTransition delAnim">
        <pc:chgData name="James Clegg" userId="c6df1435-7a36-4b38-be4d-16e68e91152f" providerId="ADAL" clId="{0D3BE2BE-6078-48A3-AC80-05C947869CAF}" dt="2020-11-04T09:59:03.860" v="13"/>
        <pc:sldMkLst>
          <pc:docMk/>
          <pc:sldMk cId="1373359628" sldId="319"/>
        </pc:sldMkLst>
        <pc:picChg chg="del">
          <ac:chgData name="James Clegg" userId="c6df1435-7a36-4b38-be4d-16e68e91152f" providerId="ADAL" clId="{0D3BE2BE-6078-48A3-AC80-05C947869CAF}" dt="2020-11-04T09:58:46.458" v="9" actId="478"/>
          <ac:picMkLst>
            <pc:docMk/>
            <pc:sldMk cId="1373359628" sldId="319"/>
            <ac:picMk id="5" creationId="{00000000-0000-0000-0000-000000000000}"/>
          </ac:picMkLst>
        </pc:picChg>
      </pc:sldChg>
      <pc:sldChg chg="delSp modTransition delAnim">
        <pc:chgData name="James Clegg" userId="c6df1435-7a36-4b38-be4d-16e68e91152f" providerId="ADAL" clId="{0D3BE2BE-6078-48A3-AC80-05C947869CAF}" dt="2020-11-04T09:59:03.860" v="13"/>
        <pc:sldMkLst>
          <pc:docMk/>
          <pc:sldMk cId="1280487083" sldId="320"/>
        </pc:sldMkLst>
        <pc:picChg chg="del">
          <ac:chgData name="James Clegg" userId="c6df1435-7a36-4b38-be4d-16e68e91152f" providerId="ADAL" clId="{0D3BE2BE-6078-48A3-AC80-05C947869CAF}" dt="2020-11-04T09:58:15.657" v="0" actId="478"/>
          <ac:picMkLst>
            <pc:docMk/>
            <pc:sldMk cId="1280487083" sldId="320"/>
            <ac:picMk id="4" creationId="{00000000-0000-0000-0000-000000000000}"/>
          </ac:picMkLst>
        </pc:picChg>
      </pc:sldChg>
      <pc:sldChg chg="delSp modTransition delAnim">
        <pc:chgData name="James Clegg" userId="c6df1435-7a36-4b38-be4d-16e68e91152f" providerId="ADAL" clId="{0D3BE2BE-6078-48A3-AC80-05C947869CAF}" dt="2020-11-04T09:59:03.860" v="13"/>
        <pc:sldMkLst>
          <pc:docMk/>
          <pc:sldMk cId="131399501" sldId="322"/>
        </pc:sldMkLst>
        <pc:picChg chg="del">
          <ac:chgData name="James Clegg" userId="c6df1435-7a36-4b38-be4d-16e68e91152f" providerId="ADAL" clId="{0D3BE2BE-6078-48A3-AC80-05C947869CAF}" dt="2020-11-04T09:58:21.616" v="2" actId="478"/>
          <ac:picMkLst>
            <pc:docMk/>
            <pc:sldMk cId="131399501" sldId="322"/>
            <ac:picMk id="4" creationId="{00000000-0000-0000-0000-000000000000}"/>
          </ac:picMkLst>
        </pc:picChg>
      </pc:sldChg>
      <pc:sldChg chg="delSp modTransition delAnim">
        <pc:chgData name="James Clegg" userId="c6df1435-7a36-4b38-be4d-16e68e91152f" providerId="ADAL" clId="{0D3BE2BE-6078-48A3-AC80-05C947869CAF}" dt="2020-11-04T09:59:03.860" v="13"/>
        <pc:sldMkLst>
          <pc:docMk/>
          <pc:sldMk cId="3966934737" sldId="323"/>
        </pc:sldMkLst>
        <pc:picChg chg="del">
          <ac:chgData name="James Clegg" userId="c6df1435-7a36-4b38-be4d-16e68e91152f" providerId="ADAL" clId="{0D3BE2BE-6078-48A3-AC80-05C947869CAF}" dt="2020-11-04T09:58:40.941" v="7" actId="478"/>
          <ac:picMkLst>
            <pc:docMk/>
            <pc:sldMk cId="3966934737" sldId="323"/>
            <ac:picMk id="5" creationId="{00000000-0000-0000-0000-000000000000}"/>
          </ac:picMkLst>
        </pc:picChg>
      </pc:sldChg>
      <pc:sldChg chg="delSp modTransition delAnim">
        <pc:chgData name="James Clegg" userId="c6df1435-7a36-4b38-be4d-16e68e91152f" providerId="ADAL" clId="{0D3BE2BE-6078-48A3-AC80-05C947869CAF}" dt="2020-11-04T09:59:03.860" v="13"/>
        <pc:sldMkLst>
          <pc:docMk/>
          <pc:sldMk cId="3780447023" sldId="324"/>
        </pc:sldMkLst>
        <pc:picChg chg="del">
          <ac:chgData name="James Clegg" userId="c6df1435-7a36-4b38-be4d-16e68e91152f" providerId="ADAL" clId="{0D3BE2BE-6078-48A3-AC80-05C947869CAF}" dt="2020-11-04T09:58:52.881" v="11" actId="478"/>
          <ac:picMkLst>
            <pc:docMk/>
            <pc:sldMk cId="3780447023" sldId="324"/>
            <ac:picMk id="3" creationId="{00000000-0000-0000-0000-000000000000}"/>
          </ac:picMkLst>
        </pc:picChg>
      </pc:sldChg>
      <pc:sldChg chg="delSp modTransition delAnim">
        <pc:chgData name="James Clegg" userId="c6df1435-7a36-4b38-be4d-16e68e91152f" providerId="ADAL" clId="{0D3BE2BE-6078-48A3-AC80-05C947869CAF}" dt="2020-11-04T09:59:03.860" v="13"/>
        <pc:sldMkLst>
          <pc:docMk/>
          <pc:sldMk cId="2396465777" sldId="326"/>
        </pc:sldMkLst>
        <pc:picChg chg="del">
          <ac:chgData name="James Clegg" userId="c6df1435-7a36-4b38-be4d-16e68e91152f" providerId="ADAL" clId="{0D3BE2BE-6078-48A3-AC80-05C947869CAF}" dt="2020-11-04T09:58:49.699" v="10" actId="478"/>
          <ac:picMkLst>
            <pc:docMk/>
            <pc:sldMk cId="2396465777" sldId="326"/>
            <ac:picMk id="6" creationId="{00000000-0000-0000-0000-000000000000}"/>
          </ac:picMkLst>
        </pc:picChg>
      </pc:sldChg>
      <pc:sldChg chg="delSp modTransition delAnim">
        <pc:chgData name="James Clegg" userId="c6df1435-7a36-4b38-be4d-16e68e91152f" providerId="ADAL" clId="{0D3BE2BE-6078-48A3-AC80-05C947869CAF}" dt="2020-11-04T09:59:03.860" v="13"/>
        <pc:sldMkLst>
          <pc:docMk/>
          <pc:sldMk cId="2603165762" sldId="328"/>
        </pc:sldMkLst>
        <pc:picChg chg="del">
          <ac:chgData name="James Clegg" userId="c6df1435-7a36-4b38-be4d-16e68e91152f" providerId="ADAL" clId="{0D3BE2BE-6078-48A3-AC80-05C947869CAF}" dt="2020-11-04T09:58:18.058" v="1" actId="478"/>
          <ac:picMkLst>
            <pc:docMk/>
            <pc:sldMk cId="2603165762" sldId="328"/>
            <ac:picMk id="11" creationId="{00000000-0000-0000-0000-000000000000}"/>
          </ac:picMkLst>
        </pc:picChg>
      </pc:sldChg>
      <pc:sldChg chg="delSp modTransition delAnim">
        <pc:chgData name="James Clegg" userId="c6df1435-7a36-4b38-be4d-16e68e91152f" providerId="ADAL" clId="{0D3BE2BE-6078-48A3-AC80-05C947869CAF}" dt="2020-11-04T09:59:03.860" v="13"/>
        <pc:sldMkLst>
          <pc:docMk/>
          <pc:sldMk cId="696303634" sldId="329"/>
        </pc:sldMkLst>
        <pc:picChg chg="del">
          <ac:chgData name="James Clegg" userId="c6df1435-7a36-4b38-be4d-16e68e91152f" providerId="ADAL" clId="{0D3BE2BE-6078-48A3-AC80-05C947869CAF}" dt="2020-11-04T09:58:32.627" v="4" actId="478"/>
          <ac:picMkLst>
            <pc:docMk/>
            <pc:sldMk cId="696303634" sldId="329"/>
            <ac:picMk id="7" creationId="{00000000-0000-0000-0000-000000000000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Comic Sans MS" panose="030F0702030302020204" pitchFamily="66" charset="0"/>
              </a:defRPr>
            </a:lvl1pPr>
          </a:lstStyle>
          <a:p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Comic Sans MS" panose="030F0702030302020204" pitchFamily="66" charset="0"/>
              </a:defRPr>
            </a:lvl1pPr>
          </a:lstStyle>
          <a:p>
            <a:fld id="{D1BE4B4D-D867-492E-97B2-A4C94167F287}" type="datetimeFigureOut">
              <a:rPr lang="en-GB" smtClean="0"/>
              <a:pPr/>
              <a:t>02/12/2021</a:t>
            </a:fld>
            <a:endParaRPr lang="en-GB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Comic Sans MS" panose="030F0702030302020204" pitchFamily="66" charset="0"/>
              </a:defRPr>
            </a:lvl1pPr>
          </a:lstStyle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Comic Sans MS" panose="030F0702030302020204" pitchFamily="66" charset="0"/>
              </a:defRPr>
            </a:lvl1pPr>
          </a:lstStyle>
          <a:p>
            <a:fld id="{9A63A521-224D-4C95-824A-3CEFF92EB905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0047742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Comic Sans MS" panose="030F0702030302020204" pitchFamily="66" charset="0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Comic Sans MS" panose="030F0702030302020204" pitchFamily="66" charset="0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Comic Sans MS" panose="030F0702030302020204" pitchFamily="66" charset="0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Comic Sans MS" panose="030F0702030302020204" pitchFamily="66" charset="0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Comic Sans MS" panose="030F0702030302020204" pitchFamily="66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 hasCustomPrompt="1"/>
          </p:nvPr>
        </p:nvSpPr>
        <p:spPr>
          <a:xfrm>
            <a:off x="0" y="2511188"/>
            <a:ext cx="5950424" cy="1787857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ctr">
              <a:defRPr sz="6600" baseline="0">
                <a:solidFill>
                  <a:schemeClr val="bg1"/>
                </a:solidFill>
                <a:latin typeface="KG Primary Penmanship" panose="02000506000000020003" pitchFamily="2" charset="0"/>
              </a:defRPr>
            </a:lvl1pPr>
          </a:lstStyle>
          <a:p>
            <a:r>
              <a:rPr lang="en-US" dirty="0"/>
              <a:t>TITLE – in caps and saved as a picture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788181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Comic Sans MS" panose="030F0702030302020204" pitchFamily="66" charset="0"/>
              </a:defRPr>
            </a:lvl1pPr>
          </a:lstStyle>
          <a:p>
            <a:fld id="{45335E50-1930-44E5-9B14-893AFBD95C69}" type="datetimeFigureOut">
              <a:rPr lang="en-GB" smtClean="0"/>
              <a:pPr/>
              <a:t>02/12/2021</a:t>
            </a:fld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Comic Sans MS" panose="030F0702030302020204" pitchFamily="66" charset="0"/>
              </a:defRPr>
            </a:lvl1pPr>
          </a:lstStyle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Comic Sans MS" panose="030F0702030302020204" pitchFamily="66" charset="0"/>
              </a:defRPr>
            </a:lvl1pPr>
          </a:lstStyle>
          <a:p>
            <a:fld id="{108BBDC2-4ED5-4A8D-A28C-1B3F6D2413F0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312708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010901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246388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Your turn KS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038082" y="1989208"/>
            <a:ext cx="5703912" cy="3005873"/>
          </a:xfrm>
          <a:prstGeom prst="rect">
            <a:avLst/>
          </a:prstGeom>
        </p:spPr>
        <p:txBody>
          <a:bodyPr anchor="ctr"/>
          <a:lstStyle>
            <a:lvl1pPr algn="ctr">
              <a:defRPr sz="4000" u="none" baseline="0">
                <a:latin typeface="Comic Sans MS" panose="030F0702030302020204" pitchFamily="66" charset="0"/>
              </a:defRPr>
            </a:lvl1pPr>
          </a:lstStyle>
          <a:p>
            <a:r>
              <a:rPr lang="en-US" dirty="0"/>
              <a:t>Have a go at questions 		 on the worksheet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740455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Your turn KS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038082" y="1989208"/>
            <a:ext cx="5703912" cy="3005873"/>
          </a:xfrm>
          <a:prstGeom prst="rect">
            <a:avLst/>
          </a:prstGeom>
        </p:spPr>
        <p:txBody>
          <a:bodyPr anchor="ctr"/>
          <a:lstStyle>
            <a:lvl1pPr algn="ctr">
              <a:defRPr baseline="0">
                <a:latin typeface="+mn-lt"/>
              </a:defRPr>
            </a:lvl1pPr>
          </a:lstStyle>
          <a:p>
            <a:r>
              <a:rPr lang="en-US" dirty="0"/>
              <a:t>Have a go at questions 	on the worksheet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449477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290594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jp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3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4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theme" Target="../theme/theme4.xml"/><Relationship Id="rId2" Type="http://schemas.openxmlformats.org/officeDocument/2006/relationships/slideLayout" Target="../slideLayouts/slideLayout6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4.jpg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theme" Target="../theme/theme5.xml"/><Relationship Id="rId1" Type="http://schemas.openxmlformats.org/officeDocument/2006/relationships/slideLayout" Target="../slideLayouts/slideLayout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close up of a sign&#10;&#10;Description automatically generated">
            <a:extLst>
              <a:ext uri="{FF2B5EF4-FFF2-40B4-BE49-F238E27FC236}">
                <a16:creationId xmlns:a16="http://schemas.microsoft.com/office/drawing/2014/main" id="{F14EDCB3-CC60-E94C-B25C-4D771CB64958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22817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0" r:id="rId1"/>
    <p:sldLayoutId id="2147483684" r:id="rId2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31B02BD9-91A9-9F43-BF82-7E7C0E55B94B}"/>
              </a:ext>
            </a:extLst>
          </p:cNvPr>
          <p:cNvSpPr/>
          <p:nvPr userDrawn="1"/>
        </p:nvSpPr>
        <p:spPr>
          <a:xfrm>
            <a:off x="546652" y="606287"/>
            <a:ext cx="7523922" cy="573487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6" name="Rectangle 5"/>
          <p:cNvSpPr/>
          <p:nvPr userDrawn="1"/>
        </p:nvSpPr>
        <p:spPr>
          <a:xfrm>
            <a:off x="376518" y="6553200"/>
            <a:ext cx="1470211" cy="24204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latin typeface="Comic Sans MS" panose="030F0702030302020204" pitchFamily="66" charset="0"/>
            </a:endParaRPr>
          </a:p>
        </p:txBody>
      </p:sp>
      <p:pic>
        <p:nvPicPr>
          <p:cNvPr id="5" name="Picture 4" descr="A picture containing table&#10;&#10;Description automatically generated">
            <a:extLst>
              <a:ext uri="{FF2B5EF4-FFF2-40B4-BE49-F238E27FC236}">
                <a16:creationId xmlns:a16="http://schemas.microsoft.com/office/drawing/2014/main" id="{D3D08606-BA4C-8046-935F-20760BC2766D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40629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table&#10;&#10;Description automatically generated">
            <a:extLst>
              <a:ext uri="{FF2B5EF4-FFF2-40B4-BE49-F238E27FC236}">
                <a16:creationId xmlns:a16="http://schemas.microsoft.com/office/drawing/2014/main" id="{F33BA71E-3CF0-1E4E-BEEE-6280AD06DDC9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05570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icture containing computer&#10;&#10;Description automatically generated">
            <a:extLst>
              <a:ext uri="{FF2B5EF4-FFF2-40B4-BE49-F238E27FC236}">
                <a16:creationId xmlns:a16="http://schemas.microsoft.com/office/drawing/2014/main" id="{3A3B0A72-DFF8-FC43-8B3B-B0D9C1468E83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23473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0" r:id="rId1"/>
    <p:sldLayoutId id="2147483681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close up of a logo&#10;&#10;Description automatically generated">
            <a:extLst>
              <a:ext uri="{FF2B5EF4-FFF2-40B4-BE49-F238E27FC236}">
                <a16:creationId xmlns:a16="http://schemas.microsoft.com/office/drawing/2014/main" id="{27FE0188-803D-CF41-A7C4-56C7E1D1B2AE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84241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3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4.xml"/><Relationship Id="rId1" Type="http://schemas.openxmlformats.org/officeDocument/2006/relationships/tags" Target="../tags/tag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4.xml"/><Relationship Id="rId1" Type="http://schemas.openxmlformats.org/officeDocument/2006/relationships/tags" Target="../tags/tag7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7" Type="http://schemas.openxmlformats.org/officeDocument/2006/relationships/image" Target="../media/image18.png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8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/Relationships>
</file>

<file path=ppt/slides/_rels/slide14.xml.rels><?xml version="1.0" encoding="UTF-8" standalone="yes"?>
<Relationships xmlns="http://schemas.openxmlformats.org/package/2006/relationships"><Relationship Id="rId7" Type="http://schemas.openxmlformats.org/officeDocument/2006/relationships/image" Target="../media/image22.png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9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0.png"/><Relationship Id="rId7" Type="http://schemas.openxmlformats.org/officeDocument/2006/relationships/image" Target="../media/image24.png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10.xml"/><Relationship Id="rId6" Type="http://schemas.openxmlformats.org/officeDocument/2006/relationships/image" Target="../media/image230.png"/><Relationship Id="rId5" Type="http://schemas.openxmlformats.org/officeDocument/2006/relationships/image" Target="../media/image23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7" Type="http://schemas.openxmlformats.org/officeDocument/2006/relationships/image" Target="../media/image25.png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11.xml"/><Relationship Id="rId6" Type="http://schemas.openxmlformats.org/officeDocument/2006/relationships/image" Target="../media/image240.png"/><Relationship Id="rId5" Type="http://schemas.openxmlformats.org/officeDocument/2006/relationships/image" Target="../media/image230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8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tags" Target="../tags/tag1.xml"/><Relationship Id="rId5" Type="http://schemas.openxmlformats.org/officeDocument/2006/relationships/image" Target="../media/image9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tags" Target="../tags/tag2.xml"/><Relationship Id="rId6" Type="http://schemas.openxmlformats.org/officeDocument/2006/relationships/hyperlink" Target="https://www.topmarks.co.uk/maths-games/hit-the-button" TargetMode="External"/><Relationship Id="rId5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7" Type="http://schemas.openxmlformats.org/officeDocument/2006/relationships/image" Target="../media/image10.emf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4.xml"/><Relationship Id="rId6" Type="http://schemas.openxmlformats.org/officeDocument/2006/relationships/image" Target="../media/image9.emf"/><Relationship Id="rId5" Type="http://schemas.openxmlformats.org/officeDocument/2006/relationships/image" Target="../media/image11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5.xml"/><Relationship Id="rId4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5AE8F09B-0532-46D9-9887-BD1EAA91B8D5}"/>
              </a:ext>
            </a:extLst>
          </p:cNvPr>
          <p:cNvSpPr txBox="1"/>
          <p:nvPr/>
        </p:nvSpPr>
        <p:spPr>
          <a:xfrm>
            <a:off x="211016" y="267286"/>
            <a:ext cx="7469944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400" u="sng" dirty="0">
                <a:solidFill>
                  <a:schemeClr val="bg1"/>
                </a:solidFill>
                <a:latin typeface="Comic Sans MS" panose="030F0702030302020204" pitchFamily="66" charset="0"/>
              </a:rPr>
              <a:t>10.12.21</a:t>
            </a:r>
          </a:p>
          <a:p>
            <a:endParaRPr lang="en-GB" sz="4400" u="sng" dirty="0">
              <a:solidFill>
                <a:schemeClr val="bg1"/>
              </a:solidFill>
              <a:latin typeface="Comic Sans MS" panose="030F0702030302020204" pitchFamily="66" charset="0"/>
            </a:endParaRPr>
          </a:p>
          <a:p>
            <a:r>
              <a:rPr lang="en-GB" sz="4400" u="sng" dirty="0">
                <a:solidFill>
                  <a:schemeClr val="bg1"/>
                </a:solidFill>
                <a:latin typeface="Comic Sans MS" panose="030F0702030302020204" pitchFamily="66" charset="0"/>
              </a:rPr>
              <a:t>L.O. – I can divide by 100.</a:t>
            </a:r>
          </a:p>
        </p:txBody>
      </p:sp>
    </p:spTree>
    <p:extLst>
      <p:ext uri="{BB962C8B-B14F-4D97-AF65-F5344CB8AC3E}">
        <p14:creationId xmlns:p14="http://schemas.microsoft.com/office/powerpoint/2010/main" val="346363980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3B95C511-0285-4458-8BA3-F9F03B6DA07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4153" b="19110"/>
          <a:stretch/>
        </p:blipFill>
        <p:spPr>
          <a:xfrm>
            <a:off x="848268" y="2896832"/>
            <a:ext cx="6661111" cy="2856855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47D6DBCB-7124-4042-BEDF-0E4D096378B5}"/>
              </a:ext>
            </a:extLst>
          </p:cNvPr>
          <p:cNvSpPr txBox="1"/>
          <p:nvPr/>
        </p:nvSpPr>
        <p:spPr>
          <a:xfrm>
            <a:off x="562708" y="562708"/>
            <a:ext cx="630232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latin typeface="Comic Sans MS" panose="030F0702030302020204" pitchFamily="66" charset="0"/>
              </a:rPr>
              <a:t>Copy and complete these calculations in your book.</a:t>
            </a:r>
          </a:p>
          <a:p>
            <a:endParaRPr lang="en-GB" sz="2400" dirty="0">
              <a:latin typeface="Comic Sans MS" panose="030F0702030302020204" pitchFamily="66" charset="0"/>
            </a:endParaRPr>
          </a:p>
          <a:p>
            <a:r>
              <a:rPr lang="en-GB" sz="2400" dirty="0">
                <a:latin typeface="Comic Sans MS" panose="030F0702030302020204" pitchFamily="66" charset="0"/>
              </a:rPr>
              <a:t>What patterns do you notice?</a:t>
            </a:r>
          </a:p>
        </p:txBody>
      </p:sp>
    </p:spTree>
    <p:extLst>
      <p:ext uri="{BB962C8B-B14F-4D97-AF65-F5344CB8AC3E}">
        <p14:creationId xmlns:p14="http://schemas.microsoft.com/office/powerpoint/2010/main" val="104458417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Table 9">
            <a:extLst>
              <a:ext uri="{FF2B5EF4-FFF2-40B4-BE49-F238E27FC236}">
                <a16:creationId xmlns:a16="http://schemas.microsoft.com/office/drawing/2014/main" id="{7FF6D047-F838-6E40-BEDE-220AF205A237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674606" y="981581"/>
          <a:ext cx="7424904" cy="253095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56226">
                  <a:extLst>
                    <a:ext uri="{9D8B030D-6E8A-4147-A177-3AD203B41FA5}">
                      <a16:colId xmlns:a16="http://schemas.microsoft.com/office/drawing/2014/main" val="1945284546"/>
                    </a:ext>
                  </a:extLst>
                </a:gridCol>
                <a:gridCol w="1856226">
                  <a:extLst>
                    <a:ext uri="{9D8B030D-6E8A-4147-A177-3AD203B41FA5}">
                      <a16:colId xmlns:a16="http://schemas.microsoft.com/office/drawing/2014/main" val="3143293763"/>
                    </a:ext>
                  </a:extLst>
                </a:gridCol>
                <a:gridCol w="1856226">
                  <a:extLst>
                    <a:ext uri="{9D8B030D-6E8A-4147-A177-3AD203B41FA5}">
                      <a16:colId xmlns:a16="http://schemas.microsoft.com/office/drawing/2014/main" val="19850668"/>
                    </a:ext>
                  </a:extLst>
                </a:gridCol>
                <a:gridCol w="1856226">
                  <a:extLst>
                    <a:ext uri="{9D8B030D-6E8A-4147-A177-3AD203B41FA5}">
                      <a16:colId xmlns:a16="http://schemas.microsoft.com/office/drawing/2014/main" val="3661368022"/>
                    </a:ext>
                  </a:extLst>
                </a:gridCol>
              </a:tblGrid>
              <a:tr h="576000">
                <a:tc>
                  <a:txBody>
                    <a:bodyPr/>
                    <a:lstStyle/>
                    <a:p>
                      <a:pPr algn="ctr"/>
                      <a:r>
                        <a:rPr lang="en-GB" sz="30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Th</a:t>
                      </a:r>
                    </a:p>
                  </a:txBody>
                  <a:tcPr marL="112310" marR="112310" marT="56155" marB="56155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0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H</a:t>
                      </a:r>
                    </a:p>
                  </a:txBody>
                  <a:tcPr marL="112310" marR="112310" marT="56155" marB="56155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0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T</a:t>
                      </a:r>
                    </a:p>
                  </a:txBody>
                  <a:tcPr marL="112310" marR="112310" marT="56155" marB="56155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0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O</a:t>
                      </a:r>
                    </a:p>
                  </a:txBody>
                  <a:tcPr marL="112310" marR="112310" marT="56155" marB="56155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87112008"/>
                  </a:ext>
                </a:extLst>
              </a:tr>
              <a:tr h="1954954">
                <a:tc>
                  <a:txBody>
                    <a:bodyPr/>
                    <a:lstStyle/>
                    <a:p>
                      <a:pPr algn="ctr"/>
                      <a:endParaRPr lang="en-GB" sz="3000" dirty="0">
                        <a:solidFill>
                          <a:schemeClr val="tx1"/>
                        </a:solidFill>
                        <a:latin typeface="Calibri" panose="020F0502020204030204" pitchFamily="34" charset="0"/>
                      </a:endParaRPr>
                    </a:p>
                  </a:txBody>
                  <a:tcPr marL="112310" marR="112310" marT="56155" marB="56155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3000" dirty="0">
                        <a:solidFill>
                          <a:schemeClr val="tx1"/>
                        </a:solidFill>
                        <a:latin typeface="Calibri" panose="020F0502020204030204" pitchFamily="34" charset="0"/>
                      </a:endParaRPr>
                    </a:p>
                  </a:txBody>
                  <a:tcPr marL="112310" marR="112310" marT="56155" marB="56155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3000" dirty="0">
                        <a:solidFill>
                          <a:schemeClr val="tx1"/>
                        </a:solidFill>
                        <a:latin typeface="Calibri" panose="020F0502020204030204" pitchFamily="34" charset="0"/>
                      </a:endParaRPr>
                    </a:p>
                    <a:p>
                      <a:pPr algn="ctr"/>
                      <a:endParaRPr lang="en-GB" sz="3000" dirty="0">
                        <a:solidFill>
                          <a:schemeClr val="tx1"/>
                        </a:solidFill>
                        <a:latin typeface="Calibri" panose="020F0502020204030204" pitchFamily="34" charset="0"/>
                      </a:endParaRPr>
                    </a:p>
                    <a:p>
                      <a:pPr algn="ctr"/>
                      <a:endParaRPr lang="en-GB" sz="3000" dirty="0">
                        <a:solidFill>
                          <a:schemeClr val="tx1"/>
                        </a:solidFill>
                        <a:latin typeface="Calibri" panose="020F0502020204030204" pitchFamily="34" charset="0"/>
                      </a:endParaRPr>
                    </a:p>
                  </a:txBody>
                  <a:tcPr marL="112310" marR="112310" marT="56155" marB="56155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3000" dirty="0">
                        <a:solidFill>
                          <a:schemeClr val="tx1"/>
                        </a:solidFill>
                        <a:latin typeface="Calibri" panose="020F0502020204030204" pitchFamily="34" charset="0"/>
                      </a:endParaRPr>
                    </a:p>
                  </a:txBody>
                  <a:tcPr marL="112310" marR="112310" marT="56155" marB="56155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24221402"/>
                  </a:ext>
                </a:extLst>
              </a:tr>
            </a:tbl>
          </a:graphicData>
        </a:graphic>
      </p:graphicFrame>
      <p:sp>
        <p:nvSpPr>
          <p:cNvPr id="11" name="Curved Up Arrow 10"/>
          <p:cNvSpPr/>
          <p:nvPr/>
        </p:nvSpPr>
        <p:spPr>
          <a:xfrm rot="5400000" flipH="1">
            <a:off x="5008504" y="1962133"/>
            <a:ext cx="463064" cy="3701594"/>
          </a:xfrm>
          <a:prstGeom prst="leftBracket">
            <a:avLst>
              <a:gd name="adj" fmla="val 399685"/>
            </a:avLst>
          </a:prstGeom>
          <a:noFill/>
          <a:ln w="38100">
            <a:headEnd type="triangl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12" name="Curved Up Arrow 11"/>
          <p:cNvSpPr/>
          <p:nvPr/>
        </p:nvSpPr>
        <p:spPr>
          <a:xfrm rot="5400000" flipH="1">
            <a:off x="3191607" y="1989990"/>
            <a:ext cx="463063" cy="3645879"/>
          </a:xfrm>
          <a:prstGeom prst="leftBracket">
            <a:avLst>
              <a:gd name="adj" fmla="val 393670"/>
            </a:avLst>
          </a:prstGeom>
          <a:noFill/>
          <a:ln w="38100">
            <a:solidFill>
              <a:schemeClr val="accent1"/>
            </a:solidFill>
            <a:headEnd type="triangl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498818" y="4116451"/>
            <a:ext cx="148243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100 times </a:t>
            </a:r>
          </a:p>
          <a:p>
            <a:pPr algn="ctr"/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the size</a:t>
            </a:r>
            <a:endParaRPr lang="en-GB" sz="2000" dirty="0">
              <a:latin typeface="Cambria Math" panose="02040503050406030204" pitchFamily="18" charset="0"/>
              <a:ea typeface="Cambria Math" panose="02040503050406030204" pitchFamily="18" charset="0"/>
              <a:cs typeface="Calibri" panose="020F0502020204030204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673129" y="4123420"/>
            <a:ext cx="150001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100 times </a:t>
            </a:r>
          </a:p>
          <a:p>
            <a:pPr algn="ctr"/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the size</a:t>
            </a:r>
            <a:endParaRPr lang="en-GB" sz="2000" dirty="0">
              <a:latin typeface="Cambria Math" panose="02040503050406030204" pitchFamily="18" charset="0"/>
              <a:ea typeface="Cambria Math" panose="02040503050406030204" pitchFamily="18" charset="0"/>
              <a:cs typeface="Calibri" panose="020F050202020403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2430018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3" grpId="0"/>
      <p:bldP spid="1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Table 9">
            <a:extLst>
              <a:ext uri="{FF2B5EF4-FFF2-40B4-BE49-F238E27FC236}">
                <a16:creationId xmlns:a16="http://schemas.microsoft.com/office/drawing/2014/main" id="{7FF6D047-F838-6E40-BEDE-220AF205A237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674606" y="981581"/>
          <a:ext cx="7424904" cy="253095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56226">
                  <a:extLst>
                    <a:ext uri="{9D8B030D-6E8A-4147-A177-3AD203B41FA5}">
                      <a16:colId xmlns:a16="http://schemas.microsoft.com/office/drawing/2014/main" val="1945284546"/>
                    </a:ext>
                  </a:extLst>
                </a:gridCol>
                <a:gridCol w="1856226">
                  <a:extLst>
                    <a:ext uri="{9D8B030D-6E8A-4147-A177-3AD203B41FA5}">
                      <a16:colId xmlns:a16="http://schemas.microsoft.com/office/drawing/2014/main" val="3143293763"/>
                    </a:ext>
                  </a:extLst>
                </a:gridCol>
                <a:gridCol w="1856226">
                  <a:extLst>
                    <a:ext uri="{9D8B030D-6E8A-4147-A177-3AD203B41FA5}">
                      <a16:colId xmlns:a16="http://schemas.microsoft.com/office/drawing/2014/main" val="19850668"/>
                    </a:ext>
                  </a:extLst>
                </a:gridCol>
                <a:gridCol w="1856226">
                  <a:extLst>
                    <a:ext uri="{9D8B030D-6E8A-4147-A177-3AD203B41FA5}">
                      <a16:colId xmlns:a16="http://schemas.microsoft.com/office/drawing/2014/main" val="3661368022"/>
                    </a:ext>
                  </a:extLst>
                </a:gridCol>
              </a:tblGrid>
              <a:tr h="576000">
                <a:tc>
                  <a:txBody>
                    <a:bodyPr/>
                    <a:lstStyle/>
                    <a:p>
                      <a:pPr algn="ctr"/>
                      <a:r>
                        <a:rPr lang="en-GB" sz="30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Th</a:t>
                      </a:r>
                    </a:p>
                  </a:txBody>
                  <a:tcPr marL="112310" marR="112310" marT="56155" marB="56155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0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H</a:t>
                      </a:r>
                    </a:p>
                  </a:txBody>
                  <a:tcPr marL="112310" marR="112310" marT="56155" marB="56155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0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T</a:t>
                      </a:r>
                    </a:p>
                  </a:txBody>
                  <a:tcPr marL="112310" marR="112310" marT="56155" marB="56155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0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O</a:t>
                      </a:r>
                    </a:p>
                  </a:txBody>
                  <a:tcPr marL="112310" marR="112310" marT="56155" marB="56155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87112008"/>
                  </a:ext>
                </a:extLst>
              </a:tr>
              <a:tr h="1954954">
                <a:tc>
                  <a:txBody>
                    <a:bodyPr/>
                    <a:lstStyle/>
                    <a:p>
                      <a:pPr algn="ctr"/>
                      <a:endParaRPr lang="en-GB" sz="3000" dirty="0">
                        <a:solidFill>
                          <a:schemeClr val="tx1"/>
                        </a:solidFill>
                        <a:latin typeface="Calibri" panose="020F0502020204030204" pitchFamily="34" charset="0"/>
                      </a:endParaRPr>
                    </a:p>
                  </a:txBody>
                  <a:tcPr marL="112310" marR="112310" marT="56155" marB="56155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3000" dirty="0">
                        <a:solidFill>
                          <a:schemeClr val="tx1"/>
                        </a:solidFill>
                        <a:latin typeface="Calibri" panose="020F0502020204030204" pitchFamily="34" charset="0"/>
                      </a:endParaRPr>
                    </a:p>
                  </a:txBody>
                  <a:tcPr marL="112310" marR="112310" marT="56155" marB="56155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3000" dirty="0">
                        <a:solidFill>
                          <a:schemeClr val="tx1"/>
                        </a:solidFill>
                        <a:latin typeface="Calibri" panose="020F0502020204030204" pitchFamily="34" charset="0"/>
                      </a:endParaRPr>
                    </a:p>
                    <a:p>
                      <a:pPr algn="ctr"/>
                      <a:endParaRPr lang="en-GB" sz="3000" dirty="0">
                        <a:solidFill>
                          <a:schemeClr val="tx1"/>
                        </a:solidFill>
                        <a:latin typeface="Calibri" panose="020F0502020204030204" pitchFamily="34" charset="0"/>
                      </a:endParaRPr>
                    </a:p>
                    <a:p>
                      <a:pPr algn="ctr"/>
                      <a:endParaRPr lang="en-GB" sz="3000" dirty="0">
                        <a:solidFill>
                          <a:schemeClr val="tx1"/>
                        </a:solidFill>
                        <a:latin typeface="Calibri" panose="020F0502020204030204" pitchFamily="34" charset="0"/>
                      </a:endParaRPr>
                    </a:p>
                  </a:txBody>
                  <a:tcPr marL="112310" marR="112310" marT="56155" marB="56155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3000" dirty="0">
                        <a:solidFill>
                          <a:schemeClr val="tx1"/>
                        </a:solidFill>
                        <a:latin typeface="Calibri" panose="020F0502020204030204" pitchFamily="34" charset="0"/>
                      </a:endParaRPr>
                    </a:p>
                  </a:txBody>
                  <a:tcPr marL="112310" marR="112310" marT="56155" marB="56155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24221402"/>
                  </a:ext>
                </a:extLst>
              </a:tr>
            </a:tbl>
          </a:graphicData>
        </a:graphic>
      </p:graphicFrame>
      <p:sp>
        <p:nvSpPr>
          <p:cNvPr id="11" name="Curved Up Arrow 10"/>
          <p:cNvSpPr/>
          <p:nvPr/>
        </p:nvSpPr>
        <p:spPr>
          <a:xfrm rot="5400000">
            <a:off x="5058716" y="1977200"/>
            <a:ext cx="482295" cy="3796208"/>
          </a:xfrm>
          <a:prstGeom prst="rightBracket">
            <a:avLst>
              <a:gd name="adj" fmla="val 393557"/>
            </a:avLst>
          </a:prstGeom>
          <a:noFill/>
          <a:ln w="38100">
            <a:solidFill>
              <a:schemeClr val="accent1"/>
            </a:solidFill>
            <a:headEnd type="triangl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12" name="Curved Up Arrow 11"/>
          <p:cNvSpPr/>
          <p:nvPr/>
        </p:nvSpPr>
        <p:spPr>
          <a:xfrm rot="5400000">
            <a:off x="3240920" y="2005767"/>
            <a:ext cx="482294" cy="3739073"/>
          </a:xfrm>
          <a:prstGeom prst="rightBracket">
            <a:avLst>
              <a:gd name="adj" fmla="val 387634"/>
            </a:avLst>
          </a:prstGeom>
          <a:noFill/>
          <a:ln w="38100">
            <a:headEnd type="triangl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558645" y="4116451"/>
            <a:ext cx="148243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One hundredth</a:t>
            </a:r>
          </a:p>
          <a:p>
            <a:pPr algn="ctr"/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the size</a:t>
            </a:r>
            <a:endParaRPr lang="en-GB" sz="2000" dirty="0">
              <a:latin typeface="Cambria Math" panose="02040503050406030204" pitchFamily="18" charset="0"/>
              <a:ea typeface="Cambria Math" panose="02040503050406030204" pitchFamily="18" charset="0"/>
              <a:cs typeface="Calibri" panose="020F0502020204030204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732058" y="4123420"/>
            <a:ext cx="150001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One hundredth</a:t>
            </a:r>
          </a:p>
          <a:p>
            <a:pPr algn="ctr"/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the size</a:t>
            </a:r>
            <a:endParaRPr lang="en-GB" sz="2000" dirty="0">
              <a:latin typeface="Cambria Math" panose="02040503050406030204" pitchFamily="18" charset="0"/>
              <a:ea typeface="Cambria Math" panose="02040503050406030204" pitchFamily="18" charset="0"/>
              <a:cs typeface="Calibri" panose="020F050202020403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242645" y="5327627"/>
            <a:ext cx="628882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To find one</a:t>
            </a:r>
            <a:r>
              <a:rPr kumimoji="0" lang="en-US" sz="2800" b="1" i="0" u="none" strike="noStrike" kern="1200" cap="none" spc="0" normalizeH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b="1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hundredth</a:t>
            </a:r>
            <a:r>
              <a:rPr kumimoji="0" lang="en-US" sz="2800" b="1" i="0" u="none" strike="noStrike" kern="1200" cap="none" spc="0" normalizeH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, we divide by 100</a:t>
            </a:r>
            <a:endParaRPr kumimoji="0" lang="en-GB" sz="2800" b="1" i="0" u="none" strike="noStrike" kern="1200" cap="none" spc="0" normalizeH="0" baseline="0" noProof="0" dirty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Cambria Math" panose="02040503050406030204" pitchFamily="18" charset="0"/>
              <a:ea typeface="Cambria Math" panose="02040503050406030204" pitchFamily="18" charset="0"/>
              <a:cs typeface="Calibri" panose="020F050202020403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9669347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3" grpId="0"/>
      <p:bldP spid="14" grpId="0"/>
      <p:bldP spid="9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Table 9">
            <a:extLst>
              <a:ext uri="{FF2B5EF4-FFF2-40B4-BE49-F238E27FC236}">
                <a16:creationId xmlns:a16="http://schemas.microsoft.com/office/drawing/2014/main" id="{7FF6D047-F838-6E40-BEDE-220AF205A23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80426807"/>
              </p:ext>
            </p:extLst>
          </p:nvPr>
        </p:nvGraphicFramePr>
        <p:xfrm>
          <a:off x="1179573" y="2151278"/>
          <a:ext cx="6203868" cy="20534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50967">
                  <a:extLst>
                    <a:ext uri="{9D8B030D-6E8A-4147-A177-3AD203B41FA5}">
                      <a16:colId xmlns:a16="http://schemas.microsoft.com/office/drawing/2014/main" val="1945284546"/>
                    </a:ext>
                  </a:extLst>
                </a:gridCol>
                <a:gridCol w="1550967">
                  <a:extLst>
                    <a:ext uri="{9D8B030D-6E8A-4147-A177-3AD203B41FA5}">
                      <a16:colId xmlns:a16="http://schemas.microsoft.com/office/drawing/2014/main" val="3143293763"/>
                    </a:ext>
                  </a:extLst>
                </a:gridCol>
                <a:gridCol w="1550967">
                  <a:extLst>
                    <a:ext uri="{9D8B030D-6E8A-4147-A177-3AD203B41FA5}">
                      <a16:colId xmlns:a16="http://schemas.microsoft.com/office/drawing/2014/main" val="19850668"/>
                    </a:ext>
                  </a:extLst>
                </a:gridCol>
                <a:gridCol w="1550967">
                  <a:extLst>
                    <a:ext uri="{9D8B030D-6E8A-4147-A177-3AD203B41FA5}">
                      <a16:colId xmlns:a16="http://schemas.microsoft.com/office/drawing/2014/main" val="3661368022"/>
                    </a:ext>
                  </a:extLst>
                </a:gridCol>
              </a:tblGrid>
              <a:tr h="417356">
                <a:tc>
                  <a:txBody>
                    <a:bodyPr/>
                    <a:lstStyle/>
                    <a:p>
                      <a:pPr algn="ctr"/>
                      <a:r>
                        <a:rPr lang="en-GB" sz="30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Th</a:t>
                      </a:r>
                    </a:p>
                  </a:txBody>
                  <a:tcPr marL="112310" marR="112310" marT="56155" marB="56155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0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H</a:t>
                      </a:r>
                    </a:p>
                  </a:txBody>
                  <a:tcPr marL="112310" marR="112310" marT="56155" marB="56155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0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T</a:t>
                      </a:r>
                    </a:p>
                  </a:txBody>
                  <a:tcPr marL="112310" marR="112310" marT="56155" marB="56155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0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O</a:t>
                      </a:r>
                    </a:p>
                  </a:txBody>
                  <a:tcPr marL="112310" marR="112310" marT="56155" marB="56155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87112008"/>
                  </a:ext>
                </a:extLst>
              </a:tr>
              <a:tr h="1416512">
                <a:tc>
                  <a:txBody>
                    <a:bodyPr/>
                    <a:lstStyle/>
                    <a:p>
                      <a:pPr algn="ctr"/>
                      <a:endParaRPr lang="en-GB" sz="3000" dirty="0">
                        <a:solidFill>
                          <a:schemeClr val="tx1"/>
                        </a:solidFill>
                        <a:latin typeface="Calibri" panose="020F0502020204030204" pitchFamily="34" charset="0"/>
                      </a:endParaRPr>
                    </a:p>
                  </a:txBody>
                  <a:tcPr marL="112310" marR="112310" marT="56155" marB="56155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3000" dirty="0">
                        <a:solidFill>
                          <a:schemeClr val="tx1"/>
                        </a:solidFill>
                        <a:latin typeface="Calibri" panose="020F0502020204030204" pitchFamily="34" charset="0"/>
                      </a:endParaRPr>
                    </a:p>
                  </a:txBody>
                  <a:tcPr marL="112310" marR="112310" marT="56155" marB="56155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3000" dirty="0">
                        <a:solidFill>
                          <a:schemeClr val="tx1"/>
                        </a:solidFill>
                        <a:latin typeface="Calibri" panose="020F0502020204030204" pitchFamily="34" charset="0"/>
                      </a:endParaRPr>
                    </a:p>
                    <a:p>
                      <a:pPr algn="ctr"/>
                      <a:endParaRPr lang="en-GB" sz="3000" dirty="0">
                        <a:solidFill>
                          <a:schemeClr val="tx1"/>
                        </a:solidFill>
                        <a:latin typeface="Calibri" panose="020F0502020204030204" pitchFamily="34" charset="0"/>
                      </a:endParaRPr>
                    </a:p>
                    <a:p>
                      <a:pPr algn="ctr"/>
                      <a:endParaRPr lang="en-GB" sz="3000" dirty="0">
                        <a:solidFill>
                          <a:schemeClr val="tx1"/>
                        </a:solidFill>
                        <a:latin typeface="Calibri" panose="020F0502020204030204" pitchFamily="34" charset="0"/>
                      </a:endParaRPr>
                    </a:p>
                  </a:txBody>
                  <a:tcPr marL="112310" marR="112310" marT="56155" marB="56155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3000" dirty="0">
                        <a:solidFill>
                          <a:schemeClr val="tx1"/>
                        </a:solidFill>
                        <a:latin typeface="Calibri" panose="020F0502020204030204" pitchFamily="34" charset="0"/>
                      </a:endParaRPr>
                    </a:p>
                  </a:txBody>
                  <a:tcPr marL="112310" marR="112310" marT="56155" marB="56155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24221402"/>
                  </a:ext>
                </a:extLst>
              </a:tr>
            </a:tbl>
          </a:graphicData>
        </a:graphic>
      </p:graphicFrame>
      <p:sp>
        <p:nvSpPr>
          <p:cNvPr id="4" name="Curved Up Arrow 3"/>
          <p:cNvSpPr/>
          <p:nvPr/>
        </p:nvSpPr>
        <p:spPr>
          <a:xfrm rot="5400000" flipH="1" flipV="1">
            <a:off x="4873108" y="305906"/>
            <a:ext cx="400110" cy="3053858"/>
          </a:xfrm>
          <a:prstGeom prst="rightBracket">
            <a:avLst>
              <a:gd name="adj" fmla="val 381627"/>
            </a:avLst>
          </a:prstGeom>
          <a:noFill/>
          <a:ln w="38100">
            <a:headEnd type="triangl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/>
              <p:cNvSpPr txBox="1"/>
              <p:nvPr/>
            </p:nvSpPr>
            <p:spPr>
              <a:xfrm>
                <a:off x="4478048" y="1232672"/>
                <a:ext cx="1190231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 xmlns:m="http://schemas.openxmlformats.org/officeDocument/2006/math">
                    <m:r>
                      <a:rPr kumimoji="0" lang="en-GB" sz="20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rPr>
                      <m:t>×</m:t>
                    </m:r>
                  </m:oMath>
                </a14:m>
                <a:r>
                  <a:rPr kumimoji="0" lang="en-GB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mbria Math" panose="02040503050406030204" pitchFamily="18" charset="0"/>
                    <a:ea typeface="Cambria Math" panose="02040503050406030204" pitchFamily="18" charset="0"/>
                    <a:cs typeface="Calibri" panose="020F0502020204030204" pitchFamily="34" charset="0"/>
                  </a:rPr>
                  <a:t> </a:t>
                </a:r>
                <a:r>
                  <a:rPr kumimoji="0" lang="en-GB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ea typeface="Cambria Math" panose="02040503050406030204" pitchFamily="18" charset="0"/>
                    <a:cs typeface="Calibri" panose="020F0502020204030204" pitchFamily="34" charset="0"/>
                  </a:rPr>
                  <a:t>100</a:t>
                </a:r>
              </a:p>
            </p:txBody>
          </p:sp>
        </mc:Choice>
        <mc:Fallback xmlns="">
          <p:sp>
            <p:nvSpPr>
              <p:cNvPr id="23" name="TextBox 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78048" y="1232672"/>
                <a:ext cx="1190231" cy="400110"/>
              </a:xfrm>
              <a:prstGeom prst="rect">
                <a:avLst/>
              </a:prstGeom>
              <a:blipFill>
                <a:blip r:embed="rId5"/>
                <a:stretch>
                  <a:fillRect t="-7576" b="-2575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7" name="TextBox 36"/>
              <p:cNvSpPr txBox="1"/>
              <p:nvPr/>
            </p:nvSpPr>
            <p:spPr>
              <a:xfrm>
                <a:off x="2893539" y="1242713"/>
                <a:ext cx="1190231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 xmlns:m="http://schemas.openxmlformats.org/officeDocument/2006/math">
                    <m:r>
                      <a:rPr kumimoji="0" lang="en-GB" sz="20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rPr>
                      <m:t>×</m:t>
                    </m:r>
                  </m:oMath>
                </a14:m>
                <a:r>
                  <a:rPr kumimoji="0" lang="en-GB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mbria Math" panose="02040503050406030204" pitchFamily="18" charset="0"/>
                    <a:ea typeface="Cambria Math" panose="02040503050406030204" pitchFamily="18" charset="0"/>
                    <a:cs typeface="Calibri" panose="020F0502020204030204" pitchFamily="34" charset="0"/>
                  </a:rPr>
                  <a:t> </a:t>
                </a:r>
                <a:r>
                  <a:rPr kumimoji="0" lang="en-GB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ea typeface="Cambria Math" panose="02040503050406030204" pitchFamily="18" charset="0"/>
                    <a:cs typeface="Calibri" panose="020F0502020204030204" pitchFamily="34" charset="0"/>
                  </a:rPr>
                  <a:t>100</a:t>
                </a:r>
              </a:p>
            </p:txBody>
          </p:sp>
        </mc:Choice>
        <mc:Fallback xmlns="">
          <p:sp>
            <p:nvSpPr>
              <p:cNvPr id="37" name="TextBox 3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93539" y="1242713"/>
                <a:ext cx="1190231" cy="400110"/>
              </a:xfrm>
              <a:prstGeom prst="rect">
                <a:avLst/>
              </a:prstGeom>
              <a:blipFill>
                <a:blip r:embed="rId6"/>
                <a:stretch>
                  <a:fillRect t="-9231" b="-2769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" name="Curved Up Arrow 16"/>
          <p:cNvSpPr/>
          <p:nvPr/>
        </p:nvSpPr>
        <p:spPr>
          <a:xfrm rot="5400000" flipH="1" flipV="1">
            <a:off x="3293620" y="310926"/>
            <a:ext cx="390068" cy="3053858"/>
          </a:xfrm>
          <a:prstGeom prst="rightBracket">
            <a:avLst>
              <a:gd name="adj" fmla="val 391452"/>
            </a:avLst>
          </a:prstGeom>
          <a:noFill/>
          <a:ln w="38100">
            <a:solidFill>
              <a:schemeClr val="accent1"/>
            </a:solidFill>
            <a:headEnd type="triangl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" name="Curved Up Arrow 17"/>
          <p:cNvSpPr/>
          <p:nvPr/>
        </p:nvSpPr>
        <p:spPr>
          <a:xfrm rot="5400000">
            <a:off x="4912608" y="3095321"/>
            <a:ext cx="468924" cy="2883023"/>
          </a:xfrm>
          <a:prstGeom prst="rightBracket">
            <a:avLst>
              <a:gd name="adj" fmla="val 307408"/>
            </a:avLst>
          </a:prstGeom>
          <a:noFill/>
          <a:ln w="38100">
            <a:solidFill>
              <a:schemeClr val="accent1"/>
            </a:solidFill>
            <a:headEnd type="triangl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/>
              <p:cNvSpPr txBox="1"/>
              <p:nvPr/>
            </p:nvSpPr>
            <p:spPr>
              <a:xfrm>
                <a:off x="4551955" y="4742990"/>
                <a:ext cx="1190231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 xmlns:m="http://schemas.openxmlformats.org/officeDocument/2006/math">
                    <m:r>
                      <a:rPr kumimoji="0" lang="en-GB" sz="20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rPr>
                      <m:t>÷</m:t>
                    </m:r>
                  </m:oMath>
                </a14:m>
                <a:r>
                  <a:rPr kumimoji="0" lang="en-GB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mbria Math" panose="02040503050406030204" pitchFamily="18" charset="0"/>
                    <a:ea typeface="Cambria Math" panose="02040503050406030204" pitchFamily="18" charset="0"/>
                    <a:cs typeface="Calibri" panose="020F0502020204030204" pitchFamily="34" charset="0"/>
                  </a:rPr>
                  <a:t> </a:t>
                </a:r>
                <a:r>
                  <a:rPr kumimoji="0" lang="en-GB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ea typeface="Cambria Math" panose="02040503050406030204" pitchFamily="18" charset="0"/>
                    <a:cs typeface="Calibri" panose="020F0502020204030204" pitchFamily="34" charset="0"/>
                  </a:rPr>
                  <a:t>100</a:t>
                </a:r>
              </a:p>
            </p:txBody>
          </p:sp>
        </mc:Choice>
        <mc:Fallback xmlns="">
          <p:sp>
            <p:nvSpPr>
              <p:cNvPr id="19" name="TextBox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51955" y="4742990"/>
                <a:ext cx="1190231" cy="400110"/>
              </a:xfrm>
              <a:prstGeom prst="rect">
                <a:avLst/>
              </a:prstGeom>
              <a:blipFill>
                <a:blip r:embed="rId7"/>
                <a:stretch>
                  <a:fillRect t="-7576" b="-2575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/>
              <p:cNvSpPr txBox="1"/>
              <p:nvPr/>
            </p:nvSpPr>
            <p:spPr>
              <a:xfrm>
                <a:off x="2836093" y="4742990"/>
                <a:ext cx="1190231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 xmlns:m="http://schemas.openxmlformats.org/officeDocument/2006/math">
                    <m:r>
                      <a:rPr kumimoji="0" lang="en-GB" sz="20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rPr>
                      <m:t>÷</m:t>
                    </m:r>
                  </m:oMath>
                </a14:m>
                <a:r>
                  <a:rPr kumimoji="0" lang="en-GB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mbria Math" panose="02040503050406030204" pitchFamily="18" charset="0"/>
                    <a:ea typeface="Cambria Math" panose="02040503050406030204" pitchFamily="18" charset="0"/>
                    <a:cs typeface="Calibri" panose="020F0502020204030204" pitchFamily="34" charset="0"/>
                  </a:rPr>
                  <a:t> </a:t>
                </a:r>
                <a:r>
                  <a:rPr kumimoji="0" lang="en-GB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ea typeface="Cambria Math" panose="02040503050406030204" pitchFamily="18" charset="0"/>
                    <a:cs typeface="Calibri" panose="020F0502020204030204" pitchFamily="34" charset="0"/>
                  </a:rPr>
                  <a:t>100</a:t>
                </a:r>
              </a:p>
            </p:txBody>
          </p:sp>
        </mc:Choice>
        <mc:Fallback xmlns="">
          <p:sp>
            <p:nvSpPr>
              <p:cNvPr id="20" name="TextBox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36093" y="4742990"/>
                <a:ext cx="1190231" cy="400110"/>
              </a:xfrm>
              <a:prstGeom prst="rect">
                <a:avLst/>
              </a:prstGeom>
              <a:blipFill>
                <a:blip r:embed="rId8"/>
                <a:stretch>
                  <a:fillRect t="-7576" b="-2575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1" name="Curved Up Arrow 20"/>
          <p:cNvSpPr/>
          <p:nvPr/>
        </p:nvSpPr>
        <p:spPr>
          <a:xfrm rot="5400000">
            <a:off x="3196747" y="3038801"/>
            <a:ext cx="468923" cy="2996060"/>
          </a:xfrm>
          <a:prstGeom prst="rightBracket">
            <a:avLst>
              <a:gd name="adj" fmla="val 319462"/>
            </a:avLst>
          </a:prstGeom>
          <a:noFill/>
          <a:ln w="38100">
            <a:headEnd type="triangl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918118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23" grpId="0"/>
      <p:bldP spid="37" grpId="0"/>
      <p:bldP spid="17" grpId="0" animBg="1"/>
      <p:bldP spid="18" grpId="0" animBg="1"/>
      <p:bldP spid="19" grpId="0"/>
      <p:bldP spid="20" grpId="0"/>
      <p:bldP spid="21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Table 9">
            <a:extLst>
              <a:ext uri="{FF2B5EF4-FFF2-40B4-BE49-F238E27FC236}">
                <a16:creationId xmlns:a16="http://schemas.microsoft.com/office/drawing/2014/main" id="{7FF6D047-F838-6E40-BEDE-220AF205A23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34599539"/>
              </p:ext>
            </p:extLst>
          </p:nvPr>
        </p:nvGraphicFramePr>
        <p:xfrm>
          <a:off x="1206868" y="754111"/>
          <a:ext cx="6203868" cy="20534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50967">
                  <a:extLst>
                    <a:ext uri="{9D8B030D-6E8A-4147-A177-3AD203B41FA5}">
                      <a16:colId xmlns:a16="http://schemas.microsoft.com/office/drawing/2014/main" val="1945284546"/>
                    </a:ext>
                  </a:extLst>
                </a:gridCol>
                <a:gridCol w="1550967">
                  <a:extLst>
                    <a:ext uri="{9D8B030D-6E8A-4147-A177-3AD203B41FA5}">
                      <a16:colId xmlns:a16="http://schemas.microsoft.com/office/drawing/2014/main" val="3143293763"/>
                    </a:ext>
                  </a:extLst>
                </a:gridCol>
                <a:gridCol w="1550967">
                  <a:extLst>
                    <a:ext uri="{9D8B030D-6E8A-4147-A177-3AD203B41FA5}">
                      <a16:colId xmlns:a16="http://schemas.microsoft.com/office/drawing/2014/main" val="19850668"/>
                    </a:ext>
                  </a:extLst>
                </a:gridCol>
                <a:gridCol w="1550967">
                  <a:extLst>
                    <a:ext uri="{9D8B030D-6E8A-4147-A177-3AD203B41FA5}">
                      <a16:colId xmlns:a16="http://schemas.microsoft.com/office/drawing/2014/main" val="3661368022"/>
                    </a:ext>
                  </a:extLst>
                </a:gridCol>
              </a:tblGrid>
              <a:tr h="417356">
                <a:tc>
                  <a:txBody>
                    <a:bodyPr/>
                    <a:lstStyle/>
                    <a:p>
                      <a:pPr algn="ctr"/>
                      <a:r>
                        <a:rPr lang="en-GB" sz="30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Th</a:t>
                      </a:r>
                    </a:p>
                  </a:txBody>
                  <a:tcPr marL="112310" marR="112310" marT="56155" marB="56155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0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H</a:t>
                      </a:r>
                    </a:p>
                  </a:txBody>
                  <a:tcPr marL="112310" marR="112310" marT="56155" marB="56155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0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T</a:t>
                      </a:r>
                    </a:p>
                  </a:txBody>
                  <a:tcPr marL="112310" marR="112310" marT="56155" marB="56155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0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O</a:t>
                      </a:r>
                    </a:p>
                  </a:txBody>
                  <a:tcPr marL="112310" marR="112310" marT="56155" marB="56155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87112008"/>
                  </a:ext>
                </a:extLst>
              </a:tr>
              <a:tr h="1416512">
                <a:tc>
                  <a:txBody>
                    <a:bodyPr/>
                    <a:lstStyle/>
                    <a:p>
                      <a:pPr algn="ctr"/>
                      <a:endParaRPr lang="en-GB" sz="3000" dirty="0">
                        <a:solidFill>
                          <a:schemeClr val="tx1"/>
                        </a:solidFill>
                        <a:latin typeface="Calibri" panose="020F0502020204030204" pitchFamily="34" charset="0"/>
                      </a:endParaRPr>
                    </a:p>
                  </a:txBody>
                  <a:tcPr marL="112310" marR="112310" marT="56155" marB="56155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3000" dirty="0">
                        <a:solidFill>
                          <a:schemeClr val="tx1"/>
                        </a:solidFill>
                        <a:latin typeface="Calibri" panose="020F0502020204030204" pitchFamily="34" charset="0"/>
                      </a:endParaRPr>
                    </a:p>
                  </a:txBody>
                  <a:tcPr marL="112310" marR="112310" marT="56155" marB="56155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3000" dirty="0">
                        <a:solidFill>
                          <a:schemeClr val="tx1"/>
                        </a:solidFill>
                        <a:latin typeface="Calibri" panose="020F0502020204030204" pitchFamily="34" charset="0"/>
                      </a:endParaRPr>
                    </a:p>
                    <a:p>
                      <a:pPr algn="ctr"/>
                      <a:endParaRPr lang="en-GB" sz="3000" dirty="0">
                        <a:solidFill>
                          <a:schemeClr val="tx1"/>
                        </a:solidFill>
                        <a:latin typeface="Calibri" panose="020F0502020204030204" pitchFamily="34" charset="0"/>
                      </a:endParaRPr>
                    </a:p>
                    <a:p>
                      <a:pPr algn="ctr"/>
                      <a:endParaRPr lang="en-GB" sz="3000" dirty="0">
                        <a:solidFill>
                          <a:schemeClr val="tx1"/>
                        </a:solidFill>
                        <a:latin typeface="Calibri" panose="020F0502020204030204" pitchFamily="34" charset="0"/>
                      </a:endParaRPr>
                    </a:p>
                  </a:txBody>
                  <a:tcPr marL="112310" marR="112310" marT="56155" marB="56155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3000" dirty="0">
                        <a:solidFill>
                          <a:schemeClr val="tx1"/>
                        </a:solidFill>
                        <a:latin typeface="Calibri" panose="020F0502020204030204" pitchFamily="34" charset="0"/>
                      </a:endParaRPr>
                    </a:p>
                  </a:txBody>
                  <a:tcPr marL="112310" marR="112310" marT="56155" marB="56155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24221402"/>
                  </a:ext>
                </a:extLst>
              </a:tr>
            </a:tbl>
          </a:graphicData>
        </a:graphic>
      </p:graphicFrame>
      <p:sp>
        <p:nvSpPr>
          <p:cNvPr id="40" name="Curved Up Arrow 39"/>
          <p:cNvSpPr/>
          <p:nvPr/>
        </p:nvSpPr>
        <p:spPr>
          <a:xfrm rot="5400000">
            <a:off x="3296875" y="1562341"/>
            <a:ext cx="381717" cy="3106855"/>
          </a:xfrm>
          <a:prstGeom prst="rightBracket">
            <a:avLst>
              <a:gd name="adj" fmla="val 406958"/>
            </a:avLst>
          </a:prstGeom>
          <a:noFill/>
          <a:ln w="38100">
            <a:headEnd type="triangl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1" name="TextBox 40"/>
              <p:cNvSpPr txBox="1"/>
              <p:nvPr/>
            </p:nvSpPr>
            <p:spPr>
              <a:xfrm>
                <a:off x="2892618" y="3306627"/>
                <a:ext cx="1190231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 xmlns:m="http://schemas.openxmlformats.org/officeDocument/2006/math">
                    <m:r>
                      <a:rPr kumimoji="0" lang="en-GB" sz="20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rPr>
                      <m:t>÷</m:t>
                    </m:r>
                  </m:oMath>
                </a14:m>
                <a:r>
                  <a:rPr kumimoji="0" lang="en-GB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mbria Math" panose="02040503050406030204" pitchFamily="18" charset="0"/>
                    <a:ea typeface="Cambria Math" panose="02040503050406030204" pitchFamily="18" charset="0"/>
                    <a:cs typeface="Calibri" panose="020F0502020204030204" pitchFamily="34" charset="0"/>
                  </a:rPr>
                  <a:t> </a:t>
                </a:r>
                <a:r>
                  <a:rPr kumimoji="0" lang="en-GB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ea typeface="Cambria Math" panose="02040503050406030204" pitchFamily="18" charset="0"/>
                    <a:cs typeface="Calibri" panose="020F0502020204030204" pitchFamily="34" charset="0"/>
                  </a:rPr>
                  <a:t>100</a:t>
                </a:r>
              </a:p>
            </p:txBody>
          </p:sp>
        </mc:Choice>
        <mc:Fallback xmlns="">
          <p:sp>
            <p:nvSpPr>
              <p:cNvPr id="41" name="TextBox 4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92618" y="3306627"/>
                <a:ext cx="1190231" cy="400110"/>
              </a:xfrm>
              <a:prstGeom prst="rect">
                <a:avLst/>
              </a:prstGeom>
              <a:blipFill>
                <a:blip r:embed="rId5"/>
                <a:stretch>
                  <a:fillRect t="-7576" b="-2575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Oval 15"/>
          <p:cNvSpPr/>
          <p:nvPr/>
        </p:nvSpPr>
        <p:spPr>
          <a:xfrm>
            <a:off x="1351850" y="1445331"/>
            <a:ext cx="457200" cy="457200"/>
          </a:xfrm>
          <a:prstGeom prst="ellipse">
            <a:avLst/>
          </a:prstGeom>
          <a:solidFill>
            <a:srgbClr val="7030A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" name="Oval 16"/>
          <p:cNvSpPr/>
          <p:nvPr/>
        </p:nvSpPr>
        <p:spPr>
          <a:xfrm>
            <a:off x="2067180" y="1447953"/>
            <a:ext cx="457200" cy="457200"/>
          </a:xfrm>
          <a:prstGeom prst="ellipse">
            <a:avLst/>
          </a:prstGeom>
          <a:solidFill>
            <a:srgbClr val="7030A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" name="Oval 17"/>
          <p:cNvSpPr/>
          <p:nvPr/>
        </p:nvSpPr>
        <p:spPr>
          <a:xfrm>
            <a:off x="1351850" y="2042821"/>
            <a:ext cx="457200" cy="457200"/>
          </a:xfrm>
          <a:prstGeom prst="ellipse">
            <a:avLst/>
          </a:prstGeom>
          <a:solidFill>
            <a:srgbClr val="7030A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9" name="Oval 18"/>
          <p:cNvSpPr/>
          <p:nvPr/>
        </p:nvSpPr>
        <p:spPr>
          <a:xfrm>
            <a:off x="2067180" y="2051824"/>
            <a:ext cx="457200" cy="457200"/>
          </a:xfrm>
          <a:prstGeom prst="ellipse">
            <a:avLst/>
          </a:prstGeom>
          <a:solidFill>
            <a:srgbClr val="7030A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0" name="Oval 19"/>
          <p:cNvSpPr/>
          <p:nvPr/>
        </p:nvSpPr>
        <p:spPr>
          <a:xfrm>
            <a:off x="2950103" y="1430389"/>
            <a:ext cx="457200" cy="457200"/>
          </a:xfrm>
          <a:prstGeom prst="ellipse">
            <a:avLst/>
          </a:prstGeom>
          <a:solidFill>
            <a:srgbClr val="7030A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/>
              <p:cNvSpPr txBox="1"/>
              <p:nvPr/>
            </p:nvSpPr>
            <p:spPr>
              <a:xfrm>
                <a:off x="2749798" y="4352587"/>
                <a:ext cx="2953807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2800" dirty="0">
                    <a:ea typeface="Cambria Math" panose="02040503050406030204" pitchFamily="18" charset="0"/>
                    <a:cs typeface="Calibri" panose="020F0502020204030204" pitchFamily="34" charset="0"/>
                  </a:rPr>
                  <a:t>4,100</a:t>
                </a:r>
                <a:r>
                  <a:rPr lang="en-GB" sz="2800" dirty="0">
                    <a:latin typeface="Cambria Math" panose="02040503050406030204" pitchFamily="18" charset="0"/>
                    <a:ea typeface="Cambria Math" panose="02040503050406030204" pitchFamily="18" charset="0"/>
                    <a:cs typeface="Calibri" panose="020F050202020403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GB" sz="280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rPr>
                      <m:t>÷</m:t>
                    </m:r>
                  </m:oMath>
                </a14:m>
                <a:r>
                  <a:rPr lang="en-GB" sz="28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 100 </a:t>
                </a:r>
                <a:r>
                  <a:rPr lang="en-GB" sz="2800" dirty="0">
                    <a:latin typeface="Cambria Math" panose="02040503050406030204" pitchFamily="18" charset="0"/>
                    <a:ea typeface="Cambria Math" panose="02040503050406030204" pitchFamily="18" charset="0"/>
                    <a:cs typeface="Calibri" panose="020F0502020204030204" pitchFamily="34" charset="0"/>
                  </a:rPr>
                  <a:t>=</a:t>
                </a:r>
              </a:p>
            </p:txBody>
          </p:sp>
        </mc:Choice>
        <mc:Fallback xmlns="">
          <p:sp>
            <p:nvSpPr>
              <p:cNvPr id="24" name="TextBox 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49798" y="4352587"/>
                <a:ext cx="2953807" cy="523220"/>
              </a:xfrm>
              <a:prstGeom prst="rect">
                <a:avLst/>
              </a:prstGeom>
              <a:blipFill>
                <a:blip r:embed="rId6"/>
                <a:stretch>
                  <a:fillRect l="-4124" t="-13953" b="-3255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5" name="TextBox 24"/>
          <p:cNvSpPr txBox="1"/>
          <p:nvPr/>
        </p:nvSpPr>
        <p:spPr>
          <a:xfrm>
            <a:off x="5041163" y="4353435"/>
            <a:ext cx="27622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ea typeface="Cambria Math" panose="02040503050406030204" pitchFamily="18" charset="0"/>
                <a:cs typeface="Calibri" panose="020F0502020204030204" pitchFamily="34" charset="0"/>
              </a:rPr>
              <a:t>4</a:t>
            </a:r>
            <a:endParaRPr lang="en-GB" sz="2800" dirty="0">
              <a:latin typeface="Cambria Math" panose="02040503050406030204" pitchFamily="18" charset="0"/>
              <a:ea typeface="Cambria Math" panose="02040503050406030204" pitchFamily="18" charset="0"/>
              <a:cs typeface="Calibri" panose="020F0502020204030204" pitchFamily="34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5246405" y="4353435"/>
            <a:ext cx="27622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ea typeface="Cambria Math" panose="02040503050406030204" pitchFamily="18" charset="0"/>
                <a:cs typeface="Calibri" panose="020F0502020204030204" pitchFamily="34" charset="0"/>
              </a:rPr>
              <a:t>1</a:t>
            </a:r>
            <a:endParaRPr lang="en-GB" sz="2800" dirty="0">
              <a:latin typeface="Cambria Math" panose="02040503050406030204" pitchFamily="18" charset="0"/>
              <a:ea typeface="Cambria Math" panose="02040503050406030204" pitchFamily="18" charset="0"/>
              <a:cs typeface="Calibri" panose="020F0502020204030204" pitchFamily="34" charset="0"/>
            </a:endParaRPr>
          </a:p>
        </p:txBody>
      </p:sp>
      <p:sp>
        <p:nvSpPr>
          <p:cNvPr id="23" name="Curved Up Arrow 22"/>
          <p:cNvSpPr/>
          <p:nvPr/>
        </p:nvSpPr>
        <p:spPr>
          <a:xfrm rot="5400000">
            <a:off x="4808292" y="1562342"/>
            <a:ext cx="381718" cy="3106855"/>
          </a:xfrm>
          <a:prstGeom prst="rightBracket">
            <a:avLst>
              <a:gd name="adj" fmla="val 406957"/>
            </a:avLst>
          </a:prstGeom>
          <a:noFill/>
          <a:ln w="38100">
            <a:solidFill>
              <a:schemeClr val="accent1"/>
            </a:solidFill>
            <a:headEnd type="triangl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/>
              <p:cNvSpPr txBox="1"/>
              <p:nvPr/>
            </p:nvSpPr>
            <p:spPr>
              <a:xfrm>
                <a:off x="4404036" y="3314564"/>
                <a:ext cx="1190231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 xmlns:m="http://schemas.openxmlformats.org/officeDocument/2006/math">
                    <m:r>
                      <a:rPr kumimoji="0" lang="en-GB" sz="20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rPr>
                      <m:t>÷</m:t>
                    </m:r>
                  </m:oMath>
                </a14:m>
                <a:r>
                  <a:rPr kumimoji="0" lang="en-GB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mbria Math" panose="02040503050406030204" pitchFamily="18" charset="0"/>
                    <a:ea typeface="Cambria Math" panose="02040503050406030204" pitchFamily="18" charset="0"/>
                    <a:cs typeface="Calibri" panose="020F0502020204030204" pitchFamily="34" charset="0"/>
                  </a:rPr>
                  <a:t> </a:t>
                </a:r>
                <a:r>
                  <a:rPr kumimoji="0" lang="en-GB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ea typeface="Cambria Math" panose="02040503050406030204" pitchFamily="18" charset="0"/>
                    <a:cs typeface="Calibri" panose="020F0502020204030204" pitchFamily="34" charset="0"/>
                  </a:rPr>
                  <a:t>100</a:t>
                </a:r>
              </a:p>
            </p:txBody>
          </p:sp>
        </mc:Choice>
        <mc:Fallback xmlns="">
          <p:sp>
            <p:nvSpPr>
              <p:cNvPr id="27" name="TextBox 2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04036" y="3314564"/>
                <a:ext cx="1190231" cy="400110"/>
              </a:xfrm>
              <a:prstGeom prst="rect">
                <a:avLst/>
              </a:prstGeom>
              <a:blipFill>
                <a:blip r:embed="rId7"/>
                <a:stretch>
                  <a:fillRect t="-9231" b="-2769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8" name="TextBox 27"/>
          <p:cNvSpPr txBox="1"/>
          <p:nvPr/>
        </p:nvSpPr>
        <p:spPr>
          <a:xfrm>
            <a:off x="1466042" y="4966579"/>
            <a:ext cx="60946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>
                <a:ea typeface="Cambria Math" panose="02040503050406030204" pitchFamily="18" charset="0"/>
                <a:cs typeface="Calibri" panose="020F0502020204030204" pitchFamily="34" charset="0"/>
              </a:rPr>
              <a:t>41 is one hundredth the size of 4,100</a:t>
            </a:r>
            <a:endParaRPr lang="en-GB" sz="2800" dirty="0">
              <a:latin typeface="Cambria Math" panose="02040503050406030204" pitchFamily="18" charset="0"/>
              <a:ea typeface="Cambria Math" panose="02040503050406030204" pitchFamily="18" charset="0"/>
              <a:cs typeface="Calibri" panose="020F050202020403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3733596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63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7 1.85185E-6 L 0.33142 0.00069 " pathEditMode="relative" rAng="0" ptsTypes="AA">
                                      <p:cBhvr>
                                        <p:cTn id="20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563" y="2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63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1.48148E-6 L 0.34114 -0.00301 " pathEditMode="relative" rAng="0" ptsTypes="AA">
                                      <p:cBhvr>
                                        <p:cTn id="24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049" y="-162"/>
                                    </p:animMotion>
                                  </p:childTnLst>
                                </p:cTn>
                              </p:par>
                              <p:par>
                                <p:cTn id="25" presetID="63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-4.44444E-6 L 0.34375 -0.00347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188" y="-185"/>
                                    </p:animMotion>
                                  </p:childTnLst>
                                </p:cTn>
                              </p:par>
                              <p:par>
                                <p:cTn id="27" presetID="63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5.55112E-17 L 0.33941 0.0037 " pathEditMode="relative" rAng="0" ptsTypes="AA">
                                      <p:cBhvr>
                                        <p:cTn id="28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962" y="185"/>
                                    </p:animMotion>
                                  </p:childTnLst>
                                </p:cTn>
                              </p:par>
                              <p:par>
                                <p:cTn id="29" presetID="63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2.59259E-6 L 0.34375 0.00254 " pathEditMode="relative" rAng="0" ptsTypes="AA">
                                      <p:cBhvr>
                                        <p:cTn id="30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188" y="11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6" grpId="1" animBg="1"/>
      <p:bldP spid="17" grpId="0" animBg="1"/>
      <p:bldP spid="17" grpId="1" animBg="1"/>
      <p:bldP spid="18" grpId="0" animBg="1"/>
      <p:bldP spid="18" grpId="1" animBg="1"/>
      <p:bldP spid="19" grpId="0" animBg="1"/>
      <p:bldP spid="19" grpId="1" animBg="1"/>
      <p:bldP spid="20" grpId="0" animBg="1"/>
      <p:bldP spid="20" grpId="1" animBg="1"/>
      <p:bldP spid="25" grpId="0"/>
      <p:bldP spid="26" grpId="0"/>
      <p:bldP spid="28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Table 9">
            <a:extLst>
              <a:ext uri="{FF2B5EF4-FFF2-40B4-BE49-F238E27FC236}">
                <a16:creationId xmlns:a16="http://schemas.microsoft.com/office/drawing/2014/main" id="{7FF6D047-F838-6E40-BEDE-220AF205A23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34599539"/>
              </p:ext>
            </p:extLst>
          </p:nvPr>
        </p:nvGraphicFramePr>
        <p:xfrm>
          <a:off x="1206868" y="754111"/>
          <a:ext cx="6203868" cy="20534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50967">
                  <a:extLst>
                    <a:ext uri="{9D8B030D-6E8A-4147-A177-3AD203B41FA5}">
                      <a16:colId xmlns:a16="http://schemas.microsoft.com/office/drawing/2014/main" val="1945284546"/>
                    </a:ext>
                  </a:extLst>
                </a:gridCol>
                <a:gridCol w="1550967">
                  <a:extLst>
                    <a:ext uri="{9D8B030D-6E8A-4147-A177-3AD203B41FA5}">
                      <a16:colId xmlns:a16="http://schemas.microsoft.com/office/drawing/2014/main" val="3143293763"/>
                    </a:ext>
                  </a:extLst>
                </a:gridCol>
                <a:gridCol w="1550967">
                  <a:extLst>
                    <a:ext uri="{9D8B030D-6E8A-4147-A177-3AD203B41FA5}">
                      <a16:colId xmlns:a16="http://schemas.microsoft.com/office/drawing/2014/main" val="19850668"/>
                    </a:ext>
                  </a:extLst>
                </a:gridCol>
                <a:gridCol w="1550967">
                  <a:extLst>
                    <a:ext uri="{9D8B030D-6E8A-4147-A177-3AD203B41FA5}">
                      <a16:colId xmlns:a16="http://schemas.microsoft.com/office/drawing/2014/main" val="3661368022"/>
                    </a:ext>
                  </a:extLst>
                </a:gridCol>
              </a:tblGrid>
              <a:tr h="417356">
                <a:tc>
                  <a:txBody>
                    <a:bodyPr/>
                    <a:lstStyle/>
                    <a:p>
                      <a:pPr algn="ctr"/>
                      <a:r>
                        <a:rPr lang="en-GB" sz="30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Th</a:t>
                      </a:r>
                    </a:p>
                  </a:txBody>
                  <a:tcPr marL="112310" marR="112310" marT="56155" marB="56155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0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H</a:t>
                      </a:r>
                    </a:p>
                  </a:txBody>
                  <a:tcPr marL="112310" marR="112310" marT="56155" marB="56155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0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T</a:t>
                      </a:r>
                    </a:p>
                  </a:txBody>
                  <a:tcPr marL="112310" marR="112310" marT="56155" marB="56155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0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O</a:t>
                      </a:r>
                    </a:p>
                  </a:txBody>
                  <a:tcPr marL="112310" marR="112310" marT="56155" marB="56155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87112008"/>
                  </a:ext>
                </a:extLst>
              </a:tr>
              <a:tr h="1416512">
                <a:tc>
                  <a:txBody>
                    <a:bodyPr/>
                    <a:lstStyle/>
                    <a:p>
                      <a:pPr algn="ctr"/>
                      <a:endParaRPr lang="en-GB" sz="3000" dirty="0">
                        <a:solidFill>
                          <a:schemeClr val="tx1"/>
                        </a:solidFill>
                        <a:latin typeface="Calibri" panose="020F0502020204030204" pitchFamily="34" charset="0"/>
                      </a:endParaRPr>
                    </a:p>
                  </a:txBody>
                  <a:tcPr marL="112310" marR="112310" marT="56155" marB="56155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3000" dirty="0">
                        <a:solidFill>
                          <a:schemeClr val="tx1"/>
                        </a:solidFill>
                        <a:latin typeface="Calibri" panose="020F0502020204030204" pitchFamily="34" charset="0"/>
                      </a:endParaRPr>
                    </a:p>
                  </a:txBody>
                  <a:tcPr marL="112310" marR="112310" marT="56155" marB="56155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3000" dirty="0">
                        <a:solidFill>
                          <a:schemeClr val="tx1"/>
                        </a:solidFill>
                        <a:latin typeface="Calibri" panose="020F0502020204030204" pitchFamily="34" charset="0"/>
                      </a:endParaRPr>
                    </a:p>
                    <a:p>
                      <a:pPr algn="ctr"/>
                      <a:endParaRPr lang="en-GB" sz="3000" dirty="0">
                        <a:solidFill>
                          <a:schemeClr val="tx1"/>
                        </a:solidFill>
                        <a:latin typeface="Calibri" panose="020F0502020204030204" pitchFamily="34" charset="0"/>
                      </a:endParaRPr>
                    </a:p>
                    <a:p>
                      <a:pPr algn="ctr"/>
                      <a:endParaRPr lang="en-GB" sz="3000" dirty="0">
                        <a:solidFill>
                          <a:schemeClr val="tx1"/>
                        </a:solidFill>
                        <a:latin typeface="Calibri" panose="020F0502020204030204" pitchFamily="34" charset="0"/>
                      </a:endParaRPr>
                    </a:p>
                  </a:txBody>
                  <a:tcPr marL="112310" marR="112310" marT="56155" marB="56155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3000" dirty="0">
                        <a:solidFill>
                          <a:schemeClr val="tx1"/>
                        </a:solidFill>
                        <a:latin typeface="Calibri" panose="020F0502020204030204" pitchFamily="34" charset="0"/>
                      </a:endParaRPr>
                    </a:p>
                  </a:txBody>
                  <a:tcPr marL="112310" marR="112310" marT="56155" marB="56155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24221402"/>
                  </a:ext>
                </a:extLst>
              </a:tr>
            </a:tbl>
          </a:graphicData>
        </a:graphic>
      </p:graphicFrame>
      <p:sp>
        <p:nvSpPr>
          <p:cNvPr id="40" name="Curved Up Arrow 39"/>
          <p:cNvSpPr/>
          <p:nvPr/>
        </p:nvSpPr>
        <p:spPr>
          <a:xfrm rot="5400000">
            <a:off x="3333354" y="1546507"/>
            <a:ext cx="400111" cy="3149591"/>
          </a:xfrm>
          <a:prstGeom prst="rightBracket">
            <a:avLst>
              <a:gd name="adj" fmla="val 393590"/>
            </a:avLst>
          </a:prstGeom>
          <a:noFill/>
          <a:ln w="38100">
            <a:headEnd type="triangl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1" name="TextBox 40"/>
              <p:cNvSpPr txBox="1"/>
              <p:nvPr/>
            </p:nvSpPr>
            <p:spPr>
              <a:xfrm>
                <a:off x="2938294" y="3306627"/>
                <a:ext cx="1190231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 xmlns:m="http://schemas.openxmlformats.org/officeDocument/2006/math">
                    <m:r>
                      <a:rPr kumimoji="0" lang="en-GB" sz="20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rPr>
                      <m:t>÷</m:t>
                    </m:r>
                  </m:oMath>
                </a14:m>
                <a:r>
                  <a:rPr kumimoji="0" lang="en-GB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mbria Math" panose="02040503050406030204" pitchFamily="18" charset="0"/>
                    <a:ea typeface="Cambria Math" panose="02040503050406030204" pitchFamily="18" charset="0"/>
                    <a:cs typeface="Calibri" panose="020F0502020204030204" pitchFamily="34" charset="0"/>
                  </a:rPr>
                  <a:t> </a:t>
                </a:r>
                <a:r>
                  <a:rPr kumimoji="0" lang="en-GB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ea typeface="Cambria Math" panose="02040503050406030204" pitchFamily="18" charset="0"/>
                    <a:cs typeface="Calibri" panose="020F0502020204030204" pitchFamily="34" charset="0"/>
                  </a:rPr>
                  <a:t>100</a:t>
                </a:r>
              </a:p>
            </p:txBody>
          </p:sp>
        </mc:Choice>
        <mc:Fallback xmlns="">
          <p:sp>
            <p:nvSpPr>
              <p:cNvPr id="41" name="TextBox 4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38294" y="3306627"/>
                <a:ext cx="1190231" cy="400110"/>
              </a:xfrm>
              <a:prstGeom prst="rect">
                <a:avLst/>
              </a:prstGeom>
              <a:blipFill>
                <a:blip r:embed="rId5"/>
                <a:stretch>
                  <a:fillRect t="-7576" b="-2575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Oval 15"/>
          <p:cNvSpPr/>
          <p:nvPr/>
        </p:nvSpPr>
        <p:spPr>
          <a:xfrm>
            <a:off x="1351850" y="1445331"/>
            <a:ext cx="457200" cy="457200"/>
          </a:xfrm>
          <a:prstGeom prst="ellipse">
            <a:avLst/>
          </a:prstGeom>
          <a:solidFill>
            <a:srgbClr val="7030A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" name="Oval 16"/>
          <p:cNvSpPr/>
          <p:nvPr/>
        </p:nvSpPr>
        <p:spPr>
          <a:xfrm>
            <a:off x="2067180" y="1447953"/>
            <a:ext cx="457200" cy="457200"/>
          </a:xfrm>
          <a:prstGeom prst="ellipse">
            <a:avLst/>
          </a:prstGeom>
          <a:solidFill>
            <a:srgbClr val="7030A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" name="Oval 17"/>
          <p:cNvSpPr/>
          <p:nvPr/>
        </p:nvSpPr>
        <p:spPr>
          <a:xfrm>
            <a:off x="1351850" y="2042821"/>
            <a:ext cx="457200" cy="457200"/>
          </a:xfrm>
          <a:prstGeom prst="ellipse">
            <a:avLst/>
          </a:prstGeom>
          <a:solidFill>
            <a:srgbClr val="7030A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0" name="Oval 19"/>
          <p:cNvSpPr/>
          <p:nvPr/>
        </p:nvSpPr>
        <p:spPr>
          <a:xfrm>
            <a:off x="2950103" y="1430389"/>
            <a:ext cx="457200" cy="457200"/>
          </a:xfrm>
          <a:prstGeom prst="ellipse">
            <a:avLst/>
          </a:prstGeom>
          <a:solidFill>
            <a:srgbClr val="7030A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/>
              <p:cNvSpPr txBox="1"/>
              <p:nvPr/>
            </p:nvSpPr>
            <p:spPr>
              <a:xfrm>
                <a:off x="2828084" y="4513787"/>
                <a:ext cx="2953807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2800" dirty="0">
                    <a:ea typeface="Cambria Math" panose="02040503050406030204" pitchFamily="18" charset="0"/>
                    <a:cs typeface="Calibri" panose="020F0502020204030204" pitchFamily="34" charset="0"/>
                  </a:rPr>
                  <a:t>3,200</a:t>
                </a:r>
                <a:r>
                  <a:rPr lang="en-GB" sz="2800" dirty="0">
                    <a:latin typeface="Cambria Math" panose="02040503050406030204" pitchFamily="18" charset="0"/>
                    <a:ea typeface="Cambria Math" panose="02040503050406030204" pitchFamily="18" charset="0"/>
                    <a:cs typeface="Calibri" panose="020F050202020403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GB" sz="280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rPr>
                      <m:t>÷</m:t>
                    </m:r>
                  </m:oMath>
                </a14:m>
                <a:r>
                  <a:rPr lang="en-GB" sz="28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 100 </a:t>
                </a:r>
                <a:r>
                  <a:rPr lang="en-GB" sz="2800" dirty="0">
                    <a:latin typeface="Cambria Math" panose="02040503050406030204" pitchFamily="18" charset="0"/>
                    <a:ea typeface="Cambria Math" panose="02040503050406030204" pitchFamily="18" charset="0"/>
                    <a:cs typeface="Calibri" panose="020F0502020204030204" pitchFamily="34" charset="0"/>
                  </a:rPr>
                  <a:t>=</a:t>
                </a:r>
              </a:p>
            </p:txBody>
          </p:sp>
        </mc:Choice>
        <mc:Fallback xmlns="">
          <p:sp>
            <p:nvSpPr>
              <p:cNvPr id="24" name="TextBox 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28084" y="4513787"/>
                <a:ext cx="2953807" cy="523220"/>
              </a:xfrm>
              <a:prstGeom prst="rect">
                <a:avLst/>
              </a:prstGeom>
              <a:blipFill>
                <a:blip r:embed="rId6"/>
                <a:stretch>
                  <a:fillRect l="-4339" t="-13953" b="-3255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3" name="Curved Up Arrow 22"/>
          <p:cNvSpPr/>
          <p:nvPr/>
        </p:nvSpPr>
        <p:spPr>
          <a:xfrm rot="5400000">
            <a:off x="4844770" y="1550169"/>
            <a:ext cx="400112" cy="3149591"/>
          </a:xfrm>
          <a:prstGeom prst="rightBracket">
            <a:avLst>
              <a:gd name="adj" fmla="val 393589"/>
            </a:avLst>
          </a:prstGeom>
          <a:noFill/>
          <a:ln w="38100">
            <a:solidFill>
              <a:schemeClr val="accent1"/>
            </a:solidFill>
            <a:headEnd type="triangl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/>
              <p:cNvSpPr txBox="1"/>
              <p:nvPr/>
            </p:nvSpPr>
            <p:spPr>
              <a:xfrm>
                <a:off x="4449711" y="3314564"/>
                <a:ext cx="1190231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 xmlns:m="http://schemas.openxmlformats.org/officeDocument/2006/math">
                    <m:r>
                      <a:rPr kumimoji="0" lang="en-GB" sz="20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rPr>
                      <m:t>÷</m:t>
                    </m:r>
                  </m:oMath>
                </a14:m>
                <a:r>
                  <a:rPr kumimoji="0" lang="en-GB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mbria Math" panose="02040503050406030204" pitchFamily="18" charset="0"/>
                    <a:ea typeface="Cambria Math" panose="02040503050406030204" pitchFamily="18" charset="0"/>
                    <a:cs typeface="Calibri" panose="020F0502020204030204" pitchFamily="34" charset="0"/>
                  </a:rPr>
                  <a:t> </a:t>
                </a:r>
                <a:r>
                  <a:rPr kumimoji="0" lang="en-GB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ea typeface="Cambria Math" panose="02040503050406030204" pitchFamily="18" charset="0"/>
                    <a:cs typeface="Calibri" panose="020F0502020204030204" pitchFamily="34" charset="0"/>
                  </a:rPr>
                  <a:t>100</a:t>
                </a:r>
              </a:p>
            </p:txBody>
          </p:sp>
        </mc:Choice>
        <mc:Fallback xmlns="">
          <p:sp>
            <p:nvSpPr>
              <p:cNvPr id="27" name="TextBox 2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49711" y="3314564"/>
                <a:ext cx="1190231" cy="400110"/>
              </a:xfrm>
              <a:prstGeom prst="rect">
                <a:avLst/>
              </a:prstGeom>
              <a:blipFill>
                <a:blip r:embed="rId7"/>
                <a:stretch>
                  <a:fillRect t="-9231" b="-2769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8" name="TextBox 27"/>
          <p:cNvSpPr txBox="1"/>
          <p:nvPr/>
        </p:nvSpPr>
        <p:spPr>
          <a:xfrm>
            <a:off x="1686383" y="5047179"/>
            <a:ext cx="60946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>
                <a:ea typeface="Cambria Math" panose="02040503050406030204" pitchFamily="18" charset="0"/>
                <a:cs typeface="Calibri" panose="020F0502020204030204" pitchFamily="34" charset="0"/>
              </a:rPr>
              <a:t>32 is one hundredth the size of 3,200</a:t>
            </a:r>
            <a:endParaRPr lang="en-GB" sz="2800" dirty="0">
              <a:latin typeface="Cambria Math" panose="02040503050406030204" pitchFamily="18" charset="0"/>
              <a:ea typeface="Cambria Math" panose="02040503050406030204" pitchFamily="18" charset="0"/>
              <a:cs typeface="Calibri" panose="020F0502020204030204" pitchFamily="34" charset="0"/>
            </a:endParaRPr>
          </a:p>
        </p:txBody>
      </p:sp>
      <p:sp>
        <p:nvSpPr>
          <p:cNvPr id="21" name="Oval 20"/>
          <p:cNvSpPr/>
          <p:nvPr/>
        </p:nvSpPr>
        <p:spPr>
          <a:xfrm>
            <a:off x="3639725" y="1445331"/>
            <a:ext cx="457200" cy="457200"/>
          </a:xfrm>
          <a:prstGeom prst="ellipse">
            <a:avLst/>
          </a:prstGeom>
          <a:solidFill>
            <a:srgbClr val="7030A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/>
              <p:cNvSpPr txBox="1"/>
              <p:nvPr/>
            </p:nvSpPr>
            <p:spPr>
              <a:xfrm>
                <a:off x="3114756" y="4002139"/>
                <a:ext cx="3237918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2800" dirty="0">
                    <a:ea typeface="Cambria Math" panose="02040503050406030204" pitchFamily="18" charset="0"/>
                    <a:cs typeface="Calibri" panose="020F0502020204030204" pitchFamily="34" charset="0"/>
                  </a:rPr>
                  <a:t>___</a:t>
                </a:r>
                <a:r>
                  <a:rPr lang="en-GB" sz="2800" dirty="0">
                    <a:latin typeface="Cambria Math" panose="02040503050406030204" pitchFamily="18" charset="0"/>
                    <a:ea typeface="Cambria Math" panose="02040503050406030204" pitchFamily="18" charset="0"/>
                    <a:cs typeface="Calibri" panose="020F050202020403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GB" sz="280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rPr>
                      <m:t>×</m:t>
                    </m:r>
                  </m:oMath>
                </a14:m>
                <a:r>
                  <a:rPr lang="en-GB" sz="28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 100 </a:t>
                </a:r>
                <a:r>
                  <a:rPr lang="en-GB" sz="2800" dirty="0">
                    <a:latin typeface="Cambria Math" panose="02040503050406030204" pitchFamily="18" charset="0"/>
                    <a:ea typeface="Cambria Math" panose="02040503050406030204" pitchFamily="18" charset="0"/>
                    <a:cs typeface="Calibri" panose="020F0502020204030204" pitchFamily="34" charset="0"/>
                  </a:rPr>
                  <a:t>=  </a:t>
                </a:r>
                <a:r>
                  <a:rPr lang="en-GB" sz="2800" dirty="0">
                    <a:ea typeface="Cambria Math" panose="02040503050406030204" pitchFamily="18" charset="0"/>
                    <a:cs typeface="Calibri" panose="020F0502020204030204" pitchFamily="34" charset="0"/>
                  </a:rPr>
                  <a:t>3,200</a:t>
                </a:r>
                <a:endParaRPr lang="en-GB" sz="2800" dirty="0">
                  <a:latin typeface="Cambria Math" panose="02040503050406030204" pitchFamily="18" charset="0"/>
                  <a:ea typeface="Cambria Math" panose="02040503050406030204" pitchFamily="18" charset="0"/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22" name="TextBox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14756" y="4002139"/>
                <a:ext cx="3237918" cy="523220"/>
              </a:xfrm>
              <a:prstGeom prst="rect">
                <a:avLst/>
              </a:prstGeom>
              <a:blipFill>
                <a:blip r:embed="rId8"/>
                <a:stretch>
                  <a:fillRect l="-3955" t="-15294" b="-3411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9" name="TextBox 28"/>
          <p:cNvSpPr txBox="1"/>
          <p:nvPr/>
        </p:nvSpPr>
        <p:spPr>
          <a:xfrm>
            <a:off x="3178703" y="3989719"/>
            <a:ext cx="78922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accent1"/>
                </a:solidFill>
                <a:ea typeface="Cambria Math" panose="02040503050406030204" pitchFamily="18" charset="0"/>
                <a:cs typeface="Calibri" panose="020F0502020204030204" pitchFamily="34" charset="0"/>
              </a:rPr>
              <a:t>32</a:t>
            </a:r>
            <a:endParaRPr lang="en-GB" sz="2800" dirty="0">
              <a:solidFill>
                <a:schemeClr val="accent1"/>
              </a:solidFill>
              <a:latin typeface="Cambria Math" panose="02040503050406030204" pitchFamily="18" charset="0"/>
              <a:ea typeface="Cambria Math" panose="02040503050406030204" pitchFamily="18" charset="0"/>
              <a:cs typeface="Calibri" panose="020F0502020204030204" pitchFamily="34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5043798" y="4497439"/>
            <a:ext cx="78922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accent1"/>
                </a:solidFill>
                <a:ea typeface="Cambria Math" panose="02040503050406030204" pitchFamily="18" charset="0"/>
                <a:cs typeface="Calibri" panose="020F0502020204030204" pitchFamily="34" charset="0"/>
              </a:rPr>
              <a:t>32</a:t>
            </a:r>
            <a:endParaRPr lang="en-GB" sz="2800" dirty="0">
              <a:solidFill>
                <a:schemeClr val="accent1"/>
              </a:solidFill>
              <a:latin typeface="Cambria Math" panose="02040503050406030204" pitchFamily="18" charset="0"/>
              <a:ea typeface="Cambria Math" panose="02040503050406030204" pitchFamily="18" charset="0"/>
              <a:cs typeface="Calibri" panose="020F050202020403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3964657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63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7 1.85185E-6 L 0.33142 0.00069 " pathEditMode="relative" rAng="0" ptsTypes="AA">
                                      <p:cBhvr>
                                        <p:cTn id="24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563" y="23"/>
                                    </p:animMotion>
                                  </p:childTnLst>
                                </p:cTn>
                              </p:par>
                              <p:par>
                                <p:cTn id="25" presetID="63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7 -1.48148E-6 L 0.33142 0.0007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563" y="23"/>
                                    </p:animMotion>
                                  </p:childTnLst>
                                </p:cTn>
                              </p:par>
                              <p:par>
                                <p:cTn id="27" presetID="63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1.48148E-6 L 0.34114 -0.00301 " pathEditMode="relative" rAng="0" ptsTypes="AA">
                                      <p:cBhvr>
                                        <p:cTn id="28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049" y="-162"/>
                                    </p:animMotion>
                                  </p:childTnLst>
                                </p:cTn>
                              </p:par>
                              <p:par>
                                <p:cTn id="29" presetID="63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-4.44444E-6 L 0.34375 -0.00347 " pathEditMode="relative" rAng="0" ptsTypes="AA">
                                      <p:cBhvr>
                                        <p:cTn id="30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188" y="-185"/>
                                    </p:animMotion>
                                  </p:childTnLst>
                                </p:cTn>
                              </p:par>
                              <p:par>
                                <p:cTn id="31" presetID="63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5.55112E-17 L 0.33941 0.0037 " pathEditMode="relative" rAng="0" ptsTypes="AA">
                                      <p:cBhvr>
                                        <p:cTn id="32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962" y="18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6" grpId="1" animBg="1"/>
      <p:bldP spid="17" grpId="0" animBg="1"/>
      <p:bldP spid="17" grpId="1" animBg="1"/>
      <p:bldP spid="18" grpId="0" animBg="1"/>
      <p:bldP spid="18" grpId="1" animBg="1"/>
      <p:bldP spid="20" grpId="0" animBg="1"/>
      <p:bldP spid="20" grpId="1" animBg="1"/>
      <p:bldP spid="24" grpId="0"/>
      <p:bldP spid="28" grpId="0"/>
      <p:bldP spid="21" grpId="0" animBg="1"/>
      <p:bldP spid="21" grpId="1" animBg="1"/>
      <p:bldP spid="29" grpId="0"/>
      <p:bldP spid="31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Table 9">
            <a:extLst>
              <a:ext uri="{FF2B5EF4-FFF2-40B4-BE49-F238E27FC236}">
                <a16:creationId xmlns:a16="http://schemas.microsoft.com/office/drawing/2014/main" id="{7FF6D047-F838-6E40-BEDE-220AF205A23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34599539"/>
              </p:ext>
            </p:extLst>
          </p:nvPr>
        </p:nvGraphicFramePr>
        <p:xfrm>
          <a:off x="1206868" y="754111"/>
          <a:ext cx="6203868" cy="20534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50967">
                  <a:extLst>
                    <a:ext uri="{9D8B030D-6E8A-4147-A177-3AD203B41FA5}">
                      <a16:colId xmlns:a16="http://schemas.microsoft.com/office/drawing/2014/main" val="1945284546"/>
                    </a:ext>
                  </a:extLst>
                </a:gridCol>
                <a:gridCol w="1550967">
                  <a:extLst>
                    <a:ext uri="{9D8B030D-6E8A-4147-A177-3AD203B41FA5}">
                      <a16:colId xmlns:a16="http://schemas.microsoft.com/office/drawing/2014/main" val="3143293763"/>
                    </a:ext>
                  </a:extLst>
                </a:gridCol>
                <a:gridCol w="1550967">
                  <a:extLst>
                    <a:ext uri="{9D8B030D-6E8A-4147-A177-3AD203B41FA5}">
                      <a16:colId xmlns:a16="http://schemas.microsoft.com/office/drawing/2014/main" val="19850668"/>
                    </a:ext>
                  </a:extLst>
                </a:gridCol>
                <a:gridCol w="1550967">
                  <a:extLst>
                    <a:ext uri="{9D8B030D-6E8A-4147-A177-3AD203B41FA5}">
                      <a16:colId xmlns:a16="http://schemas.microsoft.com/office/drawing/2014/main" val="3661368022"/>
                    </a:ext>
                  </a:extLst>
                </a:gridCol>
              </a:tblGrid>
              <a:tr h="417356">
                <a:tc>
                  <a:txBody>
                    <a:bodyPr/>
                    <a:lstStyle/>
                    <a:p>
                      <a:pPr algn="ctr"/>
                      <a:r>
                        <a:rPr lang="en-GB" sz="30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Th</a:t>
                      </a:r>
                    </a:p>
                  </a:txBody>
                  <a:tcPr marL="112310" marR="112310" marT="56155" marB="56155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0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H</a:t>
                      </a:r>
                    </a:p>
                  </a:txBody>
                  <a:tcPr marL="112310" marR="112310" marT="56155" marB="56155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0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T</a:t>
                      </a:r>
                    </a:p>
                  </a:txBody>
                  <a:tcPr marL="112310" marR="112310" marT="56155" marB="56155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0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O</a:t>
                      </a:r>
                    </a:p>
                  </a:txBody>
                  <a:tcPr marL="112310" marR="112310" marT="56155" marB="56155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87112008"/>
                  </a:ext>
                </a:extLst>
              </a:tr>
              <a:tr h="1416512">
                <a:tc>
                  <a:txBody>
                    <a:bodyPr/>
                    <a:lstStyle/>
                    <a:p>
                      <a:pPr algn="ctr"/>
                      <a:endParaRPr lang="en-GB" sz="3000" dirty="0">
                        <a:solidFill>
                          <a:schemeClr val="tx1"/>
                        </a:solidFill>
                        <a:latin typeface="Calibri" panose="020F0502020204030204" pitchFamily="34" charset="0"/>
                      </a:endParaRPr>
                    </a:p>
                  </a:txBody>
                  <a:tcPr marL="112310" marR="112310" marT="56155" marB="56155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3000" dirty="0">
                        <a:solidFill>
                          <a:schemeClr val="tx1"/>
                        </a:solidFill>
                        <a:latin typeface="Calibri" panose="020F0502020204030204" pitchFamily="34" charset="0"/>
                      </a:endParaRPr>
                    </a:p>
                  </a:txBody>
                  <a:tcPr marL="112310" marR="112310" marT="56155" marB="56155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3000" dirty="0">
                        <a:solidFill>
                          <a:schemeClr val="tx1"/>
                        </a:solidFill>
                        <a:latin typeface="Calibri" panose="020F0502020204030204" pitchFamily="34" charset="0"/>
                      </a:endParaRPr>
                    </a:p>
                    <a:p>
                      <a:pPr algn="ctr"/>
                      <a:endParaRPr lang="en-GB" sz="3000" dirty="0">
                        <a:solidFill>
                          <a:schemeClr val="tx1"/>
                        </a:solidFill>
                        <a:latin typeface="Calibri" panose="020F0502020204030204" pitchFamily="34" charset="0"/>
                      </a:endParaRPr>
                    </a:p>
                    <a:p>
                      <a:pPr algn="ctr"/>
                      <a:endParaRPr lang="en-GB" sz="3000" dirty="0">
                        <a:solidFill>
                          <a:schemeClr val="tx1"/>
                        </a:solidFill>
                        <a:latin typeface="Calibri" panose="020F0502020204030204" pitchFamily="34" charset="0"/>
                      </a:endParaRPr>
                    </a:p>
                  </a:txBody>
                  <a:tcPr marL="112310" marR="112310" marT="56155" marB="56155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3000" dirty="0">
                        <a:solidFill>
                          <a:schemeClr val="tx1"/>
                        </a:solidFill>
                        <a:latin typeface="Calibri" panose="020F0502020204030204" pitchFamily="34" charset="0"/>
                      </a:endParaRPr>
                    </a:p>
                  </a:txBody>
                  <a:tcPr marL="112310" marR="112310" marT="56155" marB="56155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24221402"/>
                  </a:ext>
                </a:extLst>
              </a:tr>
            </a:tbl>
          </a:graphicData>
        </a:graphic>
      </p:graphicFrame>
      <p:sp>
        <p:nvSpPr>
          <p:cNvPr id="16" name="Oval 15"/>
          <p:cNvSpPr/>
          <p:nvPr/>
        </p:nvSpPr>
        <p:spPr>
          <a:xfrm>
            <a:off x="4466556" y="1461373"/>
            <a:ext cx="457200" cy="457200"/>
          </a:xfrm>
          <a:prstGeom prst="ellipse">
            <a:avLst/>
          </a:prstGeom>
          <a:solidFill>
            <a:srgbClr val="7030A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" name="Oval 16"/>
          <p:cNvSpPr/>
          <p:nvPr/>
        </p:nvSpPr>
        <p:spPr>
          <a:xfrm>
            <a:off x="5181886" y="1447953"/>
            <a:ext cx="457200" cy="457200"/>
          </a:xfrm>
          <a:prstGeom prst="ellipse">
            <a:avLst/>
          </a:prstGeom>
          <a:solidFill>
            <a:srgbClr val="7030A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" name="Oval 17"/>
          <p:cNvSpPr/>
          <p:nvPr/>
        </p:nvSpPr>
        <p:spPr>
          <a:xfrm>
            <a:off x="4466556" y="2058863"/>
            <a:ext cx="457200" cy="457200"/>
          </a:xfrm>
          <a:prstGeom prst="ellipse">
            <a:avLst/>
          </a:prstGeom>
          <a:solidFill>
            <a:srgbClr val="7030A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0" name="Oval 19"/>
          <p:cNvSpPr/>
          <p:nvPr/>
        </p:nvSpPr>
        <p:spPr>
          <a:xfrm>
            <a:off x="6064809" y="1446431"/>
            <a:ext cx="457200" cy="457200"/>
          </a:xfrm>
          <a:prstGeom prst="ellipse">
            <a:avLst/>
          </a:prstGeom>
          <a:solidFill>
            <a:srgbClr val="7030A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/>
              <p:cNvSpPr txBox="1"/>
              <p:nvPr/>
            </p:nvSpPr>
            <p:spPr>
              <a:xfrm>
                <a:off x="2828084" y="4513787"/>
                <a:ext cx="2953807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2800" dirty="0">
                    <a:ea typeface="Cambria Math" panose="02040503050406030204" pitchFamily="18" charset="0"/>
                    <a:cs typeface="Calibri" panose="020F0502020204030204" pitchFamily="34" charset="0"/>
                  </a:rPr>
                  <a:t>3,200</a:t>
                </a:r>
                <a:r>
                  <a:rPr lang="en-GB" sz="2800" dirty="0">
                    <a:latin typeface="Cambria Math" panose="02040503050406030204" pitchFamily="18" charset="0"/>
                    <a:ea typeface="Cambria Math" panose="02040503050406030204" pitchFamily="18" charset="0"/>
                    <a:cs typeface="Calibri" panose="020F050202020403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GB" sz="280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rPr>
                      <m:t>÷</m:t>
                    </m:r>
                  </m:oMath>
                </a14:m>
                <a:r>
                  <a:rPr lang="en-GB" sz="28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 100 </a:t>
                </a:r>
                <a:r>
                  <a:rPr lang="en-GB" sz="2800" dirty="0">
                    <a:latin typeface="Cambria Math" panose="02040503050406030204" pitchFamily="18" charset="0"/>
                    <a:ea typeface="Cambria Math" panose="02040503050406030204" pitchFamily="18" charset="0"/>
                    <a:cs typeface="Calibri" panose="020F0502020204030204" pitchFamily="34" charset="0"/>
                  </a:rPr>
                  <a:t>=</a:t>
                </a:r>
              </a:p>
            </p:txBody>
          </p:sp>
        </mc:Choice>
        <mc:Fallback xmlns="">
          <p:sp>
            <p:nvSpPr>
              <p:cNvPr id="24" name="TextBox 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28084" y="4513787"/>
                <a:ext cx="2953807" cy="523220"/>
              </a:xfrm>
              <a:prstGeom prst="rect">
                <a:avLst/>
              </a:prstGeom>
              <a:blipFill>
                <a:blip r:embed="rId5"/>
                <a:stretch>
                  <a:fillRect l="-4339" t="-13953" b="-3255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8" name="TextBox 27"/>
          <p:cNvSpPr txBox="1"/>
          <p:nvPr/>
        </p:nvSpPr>
        <p:spPr>
          <a:xfrm>
            <a:off x="1686383" y="5047179"/>
            <a:ext cx="60946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>
                <a:ea typeface="Cambria Math" panose="02040503050406030204" pitchFamily="18" charset="0"/>
                <a:cs typeface="Calibri" panose="020F0502020204030204" pitchFamily="34" charset="0"/>
              </a:rPr>
              <a:t>32 is one hundredth the size of 3,200</a:t>
            </a:r>
            <a:endParaRPr lang="en-GB" sz="2800" dirty="0">
              <a:latin typeface="Cambria Math" panose="02040503050406030204" pitchFamily="18" charset="0"/>
              <a:ea typeface="Cambria Math" panose="02040503050406030204" pitchFamily="18" charset="0"/>
              <a:cs typeface="Calibri" panose="020F0502020204030204" pitchFamily="34" charset="0"/>
            </a:endParaRPr>
          </a:p>
        </p:txBody>
      </p:sp>
      <p:sp>
        <p:nvSpPr>
          <p:cNvPr id="21" name="Oval 20"/>
          <p:cNvSpPr/>
          <p:nvPr/>
        </p:nvSpPr>
        <p:spPr>
          <a:xfrm>
            <a:off x="6754431" y="1429289"/>
            <a:ext cx="457200" cy="457200"/>
          </a:xfrm>
          <a:prstGeom prst="ellipse">
            <a:avLst/>
          </a:prstGeom>
          <a:solidFill>
            <a:srgbClr val="7030A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/>
              <p:cNvSpPr txBox="1"/>
              <p:nvPr/>
            </p:nvSpPr>
            <p:spPr>
              <a:xfrm>
                <a:off x="3114756" y="4002139"/>
                <a:ext cx="3237918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2800" dirty="0">
                    <a:ea typeface="Cambria Math" panose="02040503050406030204" pitchFamily="18" charset="0"/>
                    <a:cs typeface="Calibri" panose="020F0502020204030204" pitchFamily="34" charset="0"/>
                  </a:rPr>
                  <a:t>___</a:t>
                </a:r>
                <a:r>
                  <a:rPr lang="en-GB" sz="2800" dirty="0">
                    <a:latin typeface="Cambria Math" panose="02040503050406030204" pitchFamily="18" charset="0"/>
                    <a:ea typeface="Cambria Math" panose="02040503050406030204" pitchFamily="18" charset="0"/>
                    <a:cs typeface="Calibri" panose="020F050202020403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GB" sz="280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rPr>
                      <m:t>×</m:t>
                    </m:r>
                  </m:oMath>
                </a14:m>
                <a:r>
                  <a:rPr lang="en-GB" sz="28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 100 </a:t>
                </a:r>
                <a:r>
                  <a:rPr lang="en-GB" sz="2800" dirty="0">
                    <a:latin typeface="Cambria Math" panose="02040503050406030204" pitchFamily="18" charset="0"/>
                    <a:ea typeface="Cambria Math" panose="02040503050406030204" pitchFamily="18" charset="0"/>
                    <a:cs typeface="Calibri" panose="020F0502020204030204" pitchFamily="34" charset="0"/>
                  </a:rPr>
                  <a:t>=  </a:t>
                </a:r>
                <a:r>
                  <a:rPr lang="en-GB" sz="2800" dirty="0">
                    <a:ea typeface="Cambria Math" panose="02040503050406030204" pitchFamily="18" charset="0"/>
                    <a:cs typeface="Calibri" panose="020F0502020204030204" pitchFamily="34" charset="0"/>
                  </a:rPr>
                  <a:t>3,200</a:t>
                </a:r>
                <a:endParaRPr lang="en-GB" sz="2800" dirty="0">
                  <a:latin typeface="Cambria Math" panose="02040503050406030204" pitchFamily="18" charset="0"/>
                  <a:ea typeface="Cambria Math" panose="02040503050406030204" pitchFamily="18" charset="0"/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22" name="TextBox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14756" y="4002139"/>
                <a:ext cx="3237918" cy="523220"/>
              </a:xfrm>
              <a:prstGeom prst="rect">
                <a:avLst/>
              </a:prstGeom>
              <a:blipFill>
                <a:blip r:embed="rId6"/>
                <a:stretch>
                  <a:fillRect l="-3955" t="-15294" b="-3411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9" name="TextBox 28"/>
          <p:cNvSpPr txBox="1"/>
          <p:nvPr/>
        </p:nvSpPr>
        <p:spPr>
          <a:xfrm>
            <a:off x="3178703" y="3989719"/>
            <a:ext cx="78922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accent1"/>
                </a:solidFill>
                <a:ea typeface="Cambria Math" panose="02040503050406030204" pitchFamily="18" charset="0"/>
                <a:cs typeface="Calibri" panose="020F0502020204030204" pitchFamily="34" charset="0"/>
              </a:rPr>
              <a:t>32</a:t>
            </a:r>
            <a:endParaRPr lang="en-GB" sz="2800" dirty="0">
              <a:solidFill>
                <a:schemeClr val="accent1"/>
              </a:solidFill>
              <a:latin typeface="Cambria Math" panose="02040503050406030204" pitchFamily="18" charset="0"/>
              <a:ea typeface="Cambria Math" panose="02040503050406030204" pitchFamily="18" charset="0"/>
              <a:cs typeface="Calibri" panose="020F0502020204030204" pitchFamily="34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1390023" y="5523260"/>
            <a:ext cx="675435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>
                <a:ea typeface="Cambria Math" panose="02040503050406030204" pitchFamily="18" charset="0"/>
                <a:cs typeface="Calibri" panose="020F0502020204030204" pitchFamily="34" charset="0"/>
              </a:rPr>
              <a:t>3,200 is one hundred times the size of 32</a:t>
            </a:r>
            <a:endParaRPr lang="en-GB" sz="2800" dirty="0">
              <a:latin typeface="Cambria Math" panose="02040503050406030204" pitchFamily="18" charset="0"/>
              <a:ea typeface="Cambria Math" panose="02040503050406030204" pitchFamily="18" charset="0"/>
              <a:cs typeface="Calibri" panose="020F0502020204030204" pitchFamily="34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5043798" y="4497439"/>
            <a:ext cx="78922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accent1"/>
                </a:solidFill>
                <a:ea typeface="Cambria Math" panose="02040503050406030204" pitchFamily="18" charset="0"/>
                <a:cs typeface="Calibri" panose="020F0502020204030204" pitchFamily="34" charset="0"/>
              </a:rPr>
              <a:t>32</a:t>
            </a:r>
            <a:endParaRPr lang="en-GB" sz="2800" dirty="0">
              <a:solidFill>
                <a:schemeClr val="accent1"/>
              </a:solidFill>
              <a:latin typeface="Cambria Math" panose="02040503050406030204" pitchFamily="18" charset="0"/>
              <a:ea typeface="Cambria Math" panose="02040503050406030204" pitchFamily="18" charset="0"/>
              <a:cs typeface="Calibri" panose="020F0502020204030204" pitchFamily="34" charset="0"/>
            </a:endParaRPr>
          </a:p>
        </p:txBody>
      </p:sp>
      <p:sp>
        <p:nvSpPr>
          <p:cNvPr id="32" name="Curved Up Arrow 31"/>
          <p:cNvSpPr/>
          <p:nvPr/>
        </p:nvSpPr>
        <p:spPr>
          <a:xfrm rot="16200000" flipH="1">
            <a:off x="3347226" y="1513285"/>
            <a:ext cx="450765" cy="3135921"/>
          </a:xfrm>
          <a:prstGeom prst="rightBracket">
            <a:avLst>
              <a:gd name="adj" fmla="val 347844"/>
            </a:avLst>
          </a:prstGeom>
          <a:noFill/>
          <a:ln w="38100">
            <a:headEnd type="triangl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3" name="TextBox 32"/>
              <p:cNvSpPr txBox="1"/>
              <p:nvPr/>
            </p:nvSpPr>
            <p:spPr>
              <a:xfrm>
                <a:off x="2977493" y="3306627"/>
                <a:ext cx="1190231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 xmlns:m="http://schemas.openxmlformats.org/officeDocument/2006/math">
                    <m:r>
                      <a:rPr kumimoji="0" lang="en-GB" sz="20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rPr>
                      <m:t>×</m:t>
                    </m:r>
                  </m:oMath>
                </a14:m>
                <a:r>
                  <a:rPr kumimoji="0" lang="en-GB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mbria Math" panose="02040503050406030204" pitchFamily="18" charset="0"/>
                    <a:ea typeface="Cambria Math" panose="02040503050406030204" pitchFamily="18" charset="0"/>
                    <a:cs typeface="Calibri" panose="020F0502020204030204" pitchFamily="34" charset="0"/>
                  </a:rPr>
                  <a:t> </a:t>
                </a:r>
                <a:r>
                  <a:rPr kumimoji="0" lang="en-GB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ea typeface="Cambria Math" panose="02040503050406030204" pitchFamily="18" charset="0"/>
                    <a:cs typeface="Calibri" panose="020F0502020204030204" pitchFamily="34" charset="0"/>
                  </a:rPr>
                  <a:t>100</a:t>
                </a:r>
              </a:p>
            </p:txBody>
          </p:sp>
        </mc:Choice>
        <mc:Fallback xmlns="">
          <p:sp>
            <p:nvSpPr>
              <p:cNvPr id="33" name="TextBox 3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77493" y="3306627"/>
                <a:ext cx="1190231" cy="400110"/>
              </a:xfrm>
              <a:prstGeom prst="rect">
                <a:avLst/>
              </a:prstGeom>
              <a:blipFill>
                <a:blip r:embed="rId7"/>
                <a:stretch>
                  <a:fillRect t="-7576" b="-2575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4" name="Curved Up Arrow 33"/>
          <p:cNvSpPr/>
          <p:nvPr/>
        </p:nvSpPr>
        <p:spPr>
          <a:xfrm rot="16200000" flipH="1">
            <a:off x="4858643" y="1513284"/>
            <a:ext cx="450765" cy="3135921"/>
          </a:xfrm>
          <a:prstGeom prst="rightBracket">
            <a:avLst>
              <a:gd name="adj" fmla="val 347844"/>
            </a:avLst>
          </a:prstGeom>
          <a:noFill/>
          <a:ln w="38100">
            <a:solidFill>
              <a:schemeClr val="accent1"/>
            </a:solidFill>
            <a:headEnd type="triangl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5" name="TextBox 34"/>
              <p:cNvSpPr txBox="1"/>
              <p:nvPr/>
            </p:nvSpPr>
            <p:spPr>
              <a:xfrm>
                <a:off x="4488910" y="3314564"/>
                <a:ext cx="1190231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 xmlns:m="http://schemas.openxmlformats.org/officeDocument/2006/math">
                    <m:r>
                      <a:rPr kumimoji="0" lang="en-GB" sz="20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rPr>
                      <m:t>×</m:t>
                    </m:r>
                  </m:oMath>
                </a14:m>
                <a:r>
                  <a:rPr kumimoji="0" lang="en-GB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mbria Math" panose="02040503050406030204" pitchFamily="18" charset="0"/>
                    <a:ea typeface="Cambria Math" panose="02040503050406030204" pitchFamily="18" charset="0"/>
                    <a:cs typeface="Calibri" panose="020F0502020204030204" pitchFamily="34" charset="0"/>
                  </a:rPr>
                  <a:t> </a:t>
                </a:r>
                <a:r>
                  <a:rPr kumimoji="0" lang="en-GB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ea typeface="Cambria Math" panose="02040503050406030204" pitchFamily="18" charset="0"/>
                    <a:cs typeface="Calibri" panose="020F0502020204030204" pitchFamily="34" charset="0"/>
                  </a:rPr>
                  <a:t>100</a:t>
                </a:r>
              </a:p>
            </p:txBody>
          </p:sp>
        </mc:Choice>
        <mc:Fallback xmlns="">
          <p:sp>
            <p:nvSpPr>
              <p:cNvPr id="35" name="TextBox 3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88910" y="3314564"/>
                <a:ext cx="1190231" cy="400110"/>
              </a:xfrm>
              <a:prstGeom prst="rect">
                <a:avLst/>
              </a:prstGeom>
              <a:blipFill>
                <a:blip r:embed="rId8"/>
                <a:stretch>
                  <a:fillRect t="-9231" b="-2769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custDataLst>
      <p:tags r:id="rId1"/>
    </p:custDataLst>
    <p:extLst>
      <p:ext uri="{BB962C8B-B14F-4D97-AF65-F5344CB8AC3E}">
        <p14:creationId xmlns:p14="http://schemas.microsoft.com/office/powerpoint/2010/main" val="37804470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2.22222E-6 L -0.34514 -0.0044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257" y="-231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35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4.44444E-6 L -0.33559 -0.00486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788" y="-255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35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-4.81481E-6 L -0.34514 -0.00231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257" y="-116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35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44444E-6 -2.96296E-6 L -0.34062 -0.00231 " pathEditMode="relative" rAng="0" ptsTypes="AA">
                                      <p:cBhvr>
                                        <p:cTn id="12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031" y="-116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35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2222E-6 3.33333E-6 L -0.33681 -0.0044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840" y="-23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7" grpId="0" animBg="1"/>
      <p:bldP spid="18" grpId="0" animBg="1"/>
      <p:bldP spid="20" grpId="0" animBg="1"/>
      <p:bldP spid="21" grpId="0" animBg="1"/>
      <p:bldP spid="30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6A107CA-31FC-45C4-9E91-0342C470C173}"/>
              </a:ext>
            </a:extLst>
          </p:cNvPr>
          <p:cNvPicPr/>
          <p:nvPr/>
        </p:nvPicPr>
        <p:blipFill rotWithShape="1">
          <a:blip r:embed="rId2"/>
          <a:srcRect b="32294"/>
          <a:stretch/>
        </p:blipFill>
        <p:spPr bwMode="auto">
          <a:xfrm>
            <a:off x="135695" y="168226"/>
            <a:ext cx="4436305" cy="1955996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21840CB9-6BB7-4BCC-9970-019EB09630DB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256296" y="2124222"/>
            <a:ext cx="3471642" cy="242316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4FD6FDE1-4100-40C7-B7CE-C517FB7EB072}"/>
              </a:ext>
            </a:extLst>
          </p:cNvPr>
          <p:cNvPicPr/>
          <p:nvPr/>
        </p:nvPicPr>
        <p:blipFill>
          <a:blip r:embed="rId4"/>
          <a:stretch>
            <a:fillRect/>
          </a:stretch>
        </p:blipFill>
        <p:spPr>
          <a:xfrm>
            <a:off x="256296" y="5074969"/>
            <a:ext cx="3335020" cy="1614805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78D64236-58CE-4B14-B631-AA21DC5C343F}"/>
              </a:ext>
            </a:extLst>
          </p:cNvPr>
          <p:cNvSpPr txBox="1"/>
          <p:nvPr/>
        </p:nvSpPr>
        <p:spPr>
          <a:xfrm>
            <a:off x="4909624" y="1406769"/>
            <a:ext cx="3335020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>
                <a:latin typeface="Comic Sans MS" panose="030F0702030302020204" pitchFamily="66" charset="0"/>
              </a:rPr>
              <a:t>Work through the rest of the questions on your work sheet.</a:t>
            </a:r>
          </a:p>
          <a:p>
            <a:endParaRPr lang="en-GB" sz="2800" dirty="0">
              <a:latin typeface="Comic Sans MS" panose="030F0702030302020204" pitchFamily="66" charset="0"/>
            </a:endParaRPr>
          </a:p>
          <a:p>
            <a:endParaRPr lang="en-GB" sz="2800" dirty="0">
              <a:latin typeface="Comic Sans MS" panose="030F0702030302020204" pitchFamily="66" charset="0"/>
            </a:endParaRPr>
          </a:p>
          <a:p>
            <a:endParaRPr lang="en-GB" sz="2800" dirty="0">
              <a:latin typeface="Comic Sans MS" panose="030F0702030302020204" pitchFamily="66" charset="0"/>
            </a:endParaRPr>
          </a:p>
          <a:p>
            <a:r>
              <a:rPr lang="en-GB" sz="2800" dirty="0">
                <a:latin typeface="Comic Sans MS" panose="030F0702030302020204" pitchFamily="66" charset="0"/>
              </a:rPr>
              <a:t>If you finish, there is a challenge question.</a:t>
            </a:r>
          </a:p>
        </p:txBody>
      </p:sp>
    </p:spTree>
    <p:extLst>
      <p:ext uri="{BB962C8B-B14F-4D97-AF65-F5344CB8AC3E}">
        <p14:creationId xmlns:p14="http://schemas.microsoft.com/office/powerpoint/2010/main" val="269515972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695550" y="334776"/>
                <a:ext cx="7497474" cy="533408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28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1)		1 hundred  </a:t>
                </a:r>
                <a:r>
                  <a:rPr lang="en-GB" sz="2800" dirty="0">
                    <a:latin typeface="Cambria Math" panose="02040503050406030204" pitchFamily="18" charset="0"/>
                    <a:ea typeface="Cambria Math" panose="02040503050406030204" pitchFamily="18" charset="0"/>
                    <a:cs typeface="Calibri" panose="020F0502020204030204" pitchFamily="34" charset="0"/>
                  </a:rPr>
                  <a:t>=</a:t>
                </a:r>
                <a:r>
                  <a:rPr lang="en-GB" sz="28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   ____  ones</a:t>
                </a:r>
              </a:p>
              <a:p>
                <a:r>
                  <a:rPr lang="en-GB" sz="28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           1 ________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=</m:t>
                    </m:r>
                  </m:oMath>
                </a14:m>
                <a:r>
                  <a:rPr lang="en-GB" sz="28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   100 tens</a:t>
                </a:r>
              </a:p>
              <a:p>
                <a:endParaRPr lang="en-GB" sz="28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r>
                  <a:rPr lang="en-GB" sz="28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2)		£1   </a:t>
                </a:r>
                <a:r>
                  <a:rPr lang="en-GB" sz="2800" dirty="0">
                    <a:latin typeface="Cambria Math" panose="02040503050406030204" pitchFamily="18" charset="0"/>
                    <a:ea typeface="Cambria Math" panose="02040503050406030204" pitchFamily="18" charset="0"/>
                    <a:cs typeface="Calibri" panose="020F0502020204030204" pitchFamily="34" charset="0"/>
                  </a:rPr>
                  <a:t>=</a:t>
                </a:r>
                <a:r>
                  <a:rPr lang="en-GB" sz="28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 _______ </a:t>
                </a:r>
                <a14:m>
                  <m:oMath xmlns:m="http://schemas.openxmlformats.org/officeDocument/2006/math">
                    <m:r>
                      <a:rPr lang="en-GB" sz="280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rPr>
                      <m:t>×</m:t>
                    </m:r>
                  </m:oMath>
                </a14:m>
                <a:r>
                  <a:rPr lang="en-GB" sz="28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 1 p</a:t>
                </a:r>
              </a:p>
              <a:p>
                <a:r>
                  <a:rPr lang="en-GB" sz="28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		£10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=</m:t>
                    </m:r>
                  </m:oMath>
                </a14:m>
                <a:r>
                  <a:rPr lang="en-GB" sz="28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 _______ </a:t>
                </a:r>
                <a14:m>
                  <m:oMath xmlns:m="http://schemas.openxmlformats.org/officeDocument/2006/math">
                    <m:r>
                      <a:rPr lang="en-GB" sz="280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rPr>
                      <m:t>×</m:t>
                    </m:r>
                  </m:oMath>
                </a14:m>
                <a:r>
                  <a:rPr lang="en-GB" sz="28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 1 p</a:t>
                </a:r>
              </a:p>
              <a:p>
                <a:endParaRPr lang="en-GB" sz="28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r>
                  <a:rPr lang="en-GB" sz="28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3)		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i="1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2800" i="0">
                            <a:cs typeface="Calibri" panose="020F0502020204030204" pitchFamily="34" charset="0"/>
                          </a:rPr>
                          <m:t>1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sz="2800" i="0">
                            <a:cs typeface="Calibri" panose="020F0502020204030204" pitchFamily="34" charset="0"/>
                          </a:rPr>
                          <m:t>10</m:t>
                        </m:r>
                      </m:den>
                    </m:f>
                  </m:oMath>
                </a14:m>
                <a:r>
                  <a:rPr lang="en-GB" sz="2800" dirty="0">
                    <a:cs typeface="Calibri" panose="020F0502020204030204" pitchFamily="34" charset="0"/>
                  </a:rPr>
                  <a:t>  </a:t>
                </a:r>
                <a:r>
                  <a:rPr lang="en-GB" sz="28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of 800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=</m:t>
                    </m:r>
                  </m:oMath>
                </a14:m>
                <a:r>
                  <a:rPr lang="en-GB" sz="28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 800 </a:t>
                </a:r>
                <a14:m>
                  <m:oMath xmlns:m="http://schemas.openxmlformats.org/officeDocument/2006/math">
                    <m:r>
                      <a:rPr lang="en-GB" sz="28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rPr>
                      <m:t>÷</m:t>
                    </m:r>
                  </m:oMath>
                </a14:m>
                <a:r>
                  <a:rPr lang="en-GB" sz="28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 ____ </a:t>
                </a:r>
              </a:p>
              <a:p>
                <a:endParaRPr lang="en-GB" sz="2800" b="0" i="1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r>
                  <a:rPr lang="en-GB" sz="2800" i="1" dirty="0">
                    <a:latin typeface="Calibri" panose="020F0502020204030204" pitchFamily="34" charset="0"/>
                    <a:cs typeface="Calibri" panose="020F0502020204030204" pitchFamily="34" charset="0"/>
                  </a:rPr>
                  <a:t>         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b="0" i="1" smtClean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2800" b="0" i="0" smtClean="0">
                            <a:cs typeface="Calibri" panose="020F0502020204030204" pitchFamily="34" charset="0"/>
                          </a:rPr>
                          <m:t>1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sz="2800" b="0" i="0" smtClean="0">
                            <a:cs typeface="Calibri" panose="020F0502020204030204" pitchFamily="34" charset="0"/>
                          </a:rPr>
                          <m:t>100</m:t>
                        </m:r>
                      </m:den>
                    </m:f>
                  </m:oMath>
                </a14:m>
                <a:r>
                  <a:rPr lang="en-GB" sz="2800" dirty="0">
                    <a:cs typeface="Calibri" panose="020F0502020204030204" pitchFamily="34" charset="0"/>
                  </a:rPr>
                  <a:t>  </a:t>
                </a:r>
                <a:r>
                  <a:rPr lang="en-GB" sz="28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of 800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=</m:t>
                    </m:r>
                  </m:oMath>
                </a14:m>
                <a:r>
                  <a:rPr lang="en-GB" sz="28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 800 </a:t>
                </a:r>
                <a14:m>
                  <m:oMath xmlns:m="http://schemas.openxmlformats.org/officeDocument/2006/math">
                    <m:r>
                      <a:rPr lang="en-GB" sz="280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rPr>
                      <m:t>÷</m:t>
                    </m:r>
                  </m:oMath>
                </a14:m>
                <a:r>
                  <a:rPr lang="en-GB" sz="28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 ____ </a:t>
                </a:r>
              </a:p>
              <a:p>
                <a:endParaRPr lang="en-GB" sz="28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endParaRPr lang="en-GB" sz="28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5550" y="334776"/>
                <a:ext cx="7497474" cy="5334089"/>
              </a:xfrm>
              <a:prstGeom prst="rect">
                <a:avLst/>
              </a:prstGeom>
              <a:blipFill>
                <a:blip r:embed="rId5"/>
                <a:stretch>
                  <a:fillRect l="-1626" t="-148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extBox 2">
            <a:extLst>
              <a:ext uri="{FF2B5EF4-FFF2-40B4-BE49-F238E27FC236}">
                <a16:creationId xmlns:a16="http://schemas.microsoft.com/office/drawing/2014/main" id="{57775F36-563A-495A-9397-245592349F69}"/>
              </a:ext>
            </a:extLst>
          </p:cNvPr>
          <p:cNvSpPr txBox="1"/>
          <p:nvPr/>
        </p:nvSpPr>
        <p:spPr>
          <a:xfrm>
            <a:off x="436098" y="5668865"/>
            <a:ext cx="665401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latin typeface="Comic Sans MS" panose="030F0702030302020204" pitchFamily="66" charset="0"/>
              </a:rPr>
              <a:t>If you finish, practise your 7x tables, we are going to play hit the button next. 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28048708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3825D0F7-E81C-46AA-8F98-CA2ED19F6155}"/>
                  </a:ext>
                </a:extLst>
              </p:cNvPr>
              <p:cNvSpPr txBox="1"/>
              <p:nvPr/>
            </p:nvSpPr>
            <p:spPr>
              <a:xfrm>
                <a:off x="695550" y="334776"/>
                <a:ext cx="7497474" cy="533408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28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1)		1 hundred  </a:t>
                </a:r>
                <a:r>
                  <a:rPr lang="en-GB" sz="2800" dirty="0">
                    <a:latin typeface="Cambria Math" panose="02040503050406030204" pitchFamily="18" charset="0"/>
                    <a:ea typeface="Cambria Math" panose="02040503050406030204" pitchFamily="18" charset="0"/>
                    <a:cs typeface="Calibri" panose="020F0502020204030204" pitchFamily="34" charset="0"/>
                  </a:rPr>
                  <a:t>=</a:t>
                </a:r>
                <a:r>
                  <a:rPr lang="en-GB" sz="28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   ____  ones</a:t>
                </a:r>
              </a:p>
              <a:p>
                <a:r>
                  <a:rPr lang="en-GB" sz="28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           1 ________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=</m:t>
                    </m:r>
                  </m:oMath>
                </a14:m>
                <a:r>
                  <a:rPr lang="en-GB" sz="28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   100 tens</a:t>
                </a:r>
              </a:p>
              <a:p>
                <a:endParaRPr lang="en-GB" sz="28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r>
                  <a:rPr lang="en-GB" sz="28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2)		£1   </a:t>
                </a:r>
                <a:r>
                  <a:rPr lang="en-GB" sz="2800" dirty="0">
                    <a:latin typeface="Cambria Math" panose="02040503050406030204" pitchFamily="18" charset="0"/>
                    <a:ea typeface="Cambria Math" panose="02040503050406030204" pitchFamily="18" charset="0"/>
                    <a:cs typeface="Calibri" panose="020F0502020204030204" pitchFamily="34" charset="0"/>
                  </a:rPr>
                  <a:t>=</a:t>
                </a:r>
                <a:r>
                  <a:rPr lang="en-GB" sz="28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 _______ </a:t>
                </a:r>
                <a14:m>
                  <m:oMath xmlns:m="http://schemas.openxmlformats.org/officeDocument/2006/math">
                    <m:r>
                      <a:rPr lang="en-GB" sz="280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rPr>
                      <m:t>×</m:t>
                    </m:r>
                  </m:oMath>
                </a14:m>
                <a:r>
                  <a:rPr lang="en-GB" sz="28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 1 p</a:t>
                </a:r>
              </a:p>
              <a:p>
                <a:r>
                  <a:rPr lang="en-GB" sz="28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		£10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=</m:t>
                    </m:r>
                  </m:oMath>
                </a14:m>
                <a:r>
                  <a:rPr lang="en-GB" sz="28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 _______ </a:t>
                </a:r>
                <a14:m>
                  <m:oMath xmlns:m="http://schemas.openxmlformats.org/officeDocument/2006/math">
                    <m:r>
                      <a:rPr lang="en-GB" sz="280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rPr>
                      <m:t>×</m:t>
                    </m:r>
                  </m:oMath>
                </a14:m>
                <a:r>
                  <a:rPr lang="en-GB" sz="28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 1 p</a:t>
                </a:r>
              </a:p>
              <a:p>
                <a:endParaRPr lang="en-GB" sz="28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r>
                  <a:rPr lang="en-GB" sz="28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3)		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i="1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2800" i="0">
                            <a:cs typeface="Calibri" panose="020F0502020204030204" pitchFamily="34" charset="0"/>
                          </a:rPr>
                          <m:t>1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sz="2800" i="0">
                            <a:cs typeface="Calibri" panose="020F0502020204030204" pitchFamily="34" charset="0"/>
                          </a:rPr>
                          <m:t>10</m:t>
                        </m:r>
                      </m:den>
                    </m:f>
                  </m:oMath>
                </a14:m>
                <a:r>
                  <a:rPr lang="en-GB" sz="2800" dirty="0">
                    <a:cs typeface="Calibri" panose="020F0502020204030204" pitchFamily="34" charset="0"/>
                  </a:rPr>
                  <a:t>  </a:t>
                </a:r>
                <a:r>
                  <a:rPr lang="en-GB" sz="28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of 800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=</m:t>
                    </m:r>
                  </m:oMath>
                </a14:m>
                <a:r>
                  <a:rPr lang="en-GB" sz="28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 800 </a:t>
                </a:r>
                <a14:m>
                  <m:oMath xmlns:m="http://schemas.openxmlformats.org/officeDocument/2006/math">
                    <m:r>
                      <a:rPr lang="en-GB" sz="28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rPr>
                      <m:t>÷</m:t>
                    </m:r>
                  </m:oMath>
                </a14:m>
                <a:r>
                  <a:rPr lang="en-GB" sz="28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 ____ </a:t>
                </a:r>
              </a:p>
              <a:p>
                <a:endParaRPr lang="en-GB" sz="2800" b="0" i="1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r>
                  <a:rPr lang="en-GB" sz="2800" i="1" dirty="0">
                    <a:latin typeface="Calibri" panose="020F0502020204030204" pitchFamily="34" charset="0"/>
                    <a:cs typeface="Calibri" panose="020F0502020204030204" pitchFamily="34" charset="0"/>
                  </a:rPr>
                  <a:t>         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b="0" i="1" smtClean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2800" b="0" i="0" smtClean="0">
                            <a:cs typeface="Calibri" panose="020F0502020204030204" pitchFamily="34" charset="0"/>
                          </a:rPr>
                          <m:t>1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sz="2800" b="0" i="0" smtClean="0">
                            <a:cs typeface="Calibri" panose="020F0502020204030204" pitchFamily="34" charset="0"/>
                          </a:rPr>
                          <m:t>100</m:t>
                        </m:r>
                      </m:den>
                    </m:f>
                  </m:oMath>
                </a14:m>
                <a:r>
                  <a:rPr lang="en-GB" sz="2800" dirty="0">
                    <a:cs typeface="Calibri" panose="020F0502020204030204" pitchFamily="34" charset="0"/>
                  </a:rPr>
                  <a:t>  </a:t>
                </a:r>
                <a:r>
                  <a:rPr lang="en-GB" sz="28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of 800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=</m:t>
                    </m:r>
                  </m:oMath>
                </a14:m>
                <a:r>
                  <a:rPr lang="en-GB" sz="28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 800 </a:t>
                </a:r>
                <a14:m>
                  <m:oMath xmlns:m="http://schemas.openxmlformats.org/officeDocument/2006/math">
                    <m:r>
                      <a:rPr lang="en-GB" sz="280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rPr>
                      <m:t>÷</m:t>
                    </m:r>
                  </m:oMath>
                </a14:m>
                <a:r>
                  <a:rPr lang="en-GB" sz="28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 ____ </a:t>
                </a:r>
              </a:p>
              <a:p>
                <a:endParaRPr lang="en-GB" sz="28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endParaRPr lang="en-GB" sz="28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3825D0F7-E81C-46AA-8F98-CA2ED19F615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5550" y="334776"/>
                <a:ext cx="7497474" cy="5334089"/>
              </a:xfrm>
              <a:prstGeom prst="rect">
                <a:avLst/>
              </a:prstGeom>
              <a:blipFill>
                <a:blip r:embed="rId5"/>
                <a:stretch>
                  <a:fillRect l="-1626" t="-148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extBox 2"/>
          <p:cNvSpPr txBox="1"/>
          <p:nvPr/>
        </p:nvSpPr>
        <p:spPr>
          <a:xfrm>
            <a:off x="3845186" y="329138"/>
            <a:ext cx="98367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>
                <a:solidFill>
                  <a:schemeClr val="accent1"/>
                </a:solidFill>
              </a:rPr>
              <a:t>100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874459" y="734932"/>
            <a:ext cx="201762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>
                <a:solidFill>
                  <a:schemeClr val="accent1"/>
                </a:solidFill>
              </a:rPr>
              <a:t>thousand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946316" y="1603782"/>
            <a:ext cx="98367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>
                <a:solidFill>
                  <a:schemeClr val="accent1"/>
                </a:solidFill>
              </a:rPr>
              <a:t>100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790256" y="2015438"/>
            <a:ext cx="129579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>
                <a:solidFill>
                  <a:schemeClr val="accent1"/>
                </a:solidFill>
              </a:rPr>
              <a:t>1,000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590687" y="3026105"/>
            <a:ext cx="98367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>
                <a:solidFill>
                  <a:schemeClr val="accent1"/>
                </a:solidFill>
              </a:rPr>
              <a:t>10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4661025" y="4121047"/>
            <a:ext cx="98367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>
                <a:solidFill>
                  <a:schemeClr val="accent1"/>
                </a:solidFill>
              </a:rPr>
              <a:t>100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05FE2E8B-3ADB-4E96-AEBA-39A5E45FC56A}"/>
              </a:ext>
            </a:extLst>
          </p:cNvPr>
          <p:cNvSpPr txBox="1"/>
          <p:nvPr/>
        </p:nvSpPr>
        <p:spPr>
          <a:xfrm>
            <a:off x="309489" y="5472332"/>
            <a:ext cx="63304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hlinkClick r:id="rId6"/>
              </a:rPr>
              <a:t>https://www.topmarks.co.uk/maths-games/hit-the-button</a:t>
            </a:r>
            <a:r>
              <a:rPr lang="en-GB" dirty="0"/>
              <a:t> 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6031657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/>
      <p:bldP spid="7" grpId="0"/>
      <p:bldP spid="8" grpId="0"/>
      <p:bldP spid="9" grpId="0"/>
      <p:bldP spid="1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9" name="Table 1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76639630"/>
              </p:ext>
            </p:extLst>
          </p:nvPr>
        </p:nvGraphicFramePr>
        <p:xfrm>
          <a:off x="805650" y="689013"/>
          <a:ext cx="3510000" cy="14040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702000">
                  <a:extLst>
                    <a:ext uri="{9D8B030D-6E8A-4147-A177-3AD203B41FA5}">
                      <a16:colId xmlns:a16="http://schemas.microsoft.com/office/drawing/2014/main" val="959526296"/>
                    </a:ext>
                  </a:extLst>
                </a:gridCol>
                <a:gridCol w="702000">
                  <a:extLst>
                    <a:ext uri="{9D8B030D-6E8A-4147-A177-3AD203B41FA5}">
                      <a16:colId xmlns:a16="http://schemas.microsoft.com/office/drawing/2014/main" val="3837854462"/>
                    </a:ext>
                  </a:extLst>
                </a:gridCol>
                <a:gridCol w="702000">
                  <a:extLst>
                    <a:ext uri="{9D8B030D-6E8A-4147-A177-3AD203B41FA5}">
                      <a16:colId xmlns:a16="http://schemas.microsoft.com/office/drawing/2014/main" val="3128650680"/>
                    </a:ext>
                  </a:extLst>
                </a:gridCol>
                <a:gridCol w="702000">
                  <a:extLst>
                    <a:ext uri="{9D8B030D-6E8A-4147-A177-3AD203B41FA5}">
                      <a16:colId xmlns:a16="http://schemas.microsoft.com/office/drawing/2014/main" val="1102332713"/>
                    </a:ext>
                  </a:extLst>
                </a:gridCol>
                <a:gridCol w="702000">
                  <a:extLst>
                    <a:ext uri="{9D8B030D-6E8A-4147-A177-3AD203B41FA5}">
                      <a16:colId xmlns:a16="http://schemas.microsoft.com/office/drawing/2014/main" val="2580904791"/>
                    </a:ext>
                  </a:extLst>
                </a:gridCol>
              </a:tblGrid>
              <a:tr h="702000">
                <a:tc>
                  <a:txBody>
                    <a:bodyPr/>
                    <a:lstStyle/>
                    <a:p>
                      <a:endParaRPr lang="en-GB" sz="1000" dirty="0"/>
                    </a:p>
                  </a:txBody>
                  <a:tcPr marL="68580" marR="68580" marT="34290" marB="34290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endParaRPr lang="en-GB" sz="1000"/>
                    </a:p>
                  </a:txBody>
                  <a:tcPr marL="68580" marR="68580" marT="34290" marB="34290"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endParaRPr lang="en-GB" sz="1000"/>
                    </a:p>
                  </a:txBody>
                  <a:tcPr marL="68580" marR="68580" marT="34290" marB="34290"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endParaRPr lang="en-GB" sz="1000"/>
                    </a:p>
                  </a:txBody>
                  <a:tcPr marL="68580" marR="68580" marT="34290" marB="34290"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endParaRPr lang="en-GB" sz="1000" dirty="0"/>
                    </a:p>
                  </a:txBody>
                  <a:tcPr marL="68580" marR="68580" marT="34290" marB="34290"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315640484"/>
                  </a:ext>
                </a:extLst>
              </a:tr>
              <a:tr h="702000">
                <a:tc>
                  <a:txBody>
                    <a:bodyPr/>
                    <a:lstStyle/>
                    <a:p>
                      <a:endParaRPr lang="en-GB" sz="1000"/>
                    </a:p>
                  </a:txBody>
                  <a:tcPr marL="68580" marR="68580" marT="34290" marB="34290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000"/>
                    </a:p>
                  </a:txBody>
                  <a:tcPr marL="68580" marR="68580" marT="34290" marB="34290"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000"/>
                    </a:p>
                  </a:txBody>
                  <a:tcPr marL="68580" marR="68580" marT="34290" marB="34290"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000" dirty="0"/>
                    </a:p>
                  </a:txBody>
                  <a:tcPr marL="68580" marR="68580" marT="34290" marB="34290"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000" dirty="0"/>
                    </a:p>
                  </a:txBody>
                  <a:tcPr marL="68580" marR="68580" marT="34290" marB="34290"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89062715"/>
                  </a:ext>
                </a:extLst>
              </a:tr>
            </a:tbl>
          </a:graphicData>
        </a:graphic>
      </p:graphicFrame>
      <p:pic>
        <p:nvPicPr>
          <p:cNvPr id="20" name="Picture 1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3738" y="702076"/>
            <a:ext cx="714391" cy="696795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1451" y="702076"/>
            <a:ext cx="714391" cy="696795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9164" y="702076"/>
            <a:ext cx="714391" cy="696795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06877" y="702076"/>
            <a:ext cx="714391" cy="696795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4591" y="702076"/>
            <a:ext cx="714391" cy="696795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194" y="1380027"/>
            <a:ext cx="714391" cy="696795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7907" y="1380027"/>
            <a:ext cx="714391" cy="696795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5620" y="1380027"/>
            <a:ext cx="714391" cy="696795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03333" y="1380027"/>
            <a:ext cx="714391" cy="696795"/>
          </a:xfrm>
          <a:prstGeom prst="rect">
            <a:avLst/>
          </a:prstGeom>
        </p:spPr>
      </p:pic>
      <p:pic>
        <p:nvPicPr>
          <p:cNvPr id="29" name="Picture 2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1047" y="1380027"/>
            <a:ext cx="714391" cy="696795"/>
          </a:xfrm>
          <a:prstGeom prst="rect">
            <a:avLst/>
          </a:prstGeom>
        </p:spPr>
      </p:pic>
      <p:graphicFrame>
        <p:nvGraphicFramePr>
          <p:cNvPr id="30" name="Table 2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01859630"/>
              </p:ext>
            </p:extLst>
          </p:nvPr>
        </p:nvGraphicFramePr>
        <p:xfrm>
          <a:off x="813738" y="2499621"/>
          <a:ext cx="3510000" cy="14040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702000">
                  <a:extLst>
                    <a:ext uri="{9D8B030D-6E8A-4147-A177-3AD203B41FA5}">
                      <a16:colId xmlns:a16="http://schemas.microsoft.com/office/drawing/2014/main" val="959526296"/>
                    </a:ext>
                  </a:extLst>
                </a:gridCol>
                <a:gridCol w="702000">
                  <a:extLst>
                    <a:ext uri="{9D8B030D-6E8A-4147-A177-3AD203B41FA5}">
                      <a16:colId xmlns:a16="http://schemas.microsoft.com/office/drawing/2014/main" val="3837854462"/>
                    </a:ext>
                  </a:extLst>
                </a:gridCol>
                <a:gridCol w="702000">
                  <a:extLst>
                    <a:ext uri="{9D8B030D-6E8A-4147-A177-3AD203B41FA5}">
                      <a16:colId xmlns:a16="http://schemas.microsoft.com/office/drawing/2014/main" val="3128650680"/>
                    </a:ext>
                  </a:extLst>
                </a:gridCol>
                <a:gridCol w="702000">
                  <a:extLst>
                    <a:ext uri="{9D8B030D-6E8A-4147-A177-3AD203B41FA5}">
                      <a16:colId xmlns:a16="http://schemas.microsoft.com/office/drawing/2014/main" val="1102332713"/>
                    </a:ext>
                  </a:extLst>
                </a:gridCol>
                <a:gridCol w="702000">
                  <a:extLst>
                    <a:ext uri="{9D8B030D-6E8A-4147-A177-3AD203B41FA5}">
                      <a16:colId xmlns:a16="http://schemas.microsoft.com/office/drawing/2014/main" val="2580904791"/>
                    </a:ext>
                  </a:extLst>
                </a:gridCol>
              </a:tblGrid>
              <a:tr h="702000">
                <a:tc>
                  <a:txBody>
                    <a:bodyPr/>
                    <a:lstStyle/>
                    <a:p>
                      <a:endParaRPr lang="en-GB" sz="1000" dirty="0"/>
                    </a:p>
                  </a:txBody>
                  <a:tcPr marL="68580" marR="68580" marT="34290" marB="34290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endParaRPr lang="en-GB" sz="1000"/>
                    </a:p>
                  </a:txBody>
                  <a:tcPr marL="68580" marR="68580" marT="34290" marB="34290"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endParaRPr lang="en-GB" sz="1000"/>
                    </a:p>
                  </a:txBody>
                  <a:tcPr marL="68580" marR="68580" marT="34290" marB="34290"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endParaRPr lang="en-GB" sz="1000"/>
                    </a:p>
                  </a:txBody>
                  <a:tcPr marL="68580" marR="68580" marT="34290" marB="34290"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endParaRPr lang="en-GB" sz="1000" dirty="0"/>
                    </a:p>
                  </a:txBody>
                  <a:tcPr marL="68580" marR="68580" marT="34290" marB="34290"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315640484"/>
                  </a:ext>
                </a:extLst>
              </a:tr>
              <a:tr h="702000">
                <a:tc>
                  <a:txBody>
                    <a:bodyPr/>
                    <a:lstStyle/>
                    <a:p>
                      <a:endParaRPr lang="en-GB" sz="1000"/>
                    </a:p>
                  </a:txBody>
                  <a:tcPr marL="68580" marR="68580" marT="34290" marB="34290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000"/>
                    </a:p>
                  </a:txBody>
                  <a:tcPr marL="68580" marR="68580" marT="34290" marB="34290"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000"/>
                    </a:p>
                  </a:txBody>
                  <a:tcPr marL="68580" marR="68580" marT="34290" marB="34290"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000" dirty="0"/>
                    </a:p>
                  </a:txBody>
                  <a:tcPr marL="68580" marR="68580" marT="34290" marB="34290"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000" dirty="0"/>
                    </a:p>
                  </a:txBody>
                  <a:tcPr marL="68580" marR="68580" marT="34290" marB="34290"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89062715"/>
                  </a:ext>
                </a:extLst>
              </a:tr>
            </a:tbl>
          </a:graphicData>
        </a:graphic>
      </p:graphicFrame>
      <p:pic>
        <p:nvPicPr>
          <p:cNvPr id="31" name="Picture 3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1826" y="2504191"/>
            <a:ext cx="714391" cy="696795"/>
          </a:xfrm>
          <a:prstGeom prst="rect">
            <a:avLst/>
          </a:prstGeom>
        </p:spPr>
      </p:pic>
      <p:pic>
        <p:nvPicPr>
          <p:cNvPr id="34" name="Picture 3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9539" y="2512684"/>
            <a:ext cx="714391" cy="696795"/>
          </a:xfrm>
          <a:prstGeom prst="rect">
            <a:avLst/>
          </a:prstGeom>
        </p:spPr>
      </p:pic>
      <p:pic>
        <p:nvPicPr>
          <p:cNvPr id="36" name="Picture 3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17252" y="2512684"/>
            <a:ext cx="714391" cy="696795"/>
          </a:xfrm>
          <a:prstGeom prst="rect">
            <a:avLst/>
          </a:prstGeom>
        </p:spPr>
      </p:pic>
      <p:pic>
        <p:nvPicPr>
          <p:cNvPr id="37" name="Picture 3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4965" y="2512684"/>
            <a:ext cx="714391" cy="696795"/>
          </a:xfrm>
          <a:prstGeom prst="rect">
            <a:avLst/>
          </a:prstGeom>
        </p:spPr>
      </p:pic>
      <p:pic>
        <p:nvPicPr>
          <p:cNvPr id="38" name="Picture 3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12679" y="2512684"/>
            <a:ext cx="714391" cy="696795"/>
          </a:xfrm>
          <a:prstGeom prst="rect">
            <a:avLst/>
          </a:prstGeom>
        </p:spPr>
      </p:pic>
      <p:pic>
        <p:nvPicPr>
          <p:cNvPr id="39" name="Picture 3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8282" y="3190635"/>
            <a:ext cx="714391" cy="696795"/>
          </a:xfrm>
          <a:prstGeom prst="rect">
            <a:avLst/>
          </a:prstGeom>
        </p:spPr>
      </p:pic>
      <p:pic>
        <p:nvPicPr>
          <p:cNvPr id="40" name="Picture 3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5995" y="3190635"/>
            <a:ext cx="714391" cy="696795"/>
          </a:xfrm>
          <a:prstGeom prst="rect">
            <a:avLst/>
          </a:prstGeom>
        </p:spPr>
      </p:pic>
      <p:pic>
        <p:nvPicPr>
          <p:cNvPr id="41" name="Picture 4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13708" y="3190635"/>
            <a:ext cx="714391" cy="696795"/>
          </a:xfrm>
          <a:prstGeom prst="rect">
            <a:avLst/>
          </a:prstGeom>
        </p:spPr>
      </p:pic>
      <p:pic>
        <p:nvPicPr>
          <p:cNvPr id="42" name="Picture 4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1421" y="3190635"/>
            <a:ext cx="714391" cy="696795"/>
          </a:xfrm>
          <a:prstGeom prst="rect">
            <a:avLst/>
          </a:prstGeom>
        </p:spPr>
      </p:pic>
      <p:pic>
        <p:nvPicPr>
          <p:cNvPr id="46" name="Picture 4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9135" y="3190635"/>
            <a:ext cx="714391" cy="696795"/>
          </a:xfrm>
          <a:prstGeom prst="rect">
            <a:avLst/>
          </a:prstGeom>
        </p:spPr>
      </p:pic>
      <p:graphicFrame>
        <p:nvGraphicFramePr>
          <p:cNvPr id="47" name="Table 4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20682336"/>
              </p:ext>
            </p:extLst>
          </p:nvPr>
        </p:nvGraphicFramePr>
        <p:xfrm>
          <a:off x="822328" y="4241667"/>
          <a:ext cx="3510000" cy="14040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702000">
                  <a:extLst>
                    <a:ext uri="{9D8B030D-6E8A-4147-A177-3AD203B41FA5}">
                      <a16:colId xmlns:a16="http://schemas.microsoft.com/office/drawing/2014/main" val="959526296"/>
                    </a:ext>
                  </a:extLst>
                </a:gridCol>
                <a:gridCol w="702000">
                  <a:extLst>
                    <a:ext uri="{9D8B030D-6E8A-4147-A177-3AD203B41FA5}">
                      <a16:colId xmlns:a16="http://schemas.microsoft.com/office/drawing/2014/main" val="3837854462"/>
                    </a:ext>
                  </a:extLst>
                </a:gridCol>
                <a:gridCol w="702000">
                  <a:extLst>
                    <a:ext uri="{9D8B030D-6E8A-4147-A177-3AD203B41FA5}">
                      <a16:colId xmlns:a16="http://schemas.microsoft.com/office/drawing/2014/main" val="3128650680"/>
                    </a:ext>
                  </a:extLst>
                </a:gridCol>
                <a:gridCol w="702000">
                  <a:extLst>
                    <a:ext uri="{9D8B030D-6E8A-4147-A177-3AD203B41FA5}">
                      <a16:colId xmlns:a16="http://schemas.microsoft.com/office/drawing/2014/main" val="1102332713"/>
                    </a:ext>
                  </a:extLst>
                </a:gridCol>
                <a:gridCol w="702000">
                  <a:extLst>
                    <a:ext uri="{9D8B030D-6E8A-4147-A177-3AD203B41FA5}">
                      <a16:colId xmlns:a16="http://schemas.microsoft.com/office/drawing/2014/main" val="2580904791"/>
                    </a:ext>
                  </a:extLst>
                </a:gridCol>
              </a:tblGrid>
              <a:tr h="702000">
                <a:tc>
                  <a:txBody>
                    <a:bodyPr/>
                    <a:lstStyle/>
                    <a:p>
                      <a:endParaRPr lang="en-GB" sz="1000" dirty="0"/>
                    </a:p>
                  </a:txBody>
                  <a:tcPr marL="68580" marR="68580" marT="34290" marB="34290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endParaRPr lang="en-GB" sz="1000"/>
                    </a:p>
                  </a:txBody>
                  <a:tcPr marL="68580" marR="68580" marT="34290" marB="34290"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endParaRPr lang="en-GB" sz="1000"/>
                    </a:p>
                  </a:txBody>
                  <a:tcPr marL="68580" marR="68580" marT="34290" marB="34290"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endParaRPr lang="en-GB" sz="1000"/>
                    </a:p>
                  </a:txBody>
                  <a:tcPr marL="68580" marR="68580" marT="34290" marB="34290"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endParaRPr lang="en-GB" sz="1000" dirty="0"/>
                    </a:p>
                  </a:txBody>
                  <a:tcPr marL="68580" marR="68580" marT="34290" marB="34290"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315640484"/>
                  </a:ext>
                </a:extLst>
              </a:tr>
              <a:tr h="702000">
                <a:tc>
                  <a:txBody>
                    <a:bodyPr/>
                    <a:lstStyle/>
                    <a:p>
                      <a:endParaRPr lang="en-GB" sz="1000"/>
                    </a:p>
                  </a:txBody>
                  <a:tcPr marL="68580" marR="68580" marT="34290" marB="34290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000"/>
                    </a:p>
                  </a:txBody>
                  <a:tcPr marL="68580" marR="68580" marT="34290" marB="34290"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000"/>
                    </a:p>
                  </a:txBody>
                  <a:tcPr marL="68580" marR="68580" marT="34290" marB="34290"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000" dirty="0"/>
                    </a:p>
                  </a:txBody>
                  <a:tcPr marL="68580" marR="68580" marT="34290" marB="34290"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000" dirty="0"/>
                    </a:p>
                  </a:txBody>
                  <a:tcPr marL="68580" marR="68580" marT="34290" marB="34290"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89062715"/>
                  </a:ext>
                </a:extLst>
              </a:tr>
            </a:tbl>
          </a:graphicData>
        </a:graphic>
      </p:graphicFrame>
      <p:pic>
        <p:nvPicPr>
          <p:cNvPr id="48" name="Picture 4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0416" y="4254730"/>
            <a:ext cx="714391" cy="696795"/>
          </a:xfrm>
          <a:prstGeom prst="rect">
            <a:avLst/>
          </a:prstGeom>
        </p:spPr>
      </p:pic>
      <p:pic>
        <p:nvPicPr>
          <p:cNvPr id="49" name="Picture 4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8129" y="4254730"/>
            <a:ext cx="714391" cy="696795"/>
          </a:xfrm>
          <a:prstGeom prst="rect">
            <a:avLst/>
          </a:prstGeom>
        </p:spPr>
      </p:pic>
      <p:pic>
        <p:nvPicPr>
          <p:cNvPr id="50" name="Picture 4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5842" y="4254730"/>
            <a:ext cx="714391" cy="696795"/>
          </a:xfrm>
          <a:prstGeom prst="rect">
            <a:avLst/>
          </a:prstGeom>
        </p:spPr>
      </p:pic>
      <p:pic>
        <p:nvPicPr>
          <p:cNvPr id="51" name="Picture 5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23555" y="4254730"/>
            <a:ext cx="714391" cy="696795"/>
          </a:xfrm>
          <a:prstGeom prst="rect">
            <a:avLst/>
          </a:prstGeom>
        </p:spPr>
      </p:pic>
      <p:pic>
        <p:nvPicPr>
          <p:cNvPr id="52" name="Picture 5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21269" y="4254730"/>
            <a:ext cx="714391" cy="696795"/>
          </a:xfrm>
          <a:prstGeom prst="rect">
            <a:avLst/>
          </a:prstGeom>
        </p:spPr>
      </p:pic>
      <p:pic>
        <p:nvPicPr>
          <p:cNvPr id="53" name="Picture 5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6872" y="4932681"/>
            <a:ext cx="714391" cy="696795"/>
          </a:xfrm>
          <a:prstGeom prst="rect">
            <a:avLst/>
          </a:prstGeom>
        </p:spPr>
      </p:pic>
      <p:pic>
        <p:nvPicPr>
          <p:cNvPr id="54" name="Picture 5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585" y="4932681"/>
            <a:ext cx="714391" cy="696795"/>
          </a:xfrm>
          <a:prstGeom prst="rect">
            <a:avLst/>
          </a:prstGeom>
        </p:spPr>
      </p:pic>
      <p:pic>
        <p:nvPicPr>
          <p:cNvPr id="55" name="Picture 5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2298" y="4932681"/>
            <a:ext cx="714391" cy="696795"/>
          </a:xfrm>
          <a:prstGeom prst="rect">
            <a:avLst/>
          </a:prstGeom>
        </p:spPr>
      </p:pic>
      <p:pic>
        <p:nvPicPr>
          <p:cNvPr id="56" name="Picture 5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20011" y="4932681"/>
            <a:ext cx="714391" cy="696795"/>
          </a:xfrm>
          <a:prstGeom prst="rect">
            <a:avLst/>
          </a:prstGeom>
        </p:spPr>
      </p:pic>
      <p:pic>
        <p:nvPicPr>
          <p:cNvPr id="57" name="Picture 5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17725" y="4932681"/>
            <a:ext cx="714391" cy="696795"/>
          </a:xfrm>
          <a:prstGeom prst="rect">
            <a:avLst/>
          </a:prstGeom>
        </p:spPr>
      </p:pic>
      <p:sp>
        <p:nvSpPr>
          <p:cNvPr id="58" name="TextBox 57"/>
          <p:cNvSpPr txBox="1"/>
          <p:nvPr/>
        </p:nvSpPr>
        <p:spPr>
          <a:xfrm>
            <a:off x="5033294" y="788863"/>
            <a:ext cx="336585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>
                <a:latin typeface="Calibri" panose="020F0502020204030204" pitchFamily="34" charset="0"/>
                <a:cs typeface="Calibri" panose="020F0502020204030204" pitchFamily="34" charset="0"/>
              </a:rPr>
              <a:t>300 </a:t>
            </a:r>
            <a:r>
              <a:rPr lang="en-GB" sz="2800" dirty="0">
                <a:latin typeface="Cambria Math" panose="02040503050406030204" pitchFamily="18" charset="0"/>
                <a:ea typeface="Cambria Math" panose="02040503050406030204" pitchFamily="18" charset="0"/>
                <a:cs typeface="Calibri" panose="020F0502020204030204" pitchFamily="34" charset="0"/>
              </a:rPr>
              <a:t>÷</a:t>
            </a:r>
            <a:r>
              <a:rPr lang="en-GB" sz="2800" dirty="0">
                <a:latin typeface="Calibri" panose="020F0502020204030204" pitchFamily="34" charset="0"/>
                <a:cs typeface="Calibri" panose="020F0502020204030204" pitchFamily="34" charset="0"/>
              </a:rPr>
              <a:t> 100 </a:t>
            </a:r>
            <a:r>
              <a:rPr lang="en-GB" sz="2800" dirty="0">
                <a:latin typeface="Cambria Math" panose="02040503050406030204" pitchFamily="18" charset="0"/>
                <a:ea typeface="Cambria Math" panose="02040503050406030204" pitchFamily="18" charset="0"/>
                <a:cs typeface="Calibri" panose="020F0502020204030204" pitchFamily="34" charset="0"/>
              </a:rPr>
              <a:t>=</a:t>
            </a:r>
            <a:r>
              <a:rPr lang="en-GB" sz="2800" dirty="0">
                <a:latin typeface="Calibri" panose="020F0502020204030204" pitchFamily="34" charset="0"/>
                <a:cs typeface="Calibri" panose="020F0502020204030204" pitchFamily="34" charset="0"/>
              </a:rPr>
              <a:t> ___</a:t>
            </a:r>
            <a:endParaRPr lang="en-GB" sz="2800" dirty="0">
              <a:cs typeface="Calibri" panose="020F0502020204030204" pitchFamily="34" charset="0"/>
            </a:endParaRPr>
          </a:p>
        </p:txBody>
      </p:sp>
      <p:sp>
        <p:nvSpPr>
          <p:cNvPr id="59" name="TextBox 58"/>
          <p:cNvSpPr txBox="1"/>
          <p:nvPr/>
        </p:nvSpPr>
        <p:spPr>
          <a:xfrm>
            <a:off x="4557860" y="1242950"/>
            <a:ext cx="371451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>
                <a:latin typeface="Calibri" panose="020F0502020204030204" pitchFamily="34" charset="0"/>
                <a:cs typeface="Calibri" panose="020F0502020204030204" pitchFamily="34" charset="0"/>
              </a:rPr>
              <a:t>300 </a:t>
            </a:r>
            <a:r>
              <a:rPr lang="en-GB" sz="2800" dirty="0">
                <a:latin typeface="Cambria Math" panose="02040503050406030204" pitchFamily="18" charset="0"/>
                <a:ea typeface="Cambria Math" panose="02040503050406030204" pitchFamily="18" charset="0"/>
                <a:cs typeface="Calibri" panose="020F0502020204030204" pitchFamily="34" charset="0"/>
              </a:rPr>
              <a:t>=</a:t>
            </a:r>
            <a:r>
              <a:rPr lang="en-GB" sz="2800" dirty="0">
                <a:latin typeface="Calibri" panose="020F0502020204030204" pitchFamily="34" charset="0"/>
                <a:cs typeface="Calibri" panose="020F0502020204030204" pitchFamily="34" charset="0"/>
              </a:rPr>
              <a:t> 3 groups of 100</a:t>
            </a:r>
            <a:endParaRPr lang="en-GB" sz="2800" dirty="0">
              <a:cs typeface="Calibri" panose="020F0502020204030204" pitchFamily="34" charset="0"/>
            </a:endParaRPr>
          </a:p>
        </p:txBody>
      </p:sp>
      <p:sp>
        <p:nvSpPr>
          <p:cNvPr id="60" name="TextBox 59"/>
          <p:cNvSpPr txBox="1"/>
          <p:nvPr/>
        </p:nvSpPr>
        <p:spPr>
          <a:xfrm>
            <a:off x="5033294" y="2119727"/>
            <a:ext cx="336585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>
                <a:latin typeface="Calibri" panose="020F0502020204030204" pitchFamily="34" charset="0"/>
                <a:cs typeface="Calibri" panose="020F0502020204030204" pitchFamily="34" charset="0"/>
              </a:rPr>
              <a:t>700 </a:t>
            </a:r>
            <a:r>
              <a:rPr lang="en-GB" sz="2800" dirty="0">
                <a:latin typeface="Cambria Math" panose="02040503050406030204" pitchFamily="18" charset="0"/>
                <a:ea typeface="Cambria Math" panose="02040503050406030204" pitchFamily="18" charset="0"/>
                <a:cs typeface="Calibri" panose="020F0502020204030204" pitchFamily="34" charset="0"/>
              </a:rPr>
              <a:t>÷</a:t>
            </a:r>
            <a:r>
              <a:rPr lang="en-GB" sz="2800" dirty="0">
                <a:latin typeface="Calibri" panose="020F0502020204030204" pitchFamily="34" charset="0"/>
                <a:cs typeface="Calibri" panose="020F0502020204030204" pitchFamily="34" charset="0"/>
              </a:rPr>
              <a:t> 100 </a:t>
            </a:r>
            <a:r>
              <a:rPr lang="en-GB" sz="2800" dirty="0">
                <a:latin typeface="Cambria Math" panose="02040503050406030204" pitchFamily="18" charset="0"/>
                <a:ea typeface="Cambria Math" panose="02040503050406030204" pitchFamily="18" charset="0"/>
                <a:cs typeface="Calibri" panose="020F0502020204030204" pitchFamily="34" charset="0"/>
              </a:rPr>
              <a:t>=</a:t>
            </a:r>
            <a:r>
              <a:rPr lang="en-GB" sz="2800" dirty="0">
                <a:latin typeface="Calibri" panose="020F0502020204030204" pitchFamily="34" charset="0"/>
                <a:cs typeface="Calibri" panose="020F0502020204030204" pitchFamily="34" charset="0"/>
              </a:rPr>
              <a:t> ___</a:t>
            </a:r>
            <a:endParaRPr lang="en-GB" sz="2800" dirty="0">
              <a:cs typeface="Calibri" panose="020F0502020204030204" pitchFamily="34" charset="0"/>
            </a:endParaRPr>
          </a:p>
        </p:txBody>
      </p:sp>
      <p:sp>
        <p:nvSpPr>
          <p:cNvPr id="61" name="TextBox 60"/>
          <p:cNvSpPr txBox="1"/>
          <p:nvPr/>
        </p:nvSpPr>
        <p:spPr>
          <a:xfrm>
            <a:off x="4557860" y="2573814"/>
            <a:ext cx="371451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>
                <a:latin typeface="Calibri" panose="020F0502020204030204" pitchFamily="34" charset="0"/>
                <a:cs typeface="Calibri" panose="020F0502020204030204" pitchFamily="34" charset="0"/>
              </a:rPr>
              <a:t>700 </a:t>
            </a:r>
            <a:r>
              <a:rPr lang="en-GB" sz="2800" dirty="0">
                <a:latin typeface="Cambria Math" panose="02040503050406030204" pitchFamily="18" charset="0"/>
                <a:ea typeface="Cambria Math" panose="02040503050406030204" pitchFamily="18" charset="0"/>
                <a:cs typeface="Calibri" panose="020F0502020204030204" pitchFamily="34" charset="0"/>
              </a:rPr>
              <a:t>=</a:t>
            </a:r>
            <a:r>
              <a:rPr lang="en-GB" sz="2800" dirty="0">
                <a:latin typeface="Calibri" panose="020F0502020204030204" pitchFamily="34" charset="0"/>
                <a:cs typeface="Calibri" panose="020F0502020204030204" pitchFamily="34" charset="0"/>
              </a:rPr>
              <a:t> 7 groups of 100</a:t>
            </a:r>
            <a:endParaRPr lang="en-GB" sz="2800" dirty="0">
              <a:cs typeface="Calibri" panose="020F0502020204030204" pitchFamily="34" charset="0"/>
            </a:endParaRPr>
          </a:p>
        </p:txBody>
      </p:sp>
      <p:sp>
        <p:nvSpPr>
          <p:cNvPr id="62" name="TextBox 61"/>
          <p:cNvSpPr txBox="1"/>
          <p:nvPr/>
        </p:nvSpPr>
        <p:spPr>
          <a:xfrm>
            <a:off x="5009585" y="3481988"/>
            <a:ext cx="336585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>
                <a:latin typeface="Calibri" panose="020F0502020204030204" pitchFamily="34" charset="0"/>
                <a:cs typeface="Calibri" panose="020F0502020204030204" pitchFamily="34" charset="0"/>
              </a:rPr>
              <a:t>1,000 </a:t>
            </a:r>
            <a:r>
              <a:rPr lang="en-GB" sz="2800" dirty="0">
                <a:latin typeface="Cambria Math" panose="02040503050406030204" pitchFamily="18" charset="0"/>
                <a:ea typeface="Cambria Math" panose="02040503050406030204" pitchFamily="18" charset="0"/>
                <a:cs typeface="Calibri" panose="020F0502020204030204" pitchFamily="34" charset="0"/>
              </a:rPr>
              <a:t>÷</a:t>
            </a:r>
            <a:r>
              <a:rPr lang="en-GB" sz="2800" dirty="0">
                <a:latin typeface="Calibri" panose="020F0502020204030204" pitchFamily="34" charset="0"/>
                <a:cs typeface="Calibri" panose="020F0502020204030204" pitchFamily="34" charset="0"/>
              </a:rPr>
              <a:t> 100 </a:t>
            </a:r>
            <a:r>
              <a:rPr lang="en-GB" sz="2800" dirty="0">
                <a:latin typeface="Cambria Math" panose="02040503050406030204" pitchFamily="18" charset="0"/>
                <a:ea typeface="Cambria Math" panose="02040503050406030204" pitchFamily="18" charset="0"/>
                <a:cs typeface="Calibri" panose="020F0502020204030204" pitchFamily="34" charset="0"/>
              </a:rPr>
              <a:t>=</a:t>
            </a:r>
            <a:r>
              <a:rPr lang="en-GB" sz="2800" dirty="0">
                <a:latin typeface="Calibri" panose="020F0502020204030204" pitchFamily="34" charset="0"/>
                <a:cs typeface="Calibri" panose="020F0502020204030204" pitchFamily="34" charset="0"/>
              </a:rPr>
              <a:t> ___</a:t>
            </a:r>
            <a:endParaRPr lang="en-GB" sz="2800" dirty="0">
              <a:cs typeface="Calibri" panose="020F0502020204030204" pitchFamily="34" charset="0"/>
            </a:endParaRPr>
          </a:p>
        </p:txBody>
      </p:sp>
      <p:sp>
        <p:nvSpPr>
          <p:cNvPr id="63" name="TextBox 62"/>
          <p:cNvSpPr txBox="1"/>
          <p:nvPr/>
        </p:nvSpPr>
        <p:spPr>
          <a:xfrm>
            <a:off x="4401479" y="3984217"/>
            <a:ext cx="387089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>
                <a:latin typeface="Calibri" panose="020F0502020204030204" pitchFamily="34" charset="0"/>
                <a:cs typeface="Calibri" panose="020F0502020204030204" pitchFamily="34" charset="0"/>
              </a:rPr>
              <a:t>1,000 </a:t>
            </a:r>
            <a:r>
              <a:rPr lang="en-GB" sz="2800" dirty="0">
                <a:latin typeface="Cambria Math" panose="02040503050406030204" pitchFamily="18" charset="0"/>
                <a:ea typeface="Cambria Math" panose="02040503050406030204" pitchFamily="18" charset="0"/>
                <a:cs typeface="Calibri" panose="020F0502020204030204" pitchFamily="34" charset="0"/>
              </a:rPr>
              <a:t>=</a:t>
            </a:r>
            <a:r>
              <a:rPr lang="en-GB" sz="2800" dirty="0">
                <a:latin typeface="Calibri" panose="020F0502020204030204" pitchFamily="34" charset="0"/>
                <a:cs typeface="Calibri" panose="020F0502020204030204" pitchFamily="34" charset="0"/>
              </a:rPr>
              <a:t> 10 groups of 100</a:t>
            </a:r>
            <a:endParaRPr lang="en-GB" sz="2800" dirty="0">
              <a:cs typeface="Calibri" panose="020F0502020204030204" pitchFamily="34" charset="0"/>
            </a:endParaRPr>
          </a:p>
        </p:txBody>
      </p:sp>
      <p:sp>
        <p:nvSpPr>
          <p:cNvPr id="64" name="TextBox 63"/>
          <p:cNvSpPr txBox="1"/>
          <p:nvPr/>
        </p:nvSpPr>
        <p:spPr>
          <a:xfrm>
            <a:off x="5009585" y="4812852"/>
            <a:ext cx="336585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>
                <a:latin typeface="Calibri" panose="020F0502020204030204" pitchFamily="34" charset="0"/>
                <a:cs typeface="Calibri" panose="020F0502020204030204" pitchFamily="34" charset="0"/>
              </a:rPr>
              <a:t>3,000 </a:t>
            </a:r>
            <a:r>
              <a:rPr lang="en-GB" sz="2800" dirty="0">
                <a:latin typeface="Cambria Math" panose="02040503050406030204" pitchFamily="18" charset="0"/>
                <a:ea typeface="Cambria Math" panose="02040503050406030204" pitchFamily="18" charset="0"/>
                <a:cs typeface="Calibri" panose="020F0502020204030204" pitchFamily="34" charset="0"/>
              </a:rPr>
              <a:t>÷</a:t>
            </a:r>
            <a:r>
              <a:rPr lang="en-GB" sz="2800" dirty="0">
                <a:latin typeface="Calibri" panose="020F0502020204030204" pitchFamily="34" charset="0"/>
                <a:cs typeface="Calibri" panose="020F0502020204030204" pitchFamily="34" charset="0"/>
              </a:rPr>
              <a:t> 100 </a:t>
            </a:r>
            <a:r>
              <a:rPr lang="en-GB" sz="2800" dirty="0">
                <a:latin typeface="Cambria Math" panose="02040503050406030204" pitchFamily="18" charset="0"/>
                <a:ea typeface="Cambria Math" panose="02040503050406030204" pitchFamily="18" charset="0"/>
                <a:cs typeface="Calibri" panose="020F0502020204030204" pitchFamily="34" charset="0"/>
              </a:rPr>
              <a:t>=</a:t>
            </a:r>
            <a:r>
              <a:rPr lang="en-GB" sz="2800" dirty="0">
                <a:latin typeface="Calibri" panose="020F0502020204030204" pitchFamily="34" charset="0"/>
                <a:cs typeface="Calibri" panose="020F0502020204030204" pitchFamily="34" charset="0"/>
              </a:rPr>
              <a:t> ___</a:t>
            </a:r>
            <a:endParaRPr lang="en-GB" sz="2800" dirty="0">
              <a:cs typeface="Calibri" panose="020F0502020204030204" pitchFamily="34" charset="0"/>
            </a:endParaRPr>
          </a:p>
        </p:txBody>
      </p:sp>
      <p:sp>
        <p:nvSpPr>
          <p:cNvPr id="65" name="TextBox 64"/>
          <p:cNvSpPr txBox="1"/>
          <p:nvPr/>
        </p:nvSpPr>
        <p:spPr>
          <a:xfrm>
            <a:off x="4401479" y="5315081"/>
            <a:ext cx="387089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>
                <a:latin typeface="Calibri" panose="020F0502020204030204" pitchFamily="34" charset="0"/>
                <a:cs typeface="Calibri" panose="020F0502020204030204" pitchFamily="34" charset="0"/>
              </a:rPr>
              <a:t>3,000 </a:t>
            </a:r>
            <a:r>
              <a:rPr lang="en-GB" sz="2800" dirty="0">
                <a:latin typeface="Cambria Math" panose="02040503050406030204" pitchFamily="18" charset="0"/>
                <a:ea typeface="Cambria Math" panose="02040503050406030204" pitchFamily="18" charset="0"/>
                <a:cs typeface="Calibri" panose="020F0502020204030204" pitchFamily="34" charset="0"/>
              </a:rPr>
              <a:t>=</a:t>
            </a:r>
            <a:r>
              <a:rPr lang="en-GB" sz="2800" dirty="0">
                <a:latin typeface="Calibri" panose="020F0502020204030204" pitchFamily="34" charset="0"/>
                <a:cs typeface="Calibri" panose="020F0502020204030204" pitchFamily="34" charset="0"/>
              </a:rPr>
              <a:t> 30 groups of 100</a:t>
            </a:r>
            <a:endParaRPr lang="en-GB" sz="2800" dirty="0">
              <a:cs typeface="Calibri" panose="020F0502020204030204" pitchFamily="34" charset="0"/>
            </a:endParaRPr>
          </a:p>
        </p:txBody>
      </p:sp>
      <p:sp>
        <p:nvSpPr>
          <p:cNvPr id="66" name="TextBox 65"/>
          <p:cNvSpPr txBox="1"/>
          <p:nvPr/>
        </p:nvSpPr>
        <p:spPr>
          <a:xfrm>
            <a:off x="7157708" y="755182"/>
            <a:ext cx="82818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3</a:t>
            </a:r>
          </a:p>
        </p:txBody>
      </p:sp>
      <p:sp>
        <p:nvSpPr>
          <p:cNvPr id="67" name="TextBox 66"/>
          <p:cNvSpPr txBox="1"/>
          <p:nvPr/>
        </p:nvSpPr>
        <p:spPr>
          <a:xfrm>
            <a:off x="7132962" y="2110625"/>
            <a:ext cx="82818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7</a:t>
            </a:r>
          </a:p>
        </p:txBody>
      </p:sp>
      <p:sp>
        <p:nvSpPr>
          <p:cNvPr id="68" name="TextBox 67"/>
          <p:cNvSpPr txBox="1"/>
          <p:nvPr/>
        </p:nvSpPr>
        <p:spPr>
          <a:xfrm>
            <a:off x="7299986" y="3482125"/>
            <a:ext cx="82818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10</a:t>
            </a:r>
          </a:p>
        </p:txBody>
      </p:sp>
      <p:sp>
        <p:nvSpPr>
          <p:cNvPr id="69" name="TextBox 68"/>
          <p:cNvSpPr txBox="1"/>
          <p:nvPr/>
        </p:nvSpPr>
        <p:spPr>
          <a:xfrm>
            <a:off x="7301342" y="4802504"/>
            <a:ext cx="82818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30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313995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5" fill="hold">
                      <p:stCondLst>
                        <p:cond delay="indefinite"/>
                      </p:stCondLst>
                      <p:childTnLst>
                        <p:par>
                          <p:cTn id="156" fill="hold">
                            <p:stCondLst>
                              <p:cond delay="0"/>
                            </p:stCondLst>
                            <p:childTnLst>
                              <p:par>
                                <p:cTn id="1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9" fill="hold">
                      <p:stCondLst>
                        <p:cond delay="indefinite"/>
                      </p:stCondLst>
                      <p:childTnLst>
                        <p:par>
                          <p:cTn id="160" fill="hold">
                            <p:stCondLst>
                              <p:cond delay="0"/>
                            </p:stCondLst>
                            <p:childTnLst>
                              <p:par>
                                <p:cTn id="1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3" fill="hold">
                      <p:stCondLst>
                        <p:cond delay="indefinite"/>
                      </p:stCondLst>
                      <p:childTnLst>
                        <p:par>
                          <p:cTn id="164" fill="hold">
                            <p:stCondLst>
                              <p:cond delay="0"/>
                            </p:stCondLst>
                            <p:childTnLst>
                              <p:par>
                                <p:cTn id="1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8" grpId="0"/>
      <p:bldP spid="59" grpId="0"/>
      <p:bldP spid="60" grpId="0"/>
      <p:bldP spid="61" grpId="0"/>
      <p:bldP spid="62" grpId="0"/>
      <p:bldP spid="63" grpId="0"/>
      <p:bldP spid="64" grpId="0"/>
      <p:bldP spid="65" grpId="0"/>
      <p:bldP spid="66" grpId="0"/>
      <p:bldP spid="67" grpId="0"/>
      <p:bldP spid="68" grpId="0"/>
      <p:bldP spid="6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D99AB80E-AFF4-4A21-9F58-FF9F7E9469DA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1533378" y="2760258"/>
            <a:ext cx="5359789" cy="2069003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FC9E774F-0C5F-472A-91D4-815226BA3EED}"/>
              </a:ext>
            </a:extLst>
          </p:cNvPr>
          <p:cNvSpPr txBox="1"/>
          <p:nvPr/>
        </p:nvSpPr>
        <p:spPr>
          <a:xfrm>
            <a:off x="675248" y="787791"/>
            <a:ext cx="671028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latin typeface="Comic Sans MS" panose="030F0702030302020204" pitchFamily="66" charset="0"/>
              </a:rPr>
              <a:t>Complete question 1 on your worksheet.</a:t>
            </a:r>
          </a:p>
          <a:p>
            <a:endParaRPr lang="en-GB" sz="2400" dirty="0">
              <a:latin typeface="Comic Sans MS" panose="030F0702030302020204" pitchFamily="66" charset="0"/>
            </a:endParaRPr>
          </a:p>
          <a:p>
            <a:r>
              <a:rPr lang="en-GB" sz="2400" dirty="0">
                <a:latin typeface="Comic Sans MS" panose="030F0702030302020204" pitchFamily="66" charset="0"/>
              </a:rPr>
              <a:t>If you finish, can you write your own word problem for your partner?</a:t>
            </a:r>
          </a:p>
        </p:txBody>
      </p:sp>
    </p:spTree>
    <p:extLst>
      <p:ext uri="{BB962C8B-B14F-4D97-AF65-F5344CB8AC3E}">
        <p14:creationId xmlns:p14="http://schemas.microsoft.com/office/powerpoint/2010/main" val="85698374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CA61B75A-C4E5-4951-AA47-D09781914DF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9372"/>
          <a:stretch/>
        </p:blipFill>
        <p:spPr>
          <a:xfrm>
            <a:off x="569737" y="3010486"/>
            <a:ext cx="7634306" cy="2518117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A704067F-D0F9-4B62-8BFF-7CEC333E634D}"/>
              </a:ext>
            </a:extLst>
          </p:cNvPr>
          <p:cNvSpPr txBox="1"/>
          <p:nvPr/>
        </p:nvSpPr>
        <p:spPr>
          <a:xfrm>
            <a:off x="745588" y="379828"/>
            <a:ext cx="655554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>
                <a:latin typeface="Comic Sans MS" panose="030F0702030302020204" pitchFamily="66" charset="0"/>
              </a:rPr>
              <a:t>Copy and complete these calculations in your book.</a:t>
            </a:r>
          </a:p>
        </p:txBody>
      </p:sp>
    </p:spTree>
    <p:extLst>
      <p:ext uri="{BB962C8B-B14F-4D97-AF65-F5344CB8AC3E}">
        <p14:creationId xmlns:p14="http://schemas.microsoft.com/office/powerpoint/2010/main" val="274737074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873691" y="3222678"/>
            <a:ext cx="521428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>
                <a:latin typeface="Calibri" panose="020F0502020204030204" pitchFamily="34" charset="0"/>
                <a:cs typeface="Calibri" panose="020F0502020204030204" pitchFamily="34" charset="0"/>
              </a:rPr>
              <a:t>2,100 </a:t>
            </a:r>
            <a:r>
              <a:rPr lang="en-GB" sz="2800" dirty="0">
                <a:latin typeface="Cambria Math" panose="02040503050406030204" pitchFamily="18" charset="0"/>
                <a:ea typeface="Cambria Math" panose="02040503050406030204" pitchFamily="18" charset="0"/>
                <a:cs typeface="Calibri" panose="020F0502020204030204" pitchFamily="34" charset="0"/>
              </a:rPr>
              <a:t>= </a:t>
            </a:r>
            <a:r>
              <a:rPr lang="en-GB" sz="2800" dirty="0">
                <a:latin typeface="Calibri" panose="020F0502020204030204" pitchFamily="34" charset="0"/>
                <a:cs typeface="Calibri" panose="020F0502020204030204" pitchFamily="34" charset="0"/>
              </a:rPr>
              <a:t>2 thousands </a:t>
            </a:r>
            <a:r>
              <a:rPr lang="en-GB" sz="2800" dirty="0">
                <a:latin typeface="Cambria Math" panose="02040503050406030204" pitchFamily="18" charset="0"/>
                <a:ea typeface="Cambria Math" panose="02040503050406030204" pitchFamily="18" charset="0"/>
                <a:cs typeface="Calibri" panose="020F0502020204030204" pitchFamily="34" charset="0"/>
              </a:rPr>
              <a:t>+ </a:t>
            </a:r>
            <a:r>
              <a:rPr lang="en-GB" sz="2800" dirty="0">
                <a:latin typeface="Calibri" panose="020F0502020204030204" pitchFamily="34" charset="0"/>
                <a:cs typeface="Calibri" panose="020F0502020204030204" pitchFamily="34" charset="0"/>
              </a:rPr>
              <a:t>1 hundred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869139" y="3767977"/>
            <a:ext cx="427060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>
                <a:latin typeface="Calibri" panose="020F0502020204030204" pitchFamily="34" charset="0"/>
                <a:cs typeface="Calibri" panose="020F0502020204030204" pitchFamily="34" charset="0"/>
              </a:rPr>
              <a:t>1 thousand </a:t>
            </a:r>
            <a:r>
              <a:rPr lang="en-GB" sz="2800" dirty="0">
                <a:latin typeface="Cambria Math" panose="02040503050406030204" pitchFamily="18" charset="0"/>
                <a:ea typeface="Cambria Math" panose="02040503050406030204" pitchFamily="18" charset="0"/>
                <a:cs typeface="Calibri" panose="020F0502020204030204" pitchFamily="34" charset="0"/>
              </a:rPr>
              <a:t>= </a:t>
            </a:r>
            <a:r>
              <a:rPr lang="en-GB" sz="2800" dirty="0">
                <a:ea typeface="Cambria Math" panose="02040503050406030204" pitchFamily="18" charset="0"/>
                <a:cs typeface="Calibri" panose="020F0502020204030204" pitchFamily="34" charset="0"/>
              </a:rPr>
              <a:t> 10 hundreds</a:t>
            </a:r>
            <a:endParaRPr lang="en-GB" sz="2800" dirty="0">
              <a:cs typeface="Calibri" panose="020F0502020204030204" pitchFamily="34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847863" y="4936595"/>
            <a:ext cx="579500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>
                <a:latin typeface="Calibri" panose="020F0502020204030204" pitchFamily="34" charset="0"/>
                <a:cs typeface="Calibri" panose="020F0502020204030204" pitchFamily="34" charset="0"/>
              </a:rPr>
              <a:t>There are 21 hundreds altogether.</a:t>
            </a:r>
            <a:endParaRPr lang="en-GB" sz="2800" dirty="0">
              <a:cs typeface="Calibri" panose="020F050202020403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/>
              <p:cNvSpPr txBox="1"/>
              <p:nvPr/>
            </p:nvSpPr>
            <p:spPr>
              <a:xfrm>
                <a:off x="896022" y="5467995"/>
                <a:ext cx="5627588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28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2,100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=</m:t>
                    </m:r>
                  </m:oMath>
                </a14:m>
                <a:r>
                  <a:rPr lang="en-GB" sz="28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 21 groups of 100</a:t>
                </a:r>
              </a:p>
            </p:txBody>
          </p:sp>
        </mc:Choice>
        <mc:Fallback xmlns="">
          <p:sp>
            <p:nvSpPr>
              <p:cNvPr id="25" name="TextBox 2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6022" y="5467995"/>
                <a:ext cx="5627588" cy="523220"/>
              </a:xfrm>
              <a:prstGeom prst="rect">
                <a:avLst/>
              </a:prstGeom>
              <a:blipFill>
                <a:blip r:embed="rId5"/>
                <a:stretch>
                  <a:fillRect l="-2275" t="-11628" b="-3255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6" name="TextBox 25"/>
          <p:cNvSpPr txBox="1"/>
          <p:nvPr/>
        </p:nvSpPr>
        <p:spPr>
          <a:xfrm>
            <a:off x="940035" y="532757"/>
            <a:ext cx="336585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>
                <a:latin typeface="Calibri" panose="020F0502020204030204" pitchFamily="34" charset="0"/>
                <a:cs typeface="Calibri" panose="020F0502020204030204" pitchFamily="34" charset="0"/>
              </a:rPr>
              <a:t>2,100 </a:t>
            </a:r>
            <a:r>
              <a:rPr lang="en-GB" sz="2800" dirty="0">
                <a:latin typeface="Cambria Math" panose="02040503050406030204" pitchFamily="18" charset="0"/>
                <a:ea typeface="Cambria Math" panose="02040503050406030204" pitchFamily="18" charset="0"/>
                <a:cs typeface="Calibri" panose="020F0502020204030204" pitchFamily="34" charset="0"/>
              </a:rPr>
              <a:t>÷</a:t>
            </a:r>
            <a:r>
              <a:rPr lang="en-GB" sz="2800" dirty="0">
                <a:latin typeface="Calibri" panose="020F0502020204030204" pitchFamily="34" charset="0"/>
                <a:cs typeface="Calibri" panose="020F0502020204030204" pitchFamily="34" charset="0"/>
              </a:rPr>
              <a:t> 100 </a:t>
            </a:r>
            <a:r>
              <a:rPr lang="en-GB" sz="2800" dirty="0">
                <a:latin typeface="Cambria Math" panose="02040503050406030204" pitchFamily="18" charset="0"/>
                <a:ea typeface="Cambria Math" panose="02040503050406030204" pitchFamily="18" charset="0"/>
                <a:cs typeface="Calibri" panose="020F0502020204030204" pitchFamily="34" charset="0"/>
              </a:rPr>
              <a:t>=</a:t>
            </a:r>
            <a:r>
              <a:rPr lang="en-GB" sz="2800" dirty="0">
                <a:latin typeface="Calibri" panose="020F0502020204030204" pitchFamily="34" charset="0"/>
                <a:cs typeface="Calibri" panose="020F0502020204030204" pitchFamily="34" charset="0"/>
              </a:rPr>
              <a:t> ___</a:t>
            </a:r>
            <a:endParaRPr lang="en-GB" sz="2800" dirty="0">
              <a:cs typeface="Calibri" panose="020F0502020204030204" pitchFamily="34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3169167" y="521096"/>
            <a:ext cx="82818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21</a:t>
            </a:r>
          </a:p>
        </p:txBody>
      </p:sp>
      <p:pic>
        <p:nvPicPr>
          <p:cNvPr id="44" name="Picture 43">
            <a:extLst>
              <a:ext uri="{FF2B5EF4-FFF2-40B4-BE49-F238E27FC236}">
                <a16:creationId xmlns:a16="http://schemas.microsoft.com/office/drawing/2014/main" id="{B398D9A1-082C-604F-822C-DA2E31D89479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44808" t="28591" r="18639" b="28089"/>
          <a:stretch/>
        </p:blipFill>
        <p:spPr>
          <a:xfrm>
            <a:off x="6208922" y="1374798"/>
            <a:ext cx="1638300" cy="1714500"/>
          </a:xfrm>
          <a:prstGeom prst="rect">
            <a:avLst/>
          </a:prstGeom>
        </p:spPr>
      </p:pic>
      <p:sp>
        <p:nvSpPr>
          <p:cNvPr id="97" name="TextBox 96"/>
          <p:cNvSpPr txBox="1"/>
          <p:nvPr/>
        </p:nvSpPr>
        <p:spPr>
          <a:xfrm>
            <a:off x="873692" y="4291197"/>
            <a:ext cx="482471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>
                <a:latin typeface="Calibri" panose="020F0502020204030204" pitchFamily="34" charset="0"/>
                <a:cs typeface="Calibri" panose="020F0502020204030204" pitchFamily="34" charset="0"/>
              </a:rPr>
              <a:t>2 thousands </a:t>
            </a:r>
            <a:r>
              <a:rPr lang="en-GB" sz="2800" dirty="0">
                <a:latin typeface="Cambria Math" panose="02040503050406030204" pitchFamily="18" charset="0"/>
                <a:ea typeface="Cambria Math" panose="02040503050406030204" pitchFamily="18" charset="0"/>
                <a:cs typeface="Calibri" panose="020F0502020204030204" pitchFamily="34" charset="0"/>
              </a:rPr>
              <a:t>= </a:t>
            </a:r>
            <a:r>
              <a:rPr lang="en-GB" sz="2800" dirty="0">
                <a:ea typeface="Cambria Math" panose="02040503050406030204" pitchFamily="18" charset="0"/>
                <a:cs typeface="Calibri" panose="020F0502020204030204" pitchFamily="34" charset="0"/>
              </a:rPr>
              <a:t> 20 hundreds</a:t>
            </a:r>
            <a:endParaRPr lang="en-GB" sz="2800" dirty="0">
              <a:cs typeface="Calibri" panose="020F0502020204030204" pitchFamily="34" charset="0"/>
            </a:endParaRPr>
          </a:p>
        </p:txBody>
      </p:sp>
      <p:pic>
        <p:nvPicPr>
          <p:cNvPr id="37" name="Picture 36">
            <a:extLst>
              <a:ext uri="{FF2B5EF4-FFF2-40B4-BE49-F238E27FC236}">
                <a16:creationId xmlns:a16="http://schemas.microsoft.com/office/drawing/2014/main" id="{B95690F9-6DB0-584D-A6E2-C6023AE0E365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9591" t="11067" r="13628" b="10277"/>
          <a:stretch/>
        </p:blipFill>
        <p:spPr>
          <a:xfrm>
            <a:off x="981943" y="1055977"/>
            <a:ext cx="2070516" cy="2033321"/>
          </a:xfrm>
          <a:prstGeom prst="rect">
            <a:avLst/>
          </a:prstGeom>
        </p:spPr>
      </p:pic>
      <p:pic>
        <p:nvPicPr>
          <p:cNvPr id="59" name="Picture 58">
            <a:extLst>
              <a:ext uri="{FF2B5EF4-FFF2-40B4-BE49-F238E27FC236}">
                <a16:creationId xmlns:a16="http://schemas.microsoft.com/office/drawing/2014/main" id="{B398D9A1-082C-604F-822C-DA2E31D89479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44808" t="28591" r="18639" b="28089"/>
          <a:stretch/>
        </p:blipFill>
        <p:spPr>
          <a:xfrm>
            <a:off x="1008779" y="1078574"/>
            <a:ext cx="1638300" cy="1714500"/>
          </a:xfrm>
          <a:prstGeom prst="rect">
            <a:avLst/>
          </a:prstGeom>
        </p:spPr>
      </p:pic>
      <p:pic>
        <p:nvPicPr>
          <p:cNvPr id="60" name="Picture 59">
            <a:extLst>
              <a:ext uri="{FF2B5EF4-FFF2-40B4-BE49-F238E27FC236}">
                <a16:creationId xmlns:a16="http://schemas.microsoft.com/office/drawing/2014/main" id="{B398D9A1-082C-604F-822C-DA2E31D89479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44808" t="28591" r="18639" b="28089"/>
          <a:stretch/>
        </p:blipFill>
        <p:spPr>
          <a:xfrm>
            <a:off x="1058276" y="1120870"/>
            <a:ext cx="1638300" cy="1714500"/>
          </a:xfrm>
          <a:prstGeom prst="rect">
            <a:avLst/>
          </a:prstGeom>
        </p:spPr>
      </p:pic>
      <p:pic>
        <p:nvPicPr>
          <p:cNvPr id="61" name="Picture 60">
            <a:extLst>
              <a:ext uri="{FF2B5EF4-FFF2-40B4-BE49-F238E27FC236}">
                <a16:creationId xmlns:a16="http://schemas.microsoft.com/office/drawing/2014/main" id="{B398D9A1-082C-604F-822C-DA2E31D89479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44808" t="28591" r="18639" b="28089"/>
          <a:stretch/>
        </p:blipFill>
        <p:spPr>
          <a:xfrm>
            <a:off x="1107773" y="1167983"/>
            <a:ext cx="1638300" cy="1714500"/>
          </a:xfrm>
          <a:prstGeom prst="rect">
            <a:avLst/>
          </a:prstGeom>
        </p:spPr>
      </p:pic>
      <p:pic>
        <p:nvPicPr>
          <p:cNvPr id="62" name="Picture 61">
            <a:extLst>
              <a:ext uri="{FF2B5EF4-FFF2-40B4-BE49-F238E27FC236}">
                <a16:creationId xmlns:a16="http://schemas.microsoft.com/office/drawing/2014/main" id="{B398D9A1-082C-604F-822C-DA2E31D89479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44808" t="28591" r="18639" b="28089"/>
          <a:stretch/>
        </p:blipFill>
        <p:spPr>
          <a:xfrm>
            <a:off x="1157270" y="1215096"/>
            <a:ext cx="1638300" cy="1714500"/>
          </a:xfrm>
          <a:prstGeom prst="rect">
            <a:avLst/>
          </a:prstGeom>
        </p:spPr>
      </p:pic>
      <p:pic>
        <p:nvPicPr>
          <p:cNvPr id="63" name="Picture 62">
            <a:extLst>
              <a:ext uri="{FF2B5EF4-FFF2-40B4-BE49-F238E27FC236}">
                <a16:creationId xmlns:a16="http://schemas.microsoft.com/office/drawing/2014/main" id="{B398D9A1-082C-604F-822C-DA2E31D89479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44808" t="28591" r="18639" b="28089"/>
          <a:stretch/>
        </p:blipFill>
        <p:spPr>
          <a:xfrm>
            <a:off x="1208200" y="1258330"/>
            <a:ext cx="1638300" cy="1714500"/>
          </a:xfrm>
          <a:prstGeom prst="rect">
            <a:avLst/>
          </a:prstGeom>
        </p:spPr>
      </p:pic>
      <p:pic>
        <p:nvPicPr>
          <p:cNvPr id="64" name="Picture 63">
            <a:extLst>
              <a:ext uri="{FF2B5EF4-FFF2-40B4-BE49-F238E27FC236}">
                <a16:creationId xmlns:a16="http://schemas.microsoft.com/office/drawing/2014/main" id="{B398D9A1-082C-604F-822C-DA2E31D89479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44808" t="28591" r="18639" b="28089"/>
          <a:stretch/>
        </p:blipFill>
        <p:spPr>
          <a:xfrm>
            <a:off x="1266705" y="1306327"/>
            <a:ext cx="1638300" cy="1714500"/>
          </a:xfrm>
          <a:prstGeom prst="rect">
            <a:avLst/>
          </a:prstGeom>
        </p:spPr>
      </p:pic>
      <p:pic>
        <p:nvPicPr>
          <p:cNvPr id="65" name="Picture 64">
            <a:extLst>
              <a:ext uri="{FF2B5EF4-FFF2-40B4-BE49-F238E27FC236}">
                <a16:creationId xmlns:a16="http://schemas.microsoft.com/office/drawing/2014/main" id="{B398D9A1-082C-604F-822C-DA2E31D89479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44808" t="28591" r="18639" b="28089"/>
          <a:stretch/>
        </p:blipFill>
        <p:spPr>
          <a:xfrm>
            <a:off x="1323480" y="1351334"/>
            <a:ext cx="1638300" cy="1714500"/>
          </a:xfrm>
          <a:prstGeom prst="rect">
            <a:avLst/>
          </a:prstGeom>
        </p:spPr>
      </p:pic>
      <p:pic>
        <p:nvPicPr>
          <p:cNvPr id="66" name="Picture 65">
            <a:extLst>
              <a:ext uri="{FF2B5EF4-FFF2-40B4-BE49-F238E27FC236}">
                <a16:creationId xmlns:a16="http://schemas.microsoft.com/office/drawing/2014/main" id="{B398D9A1-082C-604F-822C-DA2E31D89479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44808" t="28591" r="18639" b="28089"/>
          <a:stretch/>
        </p:blipFill>
        <p:spPr>
          <a:xfrm>
            <a:off x="1373610" y="1401922"/>
            <a:ext cx="1638300" cy="1714500"/>
          </a:xfrm>
          <a:prstGeom prst="rect">
            <a:avLst/>
          </a:prstGeom>
        </p:spPr>
      </p:pic>
      <p:pic>
        <p:nvPicPr>
          <p:cNvPr id="67" name="Picture 66">
            <a:extLst>
              <a:ext uri="{FF2B5EF4-FFF2-40B4-BE49-F238E27FC236}">
                <a16:creationId xmlns:a16="http://schemas.microsoft.com/office/drawing/2014/main" id="{B398D9A1-082C-604F-822C-DA2E31D89479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44808" t="28591" r="18639" b="28089"/>
          <a:stretch/>
        </p:blipFill>
        <p:spPr>
          <a:xfrm>
            <a:off x="1431248" y="1447650"/>
            <a:ext cx="1638300" cy="1714500"/>
          </a:xfrm>
          <a:prstGeom prst="rect">
            <a:avLst/>
          </a:prstGeom>
        </p:spPr>
      </p:pic>
      <p:pic>
        <p:nvPicPr>
          <p:cNvPr id="68" name="Picture 67">
            <a:extLst>
              <a:ext uri="{FF2B5EF4-FFF2-40B4-BE49-F238E27FC236}">
                <a16:creationId xmlns:a16="http://schemas.microsoft.com/office/drawing/2014/main" id="{B398D9A1-082C-604F-822C-DA2E31D89479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44808" t="28591" r="18639" b="28089"/>
          <a:stretch/>
        </p:blipFill>
        <p:spPr>
          <a:xfrm>
            <a:off x="1490080" y="1496976"/>
            <a:ext cx="1638300" cy="1714500"/>
          </a:xfrm>
          <a:prstGeom prst="rect">
            <a:avLst/>
          </a:prstGeom>
        </p:spPr>
      </p:pic>
      <p:pic>
        <p:nvPicPr>
          <p:cNvPr id="69" name="Picture 68">
            <a:extLst>
              <a:ext uri="{FF2B5EF4-FFF2-40B4-BE49-F238E27FC236}">
                <a16:creationId xmlns:a16="http://schemas.microsoft.com/office/drawing/2014/main" id="{B95690F9-6DB0-584D-A6E2-C6023AE0E365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9591" t="11067" r="13628" b="10277"/>
          <a:stretch/>
        </p:blipFill>
        <p:spPr>
          <a:xfrm>
            <a:off x="3568893" y="1038427"/>
            <a:ext cx="2070516" cy="2033321"/>
          </a:xfrm>
          <a:prstGeom prst="rect">
            <a:avLst/>
          </a:prstGeom>
        </p:spPr>
      </p:pic>
      <p:grpSp>
        <p:nvGrpSpPr>
          <p:cNvPr id="4" name="Group 3"/>
          <p:cNvGrpSpPr/>
          <p:nvPr/>
        </p:nvGrpSpPr>
        <p:grpSpPr>
          <a:xfrm>
            <a:off x="3541100" y="1067697"/>
            <a:ext cx="2119601" cy="2132902"/>
            <a:chOff x="-4412184" y="1038427"/>
            <a:chExt cx="2119601" cy="2132902"/>
          </a:xfrm>
        </p:grpSpPr>
        <p:pic>
          <p:nvPicPr>
            <p:cNvPr id="102" name="Picture 101">
              <a:extLst>
                <a:ext uri="{FF2B5EF4-FFF2-40B4-BE49-F238E27FC236}">
                  <a16:creationId xmlns:a16="http://schemas.microsoft.com/office/drawing/2014/main" id="{B398D9A1-082C-604F-822C-DA2E31D8947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/>
            <a:srcRect l="44808" t="28591" r="18639" b="28089"/>
            <a:stretch/>
          </p:blipFill>
          <p:spPr>
            <a:xfrm>
              <a:off x="-4412184" y="1038427"/>
              <a:ext cx="1638300" cy="1714500"/>
            </a:xfrm>
            <a:prstGeom prst="rect">
              <a:avLst/>
            </a:prstGeom>
          </p:spPr>
        </p:pic>
        <p:pic>
          <p:nvPicPr>
            <p:cNvPr id="103" name="Picture 102">
              <a:extLst>
                <a:ext uri="{FF2B5EF4-FFF2-40B4-BE49-F238E27FC236}">
                  <a16:creationId xmlns:a16="http://schemas.microsoft.com/office/drawing/2014/main" id="{B398D9A1-082C-604F-822C-DA2E31D8947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/>
            <a:srcRect l="44808" t="28591" r="18639" b="28089"/>
            <a:stretch/>
          </p:blipFill>
          <p:spPr>
            <a:xfrm>
              <a:off x="-4362687" y="1080723"/>
              <a:ext cx="1638300" cy="1714500"/>
            </a:xfrm>
            <a:prstGeom prst="rect">
              <a:avLst/>
            </a:prstGeom>
          </p:spPr>
        </p:pic>
        <p:pic>
          <p:nvPicPr>
            <p:cNvPr id="104" name="Picture 103">
              <a:extLst>
                <a:ext uri="{FF2B5EF4-FFF2-40B4-BE49-F238E27FC236}">
                  <a16:creationId xmlns:a16="http://schemas.microsoft.com/office/drawing/2014/main" id="{B398D9A1-082C-604F-822C-DA2E31D8947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/>
            <a:srcRect l="44808" t="28591" r="18639" b="28089"/>
            <a:stretch/>
          </p:blipFill>
          <p:spPr>
            <a:xfrm>
              <a:off x="-4313190" y="1127836"/>
              <a:ext cx="1638300" cy="1714500"/>
            </a:xfrm>
            <a:prstGeom prst="rect">
              <a:avLst/>
            </a:prstGeom>
          </p:spPr>
        </p:pic>
        <p:pic>
          <p:nvPicPr>
            <p:cNvPr id="105" name="Picture 104">
              <a:extLst>
                <a:ext uri="{FF2B5EF4-FFF2-40B4-BE49-F238E27FC236}">
                  <a16:creationId xmlns:a16="http://schemas.microsoft.com/office/drawing/2014/main" id="{B398D9A1-082C-604F-822C-DA2E31D8947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/>
            <a:srcRect l="44808" t="28591" r="18639" b="28089"/>
            <a:stretch/>
          </p:blipFill>
          <p:spPr>
            <a:xfrm>
              <a:off x="-4263693" y="1174949"/>
              <a:ext cx="1638300" cy="1714500"/>
            </a:xfrm>
            <a:prstGeom prst="rect">
              <a:avLst/>
            </a:prstGeom>
          </p:spPr>
        </p:pic>
        <p:pic>
          <p:nvPicPr>
            <p:cNvPr id="106" name="Picture 105">
              <a:extLst>
                <a:ext uri="{FF2B5EF4-FFF2-40B4-BE49-F238E27FC236}">
                  <a16:creationId xmlns:a16="http://schemas.microsoft.com/office/drawing/2014/main" id="{B398D9A1-082C-604F-822C-DA2E31D8947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/>
            <a:srcRect l="44808" t="28591" r="18639" b="28089"/>
            <a:stretch/>
          </p:blipFill>
          <p:spPr>
            <a:xfrm>
              <a:off x="-4212763" y="1218183"/>
              <a:ext cx="1638300" cy="1714500"/>
            </a:xfrm>
            <a:prstGeom prst="rect">
              <a:avLst/>
            </a:prstGeom>
          </p:spPr>
        </p:pic>
        <p:pic>
          <p:nvPicPr>
            <p:cNvPr id="107" name="Picture 106">
              <a:extLst>
                <a:ext uri="{FF2B5EF4-FFF2-40B4-BE49-F238E27FC236}">
                  <a16:creationId xmlns:a16="http://schemas.microsoft.com/office/drawing/2014/main" id="{B398D9A1-082C-604F-822C-DA2E31D8947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/>
            <a:srcRect l="44808" t="28591" r="18639" b="28089"/>
            <a:stretch/>
          </p:blipFill>
          <p:spPr>
            <a:xfrm>
              <a:off x="-4154258" y="1266180"/>
              <a:ext cx="1638300" cy="1714500"/>
            </a:xfrm>
            <a:prstGeom prst="rect">
              <a:avLst/>
            </a:prstGeom>
          </p:spPr>
        </p:pic>
        <p:pic>
          <p:nvPicPr>
            <p:cNvPr id="108" name="Picture 107">
              <a:extLst>
                <a:ext uri="{FF2B5EF4-FFF2-40B4-BE49-F238E27FC236}">
                  <a16:creationId xmlns:a16="http://schemas.microsoft.com/office/drawing/2014/main" id="{B398D9A1-082C-604F-822C-DA2E31D8947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/>
            <a:srcRect l="44808" t="28591" r="18639" b="28089"/>
            <a:stretch/>
          </p:blipFill>
          <p:spPr>
            <a:xfrm>
              <a:off x="-4097483" y="1311187"/>
              <a:ext cx="1638300" cy="1714500"/>
            </a:xfrm>
            <a:prstGeom prst="rect">
              <a:avLst/>
            </a:prstGeom>
          </p:spPr>
        </p:pic>
        <p:pic>
          <p:nvPicPr>
            <p:cNvPr id="109" name="Picture 108">
              <a:extLst>
                <a:ext uri="{FF2B5EF4-FFF2-40B4-BE49-F238E27FC236}">
                  <a16:creationId xmlns:a16="http://schemas.microsoft.com/office/drawing/2014/main" id="{B398D9A1-082C-604F-822C-DA2E31D8947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/>
            <a:srcRect l="44808" t="28591" r="18639" b="28089"/>
            <a:stretch/>
          </p:blipFill>
          <p:spPr>
            <a:xfrm>
              <a:off x="-4047353" y="1361775"/>
              <a:ext cx="1638300" cy="1714500"/>
            </a:xfrm>
            <a:prstGeom prst="rect">
              <a:avLst/>
            </a:prstGeom>
          </p:spPr>
        </p:pic>
        <p:pic>
          <p:nvPicPr>
            <p:cNvPr id="110" name="Picture 109">
              <a:extLst>
                <a:ext uri="{FF2B5EF4-FFF2-40B4-BE49-F238E27FC236}">
                  <a16:creationId xmlns:a16="http://schemas.microsoft.com/office/drawing/2014/main" id="{B398D9A1-082C-604F-822C-DA2E31D8947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/>
            <a:srcRect l="44808" t="28591" r="18639" b="28089"/>
            <a:stretch/>
          </p:blipFill>
          <p:spPr>
            <a:xfrm>
              <a:off x="-3989715" y="1407503"/>
              <a:ext cx="1638300" cy="1714500"/>
            </a:xfrm>
            <a:prstGeom prst="rect">
              <a:avLst/>
            </a:prstGeom>
          </p:spPr>
        </p:pic>
        <p:pic>
          <p:nvPicPr>
            <p:cNvPr id="111" name="Picture 110">
              <a:extLst>
                <a:ext uri="{FF2B5EF4-FFF2-40B4-BE49-F238E27FC236}">
                  <a16:creationId xmlns:a16="http://schemas.microsoft.com/office/drawing/2014/main" id="{B398D9A1-082C-604F-822C-DA2E31D8947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/>
            <a:srcRect l="44808" t="28591" r="18639" b="28089"/>
            <a:stretch/>
          </p:blipFill>
          <p:spPr>
            <a:xfrm>
              <a:off x="-3930883" y="1456829"/>
              <a:ext cx="1638300" cy="1714500"/>
            </a:xfrm>
            <a:prstGeom prst="rect">
              <a:avLst/>
            </a:prstGeom>
          </p:spPr>
        </p:pic>
      </p:grpSp>
    </p:spTree>
    <p:custDataLst>
      <p:tags r:id="rId1"/>
    </p:custDataLst>
    <p:extLst>
      <p:ext uri="{BB962C8B-B14F-4D97-AF65-F5344CB8AC3E}">
        <p14:creationId xmlns:p14="http://schemas.microsoft.com/office/powerpoint/2010/main" val="31955274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23" grpId="0"/>
      <p:bldP spid="25" grpId="0"/>
      <p:bldP spid="27" grpId="0"/>
      <p:bldP spid="9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897554" y="556639"/>
            <a:ext cx="741913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28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Eva</a:t>
            </a: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has three hundred 1p coins.</a:t>
            </a: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0286" y="3349697"/>
            <a:ext cx="936983" cy="825594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897554" y="1128783"/>
            <a:ext cx="741913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How many £1 coins is this equal to?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3616302" y="2055607"/>
            <a:ext cx="162793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300p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1544623" y="2958214"/>
            <a:ext cx="111501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100p</a:t>
            </a:r>
          </a:p>
        </p:txBody>
      </p:sp>
      <p:pic>
        <p:nvPicPr>
          <p:cNvPr id="21" name="Picture 2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4026" y="3939334"/>
            <a:ext cx="936983" cy="825594"/>
          </a:xfrm>
          <a:prstGeom prst="rect">
            <a:avLst/>
          </a:prstGeom>
        </p:spPr>
      </p:pic>
      <p:sp>
        <p:nvSpPr>
          <p:cNvPr id="22" name="TextBox 21"/>
          <p:cNvSpPr txBox="1"/>
          <p:nvPr/>
        </p:nvSpPr>
        <p:spPr>
          <a:xfrm>
            <a:off x="3579799" y="3514730"/>
            <a:ext cx="111501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100p</a:t>
            </a:r>
          </a:p>
        </p:txBody>
      </p:sp>
      <p:pic>
        <p:nvPicPr>
          <p:cNvPr id="23" name="Picture 2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76323" y="3372241"/>
            <a:ext cx="936983" cy="825594"/>
          </a:xfrm>
          <a:prstGeom prst="rect">
            <a:avLst/>
          </a:prstGeom>
        </p:spPr>
      </p:pic>
      <p:sp>
        <p:nvSpPr>
          <p:cNvPr id="24" name="TextBox 23"/>
          <p:cNvSpPr txBox="1"/>
          <p:nvPr/>
        </p:nvSpPr>
        <p:spPr>
          <a:xfrm>
            <a:off x="5672122" y="2925273"/>
            <a:ext cx="111501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100p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209610" y="1128783"/>
            <a:ext cx="72649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3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2924492" y="5003969"/>
            <a:ext cx="232461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300 </a:t>
            </a: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 Math" panose="02040503050406030204" pitchFamily="18" charset="0"/>
                <a:ea typeface="Cambria Math" panose="02040503050406030204" pitchFamily="18" charset="0"/>
                <a:cs typeface="Calibri" panose="020F0502020204030204" pitchFamily="34" charset="0"/>
              </a:rPr>
              <a:t>÷</a:t>
            </a: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100 </a:t>
            </a: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 Math" panose="02040503050406030204" pitchFamily="18" charset="0"/>
                <a:ea typeface="Cambria Math" panose="02040503050406030204" pitchFamily="18" charset="0"/>
                <a:cs typeface="Calibri" panose="020F0502020204030204" pitchFamily="34" charset="0"/>
              </a:rPr>
              <a:t>=</a:t>
            </a: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3</a:t>
            </a:r>
          </a:p>
        </p:txBody>
      </p:sp>
      <p:pic>
        <p:nvPicPr>
          <p:cNvPr id="16" name="Picture 15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086027" y="245577"/>
            <a:ext cx="957069" cy="1362809"/>
          </a:xfrm>
          <a:prstGeom prst="rect">
            <a:avLst/>
          </a:prstGeom>
        </p:spPr>
      </p:pic>
      <p:sp>
        <p:nvSpPr>
          <p:cNvPr id="4" name="Oval 3">
            <a:extLst>
              <a:ext uri="{FF2B5EF4-FFF2-40B4-BE49-F238E27FC236}">
                <a16:creationId xmlns:a16="http://schemas.microsoft.com/office/drawing/2014/main" id="{96CEAD82-9976-403D-BDEF-60CFBBC73B2D}"/>
              </a:ext>
            </a:extLst>
          </p:cNvPr>
          <p:cNvSpPr/>
          <p:nvPr/>
        </p:nvSpPr>
        <p:spPr>
          <a:xfrm>
            <a:off x="3306708" y="1596458"/>
            <a:ext cx="1453597" cy="1453597"/>
          </a:xfrm>
          <a:prstGeom prst="ellipse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7" name="Oval 26">
            <a:extLst>
              <a:ext uri="{FF2B5EF4-FFF2-40B4-BE49-F238E27FC236}">
                <a16:creationId xmlns:a16="http://schemas.microsoft.com/office/drawing/2014/main" id="{6F53C1F3-CFB6-4BDE-B93F-116079494DB9}"/>
              </a:ext>
            </a:extLst>
          </p:cNvPr>
          <p:cNvSpPr/>
          <p:nvPr/>
        </p:nvSpPr>
        <p:spPr>
          <a:xfrm>
            <a:off x="1259022" y="2862551"/>
            <a:ext cx="1453597" cy="1453597"/>
          </a:xfrm>
          <a:prstGeom prst="ellipse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8" name="Oval 27">
            <a:extLst>
              <a:ext uri="{FF2B5EF4-FFF2-40B4-BE49-F238E27FC236}">
                <a16:creationId xmlns:a16="http://schemas.microsoft.com/office/drawing/2014/main" id="{4165D3A5-AC0C-4231-A325-F3C6F8673A6A}"/>
              </a:ext>
            </a:extLst>
          </p:cNvPr>
          <p:cNvSpPr/>
          <p:nvPr/>
        </p:nvSpPr>
        <p:spPr>
          <a:xfrm>
            <a:off x="3306708" y="3448493"/>
            <a:ext cx="1453597" cy="1453597"/>
          </a:xfrm>
          <a:prstGeom prst="ellipse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9" name="Oval 28">
            <a:extLst>
              <a:ext uri="{FF2B5EF4-FFF2-40B4-BE49-F238E27FC236}">
                <a16:creationId xmlns:a16="http://schemas.microsoft.com/office/drawing/2014/main" id="{361B45D4-4EE6-40F1-99F1-BA29067CB96B}"/>
              </a:ext>
            </a:extLst>
          </p:cNvPr>
          <p:cNvSpPr/>
          <p:nvPr/>
        </p:nvSpPr>
        <p:spPr>
          <a:xfrm>
            <a:off x="5382502" y="2862551"/>
            <a:ext cx="1453597" cy="1453597"/>
          </a:xfrm>
          <a:prstGeom prst="ellipse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7A720C13-1E9B-4F5F-90F0-3D7D54914831}"/>
              </a:ext>
            </a:extLst>
          </p:cNvPr>
          <p:cNvCxnSpPr>
            <a:endCxn id="27" idx="7"/>
          </p:cNvCxnSpPr>
          <p:nvPr/>
        </p:nvCxnSpPr>
        <p:spPr>
          <a:xfrm flipH="1">
            <a:off x="2499745" y="2578827"/>
            <a:ext cx="860258" cy="496598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5DDF5C32-B149-4C1E-A79A-8077D8D0DE6D}"/>
              </a:ext>
            </a:extLst>
          </p:cNvPr>
          <p:cNvCxnSpPr>
            <a:cxnSpLocks/>
            <a:endCxn id="29" idx="1"/>
          </p:cNvCxnSpPr>
          <p:nvPr/>
        </p:nvCxnSpPr>
        <p:spPr>
          <a:xfrm>
            <a:off x="4724749" y="2611768"/>
            <a:ext cx="870627" cy="463657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B350BE41-06C1-4C58-8E44-76E5C15AE3C4}"/>
              </a:ext>
            </a:extLst>
          </p:cNvPr>
          <p:cNvCxnSpPr>
            <a:cxnSpLocks/>
            <a:stCxn id="4" idx="4"/>
            <a:endCxn id="28" idx="0"/>
          </p:cNvCxnSpPr>
          <p:nvPr/>
        </p:nvCxnSpPr>
        <p:spPr>
          <a:xfrm>
            <a:off x="4033507" y="3050055"/>
            <a:ext cx="0" cy="398438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custDataLst>
      <p:tags r:id="rId1"/>
    </p:custDataLst>
    <p:extLst>
      <p:ext uri="{BB962C8B-B14F-4D97-AF65-F5344CB8AC3E}">
        <p14:creationId xmlns:p14="http://schemas.microsoft.com/office/powerpoint/2010/main" val="6963036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9" grpId="0"/>
      <p:bldP spid="20" grpId="0"/>
      <p:bldP spid="22" grpId="0"/>
      <p:bldP spid="24" grpId="0"/>
      <p:bldP spid="25" grpId="0"/>
      <p:bldP spid="26" grpId="0"/>
      <p:bldP spid="4" grpId="0" animBg="1"/>
      <p:bldP spid="27" grpId="0" animBg="1"/>
      <p:bldP spid="28" grpId="0" animBg="1"/>
      <p:bldP spid="29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A1C04C70-3FAE-48F7-A4F9-52B17290EB7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87683" y="2142639"/>
            <a:ext cx="4506680" cy="3394642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42510690-CA73-4C2C-85ED-73213ED28E51}"/>
              </a:ext>
            </a:extLst>
          </p:cNvPr>
          <p:cNvSpPr txBox="1"/>
          <p:nvPr/>
        </p:nvSpPr>
        <p:spPr>
          <a:xfrm>
            <a:off x="703385" y="689317"/>
            <a:ext cx="682283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>
                <a:latin typeface="Comic Sans MS" panose="030F0702030302020204" pitchFamily="66" charset="0"/>
              </a:rPr>
              <a:t>Have a go at question 3 on your worksheet.</a:t>
            </a:r>
          </a:p>
        </p:txBody>
      </p:sp>
    </p:spTree>
    <p:extLst>
      <p:ext uri="{BB962C8B-B14F-4D97-AF65-F5344CB8AC3E}">
        <p14:creationId xmlns:p14="http://schemas.microsoft.com/office/powerpoint/2010/main" val="251575419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5.5|3.8|8.9|6.2|14.8|5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2.5|5.3|0.8|4.6|8.2|1.5|7.9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7.6|4.7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.4|2.3|7.2|9.3|24.2|9.3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2.5|1.1|1.1|1.2|1.1|1.3|1|1.1|1|1|15.2|14.7|7.7|2|7.4|7.5|2.4|6|11.3|2.6|13.6|5.4|10.5|9.6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1.9|1.3|23.5|4.8|1.1|1|1.3|0.9|1.2|1.1|1|1.2|1.1|3.2|8.3|2|9|4.5|11.2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5.4|7|4.6|13.9|4|3.5|9.4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9.7|6.6|5.7|2.5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7.9|2|5.6|4|3.2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.8|6.8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0.7|2|10|5.1|5.3|1.7|7.2"/>
</p:tagLst>
</file>

<file path=ppt/theme/theme1.xml><?xml version="1.0" encoding="utf-8"?>
<a:theme xmlns:a="http://schemas.openxmlformats.org/drawingml/2006/main" name="Title slid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Get ready questions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Let's learn slides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Your tur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Your turn activity lesso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10DC92D10A6294EB2D3BAE7684BF2FC" ma:contentTypeVersion="9" ma:contentTypeDescription="Create a new document." ma:contentTypeScope="" ma:versionID="b2c766a94e95002ac4288712d4fa69c8">
  <xsd:schema xmlns:xsd="http://www.w3.org/2001/XMLSchema" xmlns:xs="http://www.w3.org/2001/XMLSchema" xmlns:p="http://schemas.microsoft.com/office/2006/metadata/properties" xmlns:ns3="522d4c35-b548-4432-90ae-af4376e1c4b4" targetNamespace="http://schemas.microsoft.com/office/2006/metadata/properties" ma:root="true" ma:fieldsID="7178f4fb24cd49e559b70803ab372ab1" ns3:_="">
    <xsd:import namespace="522d4c35-b548-4432-90ae-af4376e1c4b4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DateTaken" minOccurs="0"/>
                <xsd:element ref="ns3:MediaServiceAutoKeyPoints" minOccurs="0"/>
                <xsd:element ref="ns3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22d4c35-b548-4432-90ae-af4376e1c4b4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KeyPoints" ma:index="15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6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11727757-3061-47D3-99FD-9493F136DC43}">
  <ds:schemaRefs>
    <ds:schemaRef ds:uri="522d4c35-b548-4432-90ae-af4376e1c4b4"/>
    <ds:schemaRef ds:uri="http://purl.org/dc/terms/"/>
    <ds:schemaRef ds:uri="http://schemas.openxmlformats.org/package/2006/metadata/core-properties"/>
    <ds:schemaRef ds:uri="http://purl.org/dc/dcmitype/"/>
    <ds:schemaRef ds:uri="http://schemas.microsoft.com/office/infopath/2007/PartnerControls"/>
    <ds:schemaRef ds:uri="http://schemas.microsoft.com/office/2006/documentManagement/types"/>
    <ds:schemaRef ds:uri="http://schemas.microsoft.com/office/2006/metadata/properties"/>
    <ds:schemaRef ds:uri="http://www.w3.org/XML/1998/namespace"/>
    <ds:schemaRef ds:uri="http://purl.org/dc/elements/1.1/"/>
  </ds:schemaRefs>
</ds:datastoreItem>
</file>

<file path=customXml/itemProps2.xml><?xml version="1.0" encoding="utf-8"?>
<ds:datastoreItem xmlns:ds="http://schemas.openxmlformats.org/officeDocument/2006/customXml" ds:itemID="{6F2307C2-A703-4BD9-BA07-AF49B93C8BF9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522d4c35-b548-4432-90ae-af4376e1c4b4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EFA976BF-BA58-4DED-B6CD-0D8A580477CA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9871</TotalTime>
  <Words>476</Words>
  <Application>Microsoft Office PowerPoint</Application>
  <PresentationFormat>On-screen Show (4:3)</PresentationFormat>
  <Paragraphs>133</Paragraphs>
  <Slides>17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5</vt:i4>
      </vt:variant>
      <vt:variant>
        <vt:lpstr>Slide Titles</vt:lpstr>
      </vt:variant>
      <vt:variant>
        <vt:i4>17</vt:i4>
      </vt:variant>
    </vt:vector>
  </HeadingPairs>
  <TitlesOfParts>
    <vt:vector size="27" baseType="lpstr">
      <vt:lpstr>Arial</vt:lpstr>
      <vt:lpstr>Calibri</vt:lpstr>
      <vt:lpstr>Cambria Math</vt:lpstr>
      <vt:lpstr>Comic Sans MS</vt:lpstr>
      <vt:lpstr>KG Primary Penmanship</vt:lpstr>
      <vt:lpstr>Title slide</vt:lpstr>
      <vt:lpstr>Get ready questions</vt:lpstr>
      <vt:lpstr>Let's learn slides</vt:lpstr>
      <vt:lpstr>Your turn</vt:lpstr>
      <vt:lpstr>Your turn activity lesson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Catherine Clarke</dc:creator>
  <cp:lastModifiedBy>Kat Lamb</cp:lastModifiedBy>
  <cp:revision>266</cp:revision>
  <dcterms:created xsi:type="dcterms:W3CDTF">2019-07-05T11:02:13Z</dcterms:created>
  <dcterms:modified xsi:type="dcterms:W3CDTF">2021-12-02T15:30:14Z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0x010100810DC92D10A6294EB2D3BAE7684BF2FC</vt:lpwstr>
  </property>
</Properties>
</file>