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6"/>
  </p:notesMasterIdLst>
  <p:sldIdLst>
    <p:sldId id="296" r:id="rId11"/>
    <p:sldId id="297" r:id="rId12"/>
    <p:sldId id="298" r:id="rId13"/>
    <p:sldId id="306" r:id="rId14"/>
    <p:sldId id="299" r:id="rId15"/>
    <p:sldId id="307" r:id="rId16"/>
    <p:sldId id="308" r:id="rId17"/>
    <p:sldId id="309" r:id="rId18"/>
    <p:sldId id="304" r:id="rId19"/>
    <p:sldId id="310" r:id="rId20"/>
    <p:sldId id="311" r:id="rId21"/>
    <p:sldId id="312" r:id="rId22"/>
    <p:sldId id="305" r:id="rId23"/>
    <p:sldId id="313" r:id="rId24"/>
    <p:sldId id="314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21" autoAdjust="0"/>
    <p:restoredTop sz="94694"/>
  </p:normalViewPr>
  <p:slideViewPr>
    <p:cSldViewPr snapToGrid="0" snapToObjects="1">
      <p:cViewPr varScale="1">
        <p:scale>
          <a:sx n="113" d="100"/>
          <a:sy n="113" d="100"/>
        </p:scale>
        <p:origin x="848" y="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18/12/2020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18/12/2020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8.png"/><Relationship Id="rId7" Type="http://schemas.openxmlformats.org/officeDocument/2006/relationships/image" Target="../media/image20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19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5" Type="http://schemas.openxmlformats.org/officeDocument/2006/relationships/image" Target="../media/image24.pn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tags" Target="../tags/tag9.xml"/><Relationship Id="rId6" Type="http://schemas.openxmlformats.org/officeDocument/2006/relationships/image" Target="../media/image16.png"/><Relationship Id="rId5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0.xml"/><Relationship Id="rId6" Type="http://schemas.openxmlformats.org/officeDocument/2006/relationships/image" Target="../media/image20.png"/><Relationship Id="rId5" Type="http://schemas.openxmlformats.org/officeDocument/2006/relationships/image" Target="../media/image27.png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1.xml"/><Relationship Id="rId5" Type="http://schemas.openxmlformats.org/officeDocument/2006/relationships/image" Target="../media/image27.png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7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0.png"/><Relationship Id="rId5" Type="http://schemas.openxmlformats.org/officeDocument/2006/relationships/image" Target="../media/image11.png"/><Relationship Id="rId10" Type="http://schemas.openxmlformats.org/officeDocument/2006/relationships/image" Target="../media/image15.png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0.png"/><Relationship Id="rId5" Type="http://schemas.openxmlformats.org/officeDocument/2006/relationships/image" Target="../media/image17.png"/><Relationship Id="rId9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7" Type="http://schemas.openxmlformats.org/officeDocument/2006/relationships/image" Target="../media/image1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10.png"/><Relationship Id="rId5" Type="http://schemas.openxmlformats.org/officeDocument/2006/relationships/image" Target="../media/image19.png"/><Relationship Id="rId9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8C2CE11-7E96-4C76-A04D-1A22925332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6883" y="1737213"/>
            <a:ext cx="5950212" cy="338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73250" y="421491"/>
            <a:ext cx="1319752" cy="9216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67512" y="409635"/>
            <a:ext cx="76254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n-GB" sz="2800" dirty="0">
              <a:solidFill>
                <a:srgbClr val="5B9BD5">
                  <a:lumMod val="5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9711" y="1502437"/>
            <a:ext cx="5165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6 groups of 2 and 1 remaining</a:t>
            </a:r>
          </a:p>
        </p:txBody>
      </p:sp>
      <p:sp>
        <p:nvSpPr>
          <p:cNvPr id="21" name="Oval 20"/>
          <p:cNvSpPr/>
          <p:nvPr/>
        </p:nvSpPr>
        <p:spPr>
          <a:xfrm>
            <a:off x="900411" y="39089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900411" y="88725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/>
          <p:cNvSpPr/>
          <p:nvPr/>
        </p:nvSpPr>
        <p:spPr>
          <a:xfrm>
            <a:off x="1799534" y="39089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/>
          <p:cNvSpPr/>
          <p:nvPr/>
        </p:nvSpPr>
        <p:spPr>
          <a:xfrm>
            <a:off x="1799534" y="88725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/>
          <p:cNvSpPr/>
          <p:nvPr/>
        </p:nvSpPr>
        <p:spPr>
          <a:xfrm>
            <a:off x="2698657" y="39089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2698657" y="88725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>
            <a:off x="3597780" y="39089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/>
          <p:cNvSpPr/>
          <p:nvPr/>
        </p:nvSpPr>
        <p:spPr>
          <a:xfrm>
            <a:off x="3597780" y="88725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/>
          <p:cNvSpPr/>
          <p:nvPr/>
        </p:nvSpPr>
        <p:spPr>
          <a:xfrm>
            <a:off x="4496903" y="39089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>
            <a:off x="4496903" y="88725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/>
          <p:cNvSpPr/>
          <p:nvPr/>
        </p:nvSpPr>
        <p:spPr>
          <a:xfrm>
            <a:off x="5396027" y="39089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/>
          <p:cNvSpPr/>
          <p:nvPr/>
        </p:nvSpPr>
        <p:spPr>
          <a:xfrm>
            <a:off x="5396027" y="88725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/>
          <p:cNvSpPr/>
          <p:nvPr/>
        </p:nvSpPr>
        <p:spPr>
          <a:xfrm>
            <a:off x="6209768" y="39089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/>
          <p:cNvSpPr/>
          <p:nvPr/>
        </p:nvSpPr>
        <p:spPr>
          <a:xfrm>
            <a:off x="900411" y="2193173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/>
          <p:cNvSpPr/>
          <p:nvPr/>
        </p:nvSpPr>
        <p:spPr>
          <a:xfrm>
            <a:off x="1315310" y="252885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/>
          <p:cNvSpPr/>
          <p:nvPr/>
        </p:nvSpPr>
        <p:spPr>
          <a:xfrm>
            <a:off x="819144" y="2715262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val 69"/>
          <p:cNvSpPr/>
          <p:nvPr/>
        </p:nvSpPr>
        <p:spPr>
          <a:xfrm>
            <a:off x="2364025" y="2141455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/>
          <p:cNvSpPr/>
          <p:nvPr/>
        </p:nvSpPr>
        <p:spPr>
          <a:xfrm>
            <a:off x="2657934" y="2600934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/>
          <p:cNvSpPr/>
          <p:nvPr/>
        </p:nvSpPr>
        <p:spPr>
          <a:xfrm>
            <a:off x="2144812" y="2635165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/>
          <p:cNvSpPr/>
          <p:nvPr/>
        </p:nvSpPr>
        <p:spPr>
          <a:xfrm>
            <a:off x="3834551" y="216262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/>
          <p:cNvSpPr/>
          <p:nvPr/>
        </p:nvSpPr>
        <p:spPr>
          <a:xfrm>
            <a:off x="4025961" y="2659189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/>
          <p:cNvSpPr/>
          <p:nvPr/>
        </p:nvSpPr>
        <p:spPr>
          <a:xfrm>
            <a:off x="3514086" y="2606249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al 76"/>
          <p:cNvSpPr/>
          <p:nvPr/>
        </p:nvSpPr>
        <p:spPr>
          <a:xfrm>
            <a:off x="4952415" y="2169204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Oval 77"/>
          <p:cNvSpPr/>
          <p:nvPr/>
        </p:nvSpPr>
        <p:spPr>
          <a:xfrm>
            <a:off x="5388634" y="255445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Oval 78"/>
          <p:cNvSpPr/>
          <p:nvPr/>
        </p:nvSpPr>
        <p:spPr>
          <a:xfrm>
            <a:off x="4892468" y="2730061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al 79"/>
          <p:cNvSpPr/>
          <p:nvPr/>
        </p:nvSpPr>
        <p:spPr>
          <a:xfrm>
            <a:off x="6295039" y="209058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TextBox 80"/>
          <p:cNvSpPr txBox="1"/>
          <p:nvPr/>
        </p:nvSpPr>
        <p:spPr>
          <a:xfrm>
            <a:off x="739711" y="3353043"/>
            <a:ext cx="5165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4 groups of 3 and 1 remaining</a:t>
            </a:r>
          </a:p>
        </p:txBody>
      </p:sp>
      <p:sp>
        <p:nvSpPr>
          <p:cNvPr id="82" name="Oval 81"/>
          <p:cNvSpPr/>
          <p:nvPr/>
        </p:nvSpPr>
        <p:spPr>
          <a:xfrm>
            <a:off x="857892" y="412244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Oval 82"/>
          <p:cNvSpPr/>
          <p:nvPr/>
        </p:nvSpPr>
        <p:spPr>
          <a:xfrm>
            <a:off x="1484320" y="412244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/>
          <p:cNvSpPr/>
          <p:nvPr/>
        </p:nvSpPr>
        <p:spPr>
          <a:xfrm>
            <a:off x="857892" y="475048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val 84"/>
          <p:cNvSpPr/>
          <p:nvPr/>
        </p:nvSpPr>
        <p:spPr>
          <a:xfrm>
            <a:off x="1484320" y="4789205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val 85"/>
          <p:cNvSpPr/>
          <p:nvPr/>
        </p:nvSpPr>
        <p:spPr>
          <a:xfrm>
            <a:off x="3245161" y="4136119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Oval 86"/>
          <p:cNvSpPr/>
          <p:nvPr/>
        </p:nvSpPr>
        <p:spPr>
          <a:xfrm>
            <a:off x="3245161" y="4736532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Oval 87"/>
          <p:cNvSpPr/>
          <p:nvPr/>
        </p:nvSpPr>
        <p:spPr>
          <a:xfrm>
            <a:off x="2580896" y="412244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Oval 88"/>
          <p:cNvSpPr/>
          <p:nvPr/>
        </p:nvSpPr>
        <p:spPr>
          <a:xfrm>
            <a:off x="2580025" y="474482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Oval 89"/>
          <p:cNvSpPr/>
          <p:nvPr/>
        </p:nvSpPr>
        <p:spPr>
          <a:xfrm>
            <a:off x="4964027" y="4136321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Oval 90"/>
          <p:cNvSpPr/>
          <p:nvPr/>
        </p:nvSpPr>
        <p:spPr>
          <a:xfrm>
            <a:off x="4342048" y="412244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Oval 91"/>
          <p:cNvSpPr/>
          <p:nvPr/>
        </p:nvSpPr>
        <p:spPr>
          <a:xfrm>
            <a:off x="4964027" y="4734749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Oval 92"/>
          <p:cNvSpPr/>
          <p:nvPr/>
        </p:nvSpPr>
        <p:spPr>
          <a:xfrm>
            <a:off x="4342048" y="4739243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Oval 93"/>
          <p:cNvSpPr/>
          <p:nvPr/>
        </p:nvSpPr>
        <p:spPr>
          <a:xfrm>
            <a:off x="6038810" y="411602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TextBox 97"/>
          <p:cNvSpPr txBox="1"/>
          <p:nvPr/>
        </p:nvSpPr>
        <p:spPr>
          <a:xfrm>
            <a:off x="819144" y="5408206"/>
            <a:ext cx="5165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 groups of 4 and 1 remaining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Rectangle 98"/>
              <p:cNvSpPr/>
              <p:nvPr/>
            </p:nvSpPr>
            <p:spPr>
              <a:xfrm>
                <a:off x="5627576" y="1463983"/>
                <a:ext cx="253947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GB" sz="32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13 </a:t>
                </a:r>
                <a14:m>
                  <m:oMath xmlns:m="http://schemas.openxmlformats.org/officeDocument/2006/math">
                    <m:r>
                      <a:rPr lang="en-GB" sz="3200" i="1" dirty="0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32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3200" i="1" dirty="0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32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6 r 1</a:t>
                </a:r>
                <a:endParaRPr lang="en-GB" dirty="0">
                  <a:solidFill>
                    <a:srgbClr val="5B9BD5">
                      <a:lumMod val="5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99" name="Rectangle 9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7576" y="1463983"/>
                <a:ext cx="2539478" cy="584775"/>
              </a:xfrm>
              <a:prstGeom prst="rect">
                <a:avLst/>
              </a:prstGeom>
              <a:blipFill>
                <a:blip r:embed="rId6"/>
                <a:stretch>
                  <a:fillRect l="-5995" t="-12500" r="-5276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Rectangle 99"/>
              <p:cNvSpPr/>
              <p:nvPr/>
            </p:nvSpPr>
            <p:spPr>
              <a:xfrm>
                <a:off x="5595992" y="3322265"/>
                <a:ext cx="253947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GB" sz="32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13 </a:t>
                </a:r>
                <a14:m>
                  <m:oMath xmlns:m="http://schemas.openxmlformats.org/officeDocument/2006/math">
                    <m:r>
                      <a:rPr lang="en-GB" sz="3200" i="1" dirty="0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32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3200" i="1" dirty="0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32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4 r 1</a:t>
                </a:r>
                <a:endParaRPr lang="en-GB" dirty="0">
                  <a:solidFill>
                    <a:srgbClr val="5B9BD5">
                      <a:lumMod val="5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00" name="Rectangle 9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5992" y="3322265"/>
                <a:ext cx="2539478" cy="584775"/>
              </a:xfrm>
              <a:prstGeom prst="rect">
                <a:avLst/>
              </a:prstGeom>
              <a:blipFill>
                <a:blip r:embed="rId7"/>
                <a:stretch>
                  <a:fillRect l="-6235" t="-12500" r="-5036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Rectangle 100"/>
              <p:cNvSpPr/>
              <p:nvPr/>
            </p:nvSpPr>
            <p:spPr>
              <a:xfrm>
                <a:off x="5564294" y="5377428"/>
                <a:ext cx="253947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GB" sz="32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13 </a:t>
                </a:r>
                <a14:m>
                  <m:oMath xmlns:m="http://schemas.openxmlformats.org/officeDocument/2006/math">
                    <m:r>
                      <a:rPr lang="en-GB" sz="3200" i="1" dirty="0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32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3200" i="1" dirty="0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32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3 r 1</a:t>
                </a:r>
                <a:endParaRPr lang="en-GB" dirty="0">
                  <a:solidFill>
                    <a:srgbClr val="5B9BD5">
                      <a:lumMod val="5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01" name="Rectangle 10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4294" y="5377428"/>
                <a:ext cx="2539478" cy="584775"/>
              </a:xfrm>
              <a:prstGeom prst="rect">
                <a:avLst/>
              </a:prstGeom>
              <a:blipFill>
                <a:blip r:embed="rId8"/>
                <a:stretch>
                  <a:fillRect l="-6250" t="-12500" r="-5288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485619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7" grpId="0" animBg="1"/>
      <p:bldP spid="78" grpId="0" animBg="1"/>
      <p:bldP spid="79" grpId="0" animBg="1"/>
      <p:bldP spid="80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9" grpId="0"/>
      <p:bldP spid="100" grpId="0"/>
      <p:bldP spid="10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73250" y="421491"/>
            <a:ext cx="1319752" cy="9216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67512" y="409635"/>
            <a:ext cx="76254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n-GB" sz="2800" dirty="0">
              <a:solidFill>
                <a:srgbClr val="5B9BD5">
                  <a:lumMod val="5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900411" y="1017914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1332411" y="150082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/>
          <p:cNvSpPr/>
          <p:nvPr/>
        </p:nvSpPr>
        <p:spPr>
          <a:xfrm>
            <a:off x="884288" y="1943633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/>
          <p:cNvSpPr/>
          <p:nvPr/>
        </p:nvSpPr>
        <p:spPr>
          <a:xfrm>
            <a:off x="1796657" y="1031391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/>
          <p:cNvSpPr/>
          <p:nvPr/>
        </p:nvSpPr>
        <p:spPr>
          <a:xfrm>
            <a:off x="1764411" y="1951565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TextBox 80"/>
          <p:cNvSpPr txBox="1"/>
          <p:nvPr/>
        </p:nvSpPr>
        <p:spPr>
          <a:xfrm>
            <a:off x="884288" y="2633199"/>
            <a:ext cx="5165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 groups of 5 and 3 remaining</a:t>
            </a:r>
          </a:p>
        </p:txBody>
      </p:sp>
      <p:sp>
        <p:nvSpPr>
          <p:cNvPr id="82" name="Oval 81"/>
          <p:cNvSpPr/>
          <p:nvPr/>
        </p:nvSpPr>
        <p:spPr>
          <a:xfrm>
            <a:off x="900411" y="3507503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Oval 82"/>
          <p:cNvSpPr/>
          <p:nvPr/>
        </p:nvSpPr>
        <p:spPr>
          <a:xfrm>
            <a:off x="900411" y="404306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/>
          <p:cNvSpPr/>
          <p:nvPr/>
        </p:nvSpPr>
        <p:spPr>
          <a:xfrm>
            <a:off x="900411" y="4578617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TextBox 97"/>
          <p:cNvSpPr txBox="1"/>
          <p:nvPr/>
        </p:nvSpPr>
        <p:spPr>
          <a:xfrm>
            <a:off x="746195" y="5297325"/>
            <a:ext cx="5165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 groups of 6 and 1 remaining</a:t>
            </a:r>
          </a:p>
        </p:txBody>
      </p:sp>
      <p:sp>
        <p:nvSpPr>
          <p:cNvPr id="52" name="Oval 51"/>
          <p:cNvSpPr/>
          <p:nvPr/>
        </p:nvSpPr>
        <p:spPr>
          <a:xfrm>
            <a:off x="5344154" y="1218405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/>
          <p:cNvSpPr/>
          <p:nvPr/>
        </p:nvSpPr>
        <p:spPr>
          <a:xfrm>
            <a:off x="5344154" y="1688647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Oval 94"/>
          <p:cNvSpPr/>
          <p:nvPr/>
        </p:nvSpPr>
        <p:spPr>
          <a:xfrm>
            <a:off x="5889365" y="1434405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Oval 95"/>
          <p:cNvSpPr/>
          <p:nvPr/>
        </p:nvSpPr>
        <p:spPr>
          <a:xfrm>
            <a:off x="3114221" y="1002405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Oval 96"/>
          <p:cNvSpPr/>
          <p:nvPr/>
        </p:nvSpPr>
        <p:spPr>
          <a:xfrm>
            <a:off x="3546221" y="1485311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Oval 98"/>
          <p:cNvSpPr/>
          <p:nvPr/>
        </p:nvSpPr>
        <p:spPr>
          <a:xfrm>
            <a:off x="3098098" y="1928124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Oval 99"/>
          <p:cNvSpPr/>
          <p:nvPr/>
        </p:nvSpPr>
        <p:spPr>
          <a:xfrm>
            <a:off x="4010467" y="1015882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Oval 100"/>
          <p:cNvSpPr/>
          <p:nvPr/>
        </p:nvSpPr>
        <p:spPr>
          <a:xfrm>
            <a:off x="3978221" y="1936056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Oval 101"/>
          <p:cNvSpPr/>
          <p:nvPr/>
        </p:nvSpPr>
        <p:spPr>
          <a:xfrm>
            <a:off x="1484811" y="350459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Oval 102"/>
          <p:cNvSpPr/>
          <p:nvPr/>
        </p:nvSpPr>
        <p:spPr>
          <a:xfrm>
            <a:off x="1484811" y="4040155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Oval 103"/>
          <p:cNvSpPr/>
          <p:nvPr/>
        </p:nvSpPr>
        <p:spPr>
          <a:xfrm>
            <a:off x="1484811" y="4575712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Oval 104"/>
          <p:cNvSpPr/>
          <p:nvPr/>
        </p:nvSpPr>
        <p:spPr>
          <a:xfrm>
            <a:off x="3123645" y="3513721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Oval 105"/>
          <p:cNvSpPr/>
          <p:nvPr/>
        </p:nvSpPr>
        <p:spPr>
          <a:xfrm>
            <a:off x="3123645" y="404927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Oval 106"/>
          <p:cNvSpPr/>
          <p:nvPr/>
        </p:nvSpPr>
        <p:spPr>
          <a:xfrm>
            <a:off x="3123645" y="4584835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Oval 107"/>
          <p:cNvSpPr/>
          <p:nvPr/>
        </p:nvSpPr>
        <p:spPr>
          <a:xfrm>
            <a:off x="3708045" y="3510816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Oval 108"/>
          <p:cNvSpPr/>
          <p:nvPr/>
        </p:nvSpPr>
        <p:spPr>
          <a:xfrm>
            <a:off x="3708045" y="4046373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Oval 109"/>
          <p:cNvSpPr/>
          <p:nvPr/>
        </p:nvSpPr>
        <p:spPr>
          <a:xfrm>
            <a:off x="3708045" y="458193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1" name="Oval 110"/>
          <p:cNvSpPr/>
          <p:nvPr/>
        </p:nvSpPr>
        <p:spPr>
          <a:xfrm>
            <a:off x="5336460" y="3452971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Rectangle 111"/>
              <p:cNvSpPr/>
              <p:nvPr/>
            </p:nvSpPr>
            <p:spPr>
              <a:xfrm>
                <a:off x="5602652" y="2647488"/>
                <a:ext cx="253947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GB" sz="32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13 </a:t>
                </a:r>
                <a14:m>
                  <m:oMath xmlns:m="http://schemas.openxmlformats.org/officeDocument/2006/math">
                    <m:r>
                      <a:rPr lang="en-GB" sz="3200" i="1" dirty="0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32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5 </a:t>
                </a:r>
                <a14:m>
                  <m:oMath xmlns:m="http://schemas.openxmlformats.org/officeDocument/2006/math">
                    <m:r>
                      <a:rPr lang="en-GB" sz="3200" i="1" dirty="0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32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 r 3</a:t>
                </a:r>
                <a:endParaRPr lang="en-GB" dirty="0">
                  <a:solidFill>
                    <a:srgbClr val="5B9BD5">
                      <a:lumMod val="5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12" name="Rectangle 1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2652" y="2647488"/>
                <a:ext cx="2539478" cy="584775"/>
              </a:xfrm>
              <a:prstGeom prst="rect">
                <a:avLst/>
              </a:prstGeom>
              <a:blipFill>
                <a:blip r:embed="rId6"/>
                <a:stretch>
                  <a:fillRect l="-5995" t="-12500" r="-5276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Rectangle 112"/>
              <p:cNvSpPr/>
              <p:nvPr/>
            </p:nvSpPr>
            <p:spPr>
              <a:xfrm>
                <a:off x="5524356" y="5297325"/>
                <a:ext cx="253947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/>
                <a:r>
                  <a:rPr lang="en-GB" sz="32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13 </a:t>
                </a:r>
                <a14:m>
                  <m:oMath xmlns:m="http://schemas.openxmlformats.org/officeDocument/2006/math">
                    <m:r>
                      <a:rPr lang="en-GB" sz="3200" i="1" dirty="0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32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6 </a:t>
                </a:r>
                <a14:m>
                  <m:oMath xmlns:m="http://schemas.openxmlformats.org/officeDocument/2006/math">
                    <m:r>
                      <a:rPr lang="en-GB" sz="3200" i="1" dirty="0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32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 r 1</a:t>
                </a:r>
                <a:endParaRPr lang="en-GB" dirty="0">
                  <a:solidFill>
                    <a:srgbClr val="5B9BD5">
                      <a:lumMod val="5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13" name="Rectangle 1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356" y="5297325"/>
                <a:ext cx="2539478" cy="584775"/>
              </a:xfrm>
              <a:prstGeom prst="rect">
                <a:avLst/>
              </a:prstGeom>
              <a:blipFill>
                <a:blip r:embed="rId7"/>
                <a:stretch>
                  <a:fillRect l="-5995" t="-12500" r="-5276" b="-34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1716266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67" grpId="0" animBg="1"/>
      <p:bldP spid="68" grpId="0" animBg="1"/>
      <p:bldP spid="69" grpId="0" animBg="1"/>
      <p:bldP spid="82" grpId="0" animBg="1"/>
      <p:bldP spid="83" grpId="0" animBg="1"/>
      <p:bldP spid="84" grpId="0" animBg="1"/>
      <p:bldP spid="52" grpId="0" animBg="1"/>
      <p:bldP spid="53" grpId="0" animBg="1"/>
      <p:bldP spid="95" grpId="0" animBg="1"/>
      <p:bldP spid="96" grpId="0" animBg="1"/>
      <p:bldP spid="97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/>
      <p:bldP spid="1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8812" y="731250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82734" y="322988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4633" y="252924"/>
            <a:ext cx="1349655" cy="1533528"/>
          </a:xfrm>
          <a:prstGeom prst="rect">
            <a:avLst/>
          </a:prstGeom>
        </p:spPr>
      </p:pic>
      <p:sp>
        <p:nvSpPr>
          <p:cNvPr id="22" name="Rounded Rectangular Callout 21"/>
          <p:cNvSpPr/>
          <p:nvPr/>
        </p:nvSpPr>
        <p:spPr>
          <a:xfrm>
            <a:off x="2244954" y="779676"/>
            <a:ext cx="4364851" cy="722553"/>
          </a:xfrm>
          <a:prstGeom prst="wedgeRoundRectCallout">
            <a:avLst>
              <a:gd name="adj1" fmla="val -59066"/>
              <a:gd name="adj2" fmla="val 11474"/>
              <a:gd name="adj3" fmla="val 16667"/>
            </a:avLst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2311196" y="879694"/>
            <a:ext cx="4232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19 divided by 5 is equal to 3 r 4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9285" y="3314827"/>
            <a:ext cx="1439017" cy="1007312"/>
          </a:xfrm>
          <a:prstGeom prst="rect">
            <a:avLst/>
          </a:prstGeom>
        </p:spPr>
      </p:pic>
      <p:sp>
        <p:nvSpPr>
          <p:cNvPr id="25" name="Rounded Rectangular Callout 24"/>
          <p:cNvSpPr/>
          <p:nvPr/>
        </p:nvSpPr>
        <p:spPr>
          <a:xfrm>
            <a:off x="2062427" y="3379583"/>
            <a:ext cx="4364851" cy="722553"/>
          </a:xfrm>
          <a:prstGeom prst="wedgeRoundRectCallout">
            <a:avLst>
              <a:gd name="adj1" fmla="val 59447"/>
              <a:gd name="adj2" fmla="val 11473"/>
              <a:gd name="adj3" fmla="val 16667"/>
            </a:avLst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extBox 25"/>
          <p:cNvSpPr txBox="1"/>
          <p:nvPr/>
        </p:nvSpPr>
        <p:spPr>
          <a:xfrm>
            <a:off x="2166644" y="3490638"/>
            <a:ext cx="4232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20 divided by 5 is equal to 3 r 5</a:t>
            </a:r>
          </a:p>
        </p:txBody>
      </p:sp>
      <p:sp>
        <p:nvSpPr>
          <p:cNvPr id="27" name="Oval 26"/>
          <p:cNvSpPr/>
          <p:nvPr/>
        </p:nvSpPr>
        <p:spPr>
          <a:xfrm>
            <a:off x="993767" y="182866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1425767" y="2311574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977644" y="2754387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1890013" y="1842145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1857767" y="2762319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7211510" y="2646289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6183009" y="2370527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6691739" y="2104675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2725652" y="1813159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3157652" y="2296065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2709529" y="273887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3621898" y="1826636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3589652" y="274681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6665780" y="2649072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4451124" y="182444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>
            <a:off x="4883124" y="2307346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Oval 42"/>
          <p:cNvSpPr/>
          <p:nvPr/>
        </p:nvSpPr>
        <p:spPr>
          <a:xfrm>
            <a:off x="4435001" y="2750159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Oval 43"/>
          <p:cNvSpPr/>
          <p:nvPr/>
        </p:nvSpPr>
        <p:spPr>
          <a:xfrm>
            <a:off x="5347370" y="1837917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/>
          <p:cNvSpPr/>
          <p:nvPr/>
        </p:nvSpPr>
        <p:spPr>
          <a:xfrm>
            <a:off x="5315124" y="2758091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/>
          <p:cNvSpPr/>
          <p:nvPr/>
        </p:nvSpPr>
        <p:spPr>
          <a:xfrm>
            <a:off x="1014867" y="4345359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Oval 46"/>
          <p:cNvSpPr/>
          <p:nvPr/>
        </p:nvSpPr>
        <p:spPr>
          <a:xfrm>
            <a:off x="1446867" y="4828265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/>
          <p:cNvSpPr/>
          <p:nvPr/>
        </p:nvSpPr>
        <p:spPr>
          <a:xfrm>
            <a:off x="998744" y="527107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/>
          <p:cNvSpPr/>
          <p:nvPr/>
        </p:nvSpPr>
        <p:spPr>
          <a:xfrm>
            <a:off x="1911113" y="4358836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al 49"/>
          <p:cNvSpPr/>
          <p:nvPr/>
        </p:nvSpPr>
        <p:spPr>
          <a:xfrm>
            <a:off x="1878867" y="527901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/>
          <p:cNvSpPr/>
          <p:nvPr/>
        </p:nvSpPr>
        <p:spPr>
          <a:xfrm>
            <a:off x="2746752" y="432985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/>
          <p:cNvSpPr/>
          <p:nvPr/>
        </p:nvSpPr>
        <p:spPr>
          <a:xfrm>
            <a:off x="3178752" y="4812756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/>
          <p:cNvSpPr/>
          <p:nvPr/>
        </p:nvSpPr>
        <p:spPr>
          <a:xfrm>
            <a:off x="2730629" y="5255569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/>
          <p:cNvSpPr/>
          <p:nvPr/>
        </p:nvSpPr>
        <p:spPr>
          <a:xfrm>
            <a:off x="3642998" y="4343327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3610752" y="5263501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/>
          <p:cNvSpPr/>
          <p:nvPr/>
        </p:nvSpPr>
        <p:spPr>
          <a:xfrm>
            <a:off x="4472224" y="4341131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/>
          <p:cNvSpPr/>
          <p:nvPr/>
        </p:nvSpPr>
        <p:spPr>
          <a:xfrm>
            <a:off x="4904224" y="4824037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al 61"/>
          <p:cNvSpPr/>
          <p:nvPr/>
        </p:nvSpPr>
        <p:spPr>
          <a:xfrm>
            <a:off x="4456101" y="526685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al 62"/>
          <p:cNvSpPr/>
          <p:nvPr/>
        </p:nvSpPr>
        <p:spPr>
          <a:xfrm>
            <a:off x="5368470" y="435460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/>
          <p:cNvSpPr/>
          <p:nvPr/>
        </p:nvSpPr>
        <p:spPr>
          <a:xfrm>
            <a:off x="5336224" y="5274782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/>
          <p:cNvSpPr/>
          <p:nvPr/>
        </p:nvSpPr>
        <p:spPr>
          <a:xfrm>
            <a:off x="7098302" y="496237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/>
          <p:cNvSpPr/>
          <p:nvPr/>
        </p:nvSpPr>
        <p:spPr>
          <a:xfrm>
            <a:off x="6121992" y="4924585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/>
          <p:cNvSpPr/>
          <p:nvPr/>
        </p:nvSpPr>
        <p:spPr>
          <a:xfrm>
            <a:off x="6666302" y="4775327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/>
          <p:cNvSpPr/>
          <p:nvPr/>
        </p:nvSpPr>
        <p:spPr>
          <a:xfrm>
            <a:off x="6553992" y="5298612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/>
          <p:cNvSpPr/>
          <p:nvPr/>
        </p:nvSpPr>
        <p:spPr>
          <a:xfrm>
            <a:off x="7589878" y="4816585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ounded Rectangle 69"/>
          <p:cNvSpPr/>
          <p:nvPr/>
        </p:nvSpPr>
        <p:spPr>
          <a:xfrm>
            <a:off x="913495" y="1761322"/>
            <a:ext cx="1494027" cy="15283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1" name="Rounded Rectangle 70"/>
          <p:cNvSpPr/>
          <p:nvPr/>
        </p:nvSpPr>
        <p:spPr>
          <a:xfrm>
            <a:off x="2622855" y="1740568"/>
            <a:ext cx="1494027" cy="15283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2" name="Rounded Rectangle 71"/>
          <p:cNvSpPr/>
          <p:nvPr/>
        </p:nvSpPr>
        <p:spPr>
          <a:xfrm>
            <a:off x="4352110" y="1721924"/>
            <a:ext cx="1494027" cy="15283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3" name="Rounded Rectangle 72"/>
          <p:cNvSpPr/>
          <p:nvPr/>
        </p:nvSpPr>
        <p:spPr>
          <a:xfrm>
            <a:off x="4397295" y="4264743"/>
            <a:ext cx="1494027" cy="15283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4" name="Rounded Rectangle 73"/>
          <p:cNvSpPr/>
          <p:nvPr/>
        </p:nvSpPr>
        <p:spPr>
          <a:xfrm>
            <a:off x="2641151" y="4259653"/>
            <a:ext cx="1494027" cy="15283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5" name="Rounded Rectangle 74"/>
          <p:cNvSpPr/>
          <p:nvPr/>
        </p:nvSpPr>
        <p:spPr>
          <a:xfrm>
            <a:off x="927122" y="4255965"/>
            <a:ext cx="1494027" cy="15283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6" name="Rounded Rectangle 75"/>
          <p:cNvSpPr/>
          <p:nvPr/>
        </p:nvSpPr>
        <p:spPr>
          <a:xfrm>
            <a:off x="6118828" y="4259653"/>
            <a:ext cx="1494027" cy="15283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99902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59259E-6 L 0.00173 -0.09074 " pathEditMode="relative" rAng="0" ptsTypes="AA">
                                      <p:cBhvr>
                                        <p:cTn id="175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4537"/>
                                    </p:animMotion>
                                  </p:childTnLst>
                                </p:cTn>
                              </p:par>
                              <p:par>
                                <p:cTn id="176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96296E-6 L 0.00989 -0.08611 " pathEditMode="relative" rAng="0" ptsTypes="AA">
                                      <p:cBhvr>
                                        <p:cTn id="177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6" y="-4306"/>
                                    </p:animMotion>
                                  </p:childTnLst>
                                </p:cTn>
                              </p:par>
                              <p:par>
                                <p:cTn id="17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33333E-6 L -0.04045 -0.00209 " pathEditMode="relative" rAng="0" ptsTypes="AA">
                                      <p:cBhvr>
                                        <p:cTn id="179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31" y="-116"/>
                                    </p:animMotion>
                                  </p:childTnLst>
                                </p:cTn>
                              </p:par>
                              <p:par>
                                <p:cTn id="180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7037E-6 L -0.05313 0.06828 " pathEditMode="relative" rAng="0" ptsTypes="AA">
                                      <p:cBhvr>
                                        <p:cTn id="181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56" y="3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2" grpId="0" animBg="1"/>
      <p:bldP spid="23" grpId="0"/>
      <p:bldP spid="25" grpId="0" animBg="1"/>
      <p:bldP spid="26" grpId="0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5" grpId="1" animBg="1"/>
      <p:bldP spid="66" grpId="0" animBg="1"/>
      <p:bldP spid="66" grpId="1" animBg="1"/>
      <p:bldP spid="67" grpId="0" animBg="1"/>
      <p:bldP spid="68" grpId="0" animBg="1"/>
      <p:bldP spid="68" grpId="1" animBg="1"/>
      <p:bldP spid="69" grpId="0" animBg="1"/>
      <p:bldP spid="69" grpId="1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86535" y="409635"/>
                <a:ext cx="7625490" cy="78483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Use counters to complete the following divisions.</a:t>
                </a: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What do you notice?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21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 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22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 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23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 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24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 </m:t>
                    </m:r>
                  </m:oMath>
                </a14:m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                                    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0"/>
                <a:endParaRPr lang="en-GB" sz="2800" dirty="0">
                  <a:solidFill>
                    <a:srgbClr val="5B9BD5">
                      <a:lumMod val="5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0"/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535" y="409635"/>
                <a:ext cx="7625490" cy="7848302"/>
              </a:xfrm>
              <a:prstGeom prst="rect">
                <a:avLst/>
              </a:prstGeom>
              <a:blipFill>
                <a:blip r:embed="rId5"/>
                <a:stretch>
                  <a:fillRect l="-1599" t="-6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49154" y="5206539"/>
            <a:ext cx="747045" cy="7470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551998" y="5349228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71182" y="2085473"/>
            <a:ext cx="1909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5 r 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2071182" y="2960035"/>
            <a:ext cx="1909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5 r 2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909312" y="1905770"/>
            <a:ext cx="4737822" cy="796570"/>
            <a:chOff x="2909312" y="2002022"/>
            <a:chExt cx="4737822" cy="796570"/>
          </a:xfrm>
        </p:grpSpPr>
        <p:sp>
          <p:nvSpPr>
            <p:cNvPr id="9" name="Oval 8"/>
            <p:cNvSpPr/>
            <p:nvPr/>
          </p:nvSpPr>
          <p:spPr>
            <a:xfrm>
              <a:off x="2925354" y="203147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/>
          </p:nvSpPr>
          <p:spPr>
            <a:xfrm>
              <a:off x="3326539" y="203147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Oval 10"/>
            <p:cNvSpPr/>
            <p:nvPr/>
          </p:nvSpPr>
          <p:spPr>
            <a:xfrm>
              <a:off x="2925354" y="240947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Oval 11"/>
            <p:cNvSpPr/>
            <p:nvPr/>
          </p:nvSpPr>
          <p:spPr>
            <a:xfrm>
              <a:off x="3326823" y="240947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Oval 21"/>
            <p:cNvSpPr/>
            <p:nvPr/>
          </p:nvSpPr>
          <p:spPr>
            <a:xfrm>
              <a:off x="3804910" y="204149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Oval 22"/>
            <p:cNvSpPr/>
            <p:nvPr/>
          </p:nvSpPr>
          <p:spPr>
            <a:xfrm>
              <a:off x="4206095" y="204149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Oval 23"/>
            <p:cNvSpPr/>
            <p:nvPr/>
          </p:nvSpPr>
          <p:spPr>
            <a:xfrm>
              <a:off x="3804910" y="241949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Oval 24"/>
            <p:cNvSpPr/>
            <p:nvPr/>
          </p:nvSpPr>
          <p:spPr>
            <a:xfrm>
              <a:off x="4206379" y="241949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Oval 25"/>
            <p:cNvSpPr/>
            <p:nvPr/>
          </p:nvSpPr>
          <p:spPr>
            <a:xfrm>
              <a:off x="4684466" y="205151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Oval 26"/>
            <p:cNvSpPr/>
            <p:nvPr/>
          </p:nvSpPr>
          <p:spPr>
            <a:xfrm>
              <a:off x="5085651" y="205151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Oval 27"/>
            <p:cNvSpPr/>
            <p:nvPr/>
          </p:nvSpPr>
          <p:spPr>
            <a:xfrm>
              <a:off x="4684466" y="242951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Oval 28"/>
            <p:cNvSpPr/>
            <p:nvPr/>
          </p:nvSpPr>
          <p:spPr>
            <a:xfrm>
              <a:off x="5085935" y="242951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Oval 29"/>
            <p:cNvSpPr/>
            <p:nvPr/>
          </p:nvSpPr>
          <p:spPr>
            <a:xfrm>
              <a:off x="5564022" y="206153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Oval 30"/>
            <p:cNvSpPr/>
            <p:nvPr/>
          </p:nvSpPr>
          <p:spPr>
            <a:xfrm>
              <a:off x="5965207" y="206153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" name="Oval 31"/>
            <p:cNvSpPr/>
            <p:nvPr/>
          </p:nvSpPr>
          <p:spPr>
            <a:xfrm>
              <a:off x="5564022" y="243953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Oval 32"/>
            <p:cNvSpPr/>
            <p:nvPr/>
          </p:nvSpPr>
          <p:spPr>
            <a:xfrm>
              <a:off x="5965491" y="243953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Oval 33"/>
            <p:cNvSpPr/>
            <p:nvPr/>
          </p:nvSpPr>
          <p:spPr>
            <a:xfrm>
              <a:off x="6443578" y="207155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Oval 34"/>
            <p:cNvSpPr/>
            <p:nvPr/>
          </p:nvSpPr>
          <p:spPr>
            <a:xfrm>
              <a:off x="6844763" y="207155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Oval 35"/>
            <p:cNvSpPr/>
            <p:nvPr/>
          </p:nvSpPr>
          <p:spPr>
            <a:xfrm>
              <a:off x="6443578" y="244955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Oval 36"/>
            <p:cNvSpPr/>
            <p:nvPr/>
          </p:nvSpPr>
          <p:spPr>
            <a:xfrm>
              <a:off x="6845047" y="244955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Oval 37"/>
            <p:cNvSpPr/>
            <p:nvPr/>
          </p:nvSpPr>
          <p:spPr>
            <a:xfrm>
              <a:off x="7323134" y="208157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2909312" y="2002022"/>
              <a:ext cx="778673" cy="77755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7" name="Rounded Rectangle 66"/>
            <p:cNvSpPr/>
            <p:nvPr/>
          </p:nvSpPr>
          <p:spPr>
            <a:xfrm>
              <a:off x="3783452" y="2006776"/>
              <a:ext cx="778673" cy="77755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8" name="Rounded Rectangle 67"/>
            <p:cNvSpPr/>
            <p:nvPr/>
          </p:nvSpPr>
          <p:spPr>
            <a:xfrm>
              <a:off x="4657592" y="2011530"/>
              <a:ext cx="778673" cy="77755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5547774" y="2016284"/>
              <a:ext cx="778673" cy="77755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6421914" y="2021038"/>
              <a:ext cx="778673" cy="77755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2909312" y="2810363"/>
            <a:ext cx="4737822" cy="796570"/>
            <a:chOff x="2909312" y="2002022"/>
            <a:chExt cx="4737822" cy="796570"/>
          </a:xfrm>
        </p:grpSpPr>
        <p:sp>
          <p:nvSpPr>
            <p:cNvPr id="72" name="Oval 71"/>
            <p:cNvSpPr/>
            <p:nvPr/>
          </p:nvSpPr>
          <p:spPr>
            <a:xfrm>
              <a:off x="2925354" y="203147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3" name="Oval 72"/>
            <p:cNvSpPr/>
            <p:nvPr/>
          </p:nvSpPr>
          <p:spPr>
            <a:xfrm>
              <a:off x="3326539" y="203147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4" name="Oval 73"/>
            <p:cNvSpPr/>
            <p:nvPr/>
          </p:nvSpPr>
          <p:spPr>
            <a:xfrm>
              <a:off x="2925354" y="240947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Oval 74"/>
            <p:cNvSpPr/>
            <p:nvPr/>
          </p:nvSpPr>
          <p:spPr>
            <a:xfrm>
              <a:off x="3326823" y="240947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Oval 75"/>
            <p:cNvSpPr/>
            <p:nvPr/>
          </p:nvSpPr>
          <p:spPr>
            <a:xfrm>
              <a:off x="3804910" y="204149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Oval 76"/>
            <p:cNvSpPr/>
            <p:nvPr/>
          </p:nvSpPr>
          <p:spPr>
            <a:xfrm>
              <a:off x="4206095" y="204149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Oval 77"/>
            <p:cNvSpPr/>
            <p:nvPr/>
          </p:nvSpPr>
          <p:spPr>
            <a:xfrm>
              <a:off x="3804910" y="241949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9" name="Oval 78"/>
            <p:cNvSpPr/>
            <p:nvPr/>
          </p:nvSpPr>
          <p:spPr>
            <a:xfrm>
              <a:off x="4206379" y="241949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0" name="Oval 79"/>
            <p:cNvSpPr/>
            <p:nvPr/>
          </p:nvSpPr>
          <p:spPr>
            <a:xfrm>
              <a:off x="4684466" y="205151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Oval 80"/>
            <p:cNvSpPr/>
            <p:nvPr/>
          </p:nvSpPr>
          <p:spPr>
            <a:xfrm>
              <a:off x="5085651" y="205151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Oval 81"/>
            <p:cNvSpPr/>
            <p:nvPr/>
          </p:nvSpPr>
          <p:spPr>
            <a:xfrm>
              <a:off x="4684466" y="242951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3" name="Oval 82"/>
            <p:cNvSpPr/>
            <p:nvPr/>
          </p:nvSpPr>
          <p:spPr>
            <a:xfrm>
              <a:off x="5085935" y="242951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Oval 83"/>
            <p:cNvSpPr/>
            <p:nvPr/>
          </p:nvSpPr>
          <p:spPr>
            <a:xfrm>
              <a:off x="5564022" y="206153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5" name="Oval 84"/>
            <p:cNvSpPr/>
            <p:nvPr/>
          </p:nvSpPr>
          <p:spPr>
            <a:xfrm>
              <a:off x="5965207" y="206153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6" name="Oval 85"/>
            <p:cNvSpPr/>
            <p:nvPr/>
          </p:nvSpPr>
          <p:spPr>
            <a:xfrm>
              <a:off x="5564022" y="243953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7" name="Oval 86"/>
            <p:cNvSpPr/>
            <p:nvPr/>
          </p:nvSpPr>
          <p:spPr>
            <a:xfrm>
              <a:off x="5965491" y="243953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8" name="Oval 87"/>
            <p:cNvSpPr/>
            <p:nvPr/>
          </p:nvSpPr>
          <p:spPr>
            <a:xfrm>
              <a:off x="6443578" y="207155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Oval 88"/>
            <p:cNvSpPr/>
            <p:nvPr/>
          </p:nvSpPr>
          <p:spPr>
            <a:xfrm>
              <a:off x="6844763" y="207155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0" name="Oval 89"/>
            <p:cNvSpPr/>
            <p:nvPr/>
          </p:nvSpPr>
          <p:spPr>
            <a:xfrm>
              <a:off x="6443578" y="244955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Oval 90"/>
            <p:cNvSpPr/>
            <p:nvPr/>
          </p:nvSpPr>
          <p:spPr>
            <a:xfrm>
              <a:off x="6845047" y="244955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" name="Oval 91"/>
            <p:cNvSpPr/>
            <p:nvPr/>
          </p:nvSpPr>
          <p:spPr>
            <a:xfrm>
              <a:off x="7323134" y="208157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Rounded Rectangle 92"/>
            <p:cNvSpPr/>
            <p:nvPr/>
          </p:nvSpPr>
          <p:spPr>
            <a:xfrm>
              <a:off x="2909312" y="2002022"/>
              <a:ext cx="778673" cy="77755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4" name="Rounded Rectangle 93"/>
            <p:cNvSpPr/>
            <p:nvPr/>
          </p:nvSpPr>
          <p:spPr>
            <a:xfrm>
              <a:off x="3783452" y="2006776"/>
              <a:ext cx="778673" cy="77755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5" name="Rounded Rectangle 94"/>
            <p:cNvSpPr/>
            <p:nvPr/>
          </p:nvSpPr>
          <p:spPr>
            <a:xfrm>
              <a:off x="4657592" y="2011530"/>
              <a:ext cx="778673" cy="77755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6" name="Rounded Rectangle 95"/>
            <p:cNvSpPr/>
            <p:nvPr/>
          </p:nvSpPr>
          <p:spPr>
            <a:xfrm>
              <a:off x="5547774" y="2016284"/>
              <a:ext cx="778673" cy="77755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97" name="Rounded Rectangle 96"/>
            <p:cNvSpPr/>
            <p:nvPr/>
          </p:nvSpPr>
          <p:spPr>
            <a:xfrm>
              <a:off x="6421914" y="2021038"/>
              <a:ext cx="778673" cy="77755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98" name="Oval 97"/>
          <p:cNvSpPr/>
          <p:nvPr/>
        </p:nvSpPr>
        <p:spPr>
          <a:xfrm>
            <a:off x="7323134" y="3249369"/>
            <a:ext cx="324000" cy="3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99" name="Group 98"/>
          <p:cNvGrpSpPr/>
          <p:nvPr/>
        </p:nvGrpSpPr>
        <p:grpSpPr>
          <a:xfrm>
            <a:off x="2925354" y="3749622"/>
            <a:ext cx="4737822" cy="796570"/>
            <a:chOff x="2909312" y="2002022"/>
            <a:chExt cx="4737822" cy="796570"/>
          </a:xfrm>
        </p:grpSpPr>
        <p:sp>
          <p:nvSpPr>
            <p:cNvPr id="100" name="Oval 99"/>
            <p:cNvSpPr/>
            <p:nvPr/>
          </p:nvSpPr>
          <p:spPr>
            <a:xfrm>
              <a:off x="2925354" y="203147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Oval 100"/>
            <p:cNvSpPr/>
            <p:nvPr/>
          </p:nvSpPr>
          <p:spPr>
            <a:xfrm>
              <a:off x="3326539" y="203147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Oval 101"/>
            <p:cNvSpPr/>
            <p:nvPr/>
          </p:nvSpPr>
          <p:spPr>
            <a:xfrm>
              <a:off x="2925354" y="240947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Oval 102"/>
            <p:cNvSpPr/>
            <p:nvPr/>
          </p:nvSpPr>
          <p:spPr>
            <a:xfrm>
              <a:off x="3326823" y="240947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Oval 103"/>
            <p:cNvSpPr/>
            <p:nvPr/>
          </p:nvSpPr>
          <p:spPr>
            <a:xfrm>
              <a:off x="3804910" y="204149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Oval 104"/>
            <p:cNvSpPr/>
            <p:nvPr/>
          </p:nvSpPr>
          <p:spPr>
            <a:xfrm>
              <a:off x="4206095" y="204149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6" name="Oval 105"/>
            <p:cNvSpPr/>
            <p:nvPr/>
          </p:nvSpPr>
          <p:spPr>
            <a:xfrm>
              <a:off x="3804910" y="241949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7" name="Oval 106"/>
            <p:cNvSpPr/>
            <p:nvPr/>
          </p:nvSpPr>
          <p:spPr>
            <a:xfrm>
              <a:off x="4206379" y="241949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8" name="Oval 107"/>
            <p:cNvSpPr/>
            <p:nvPr/>
          </p:nvSpPr>
          <p:spPr>
            <a:xfrm>
              <a:off x="4684466" y="205151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9" name="Oval 108"/>
            <p:cNvSpPr/>
            <p:nvPr/>
          </p:nvSpPr>
          <p:spPr>
            <a:xfrm>
              <a:off x="5085651" y="205151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0" name="Oval 109"/>
            <p:cNvSpPr/>
            <p:nvPr/>
          </p:nvSpPr>
          <p:spPr>
            <a:xfrm>
              <a:off x="4684466" y="242951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1" name="Oval 110"/>
            <p:cNvSpPr/>
            <p:nvPr/>
          </p:nvSpPr>
          <p:spPr>
            <a:xfrm>
              <a:off x="5085935" y="242951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2" name="Oval 111"/>
            <p:cNvSpPr/>
            <p:nvPr/>
          </p:nvSpPr>
          <p:spPr>
            <a:xfrm>
              <a:off x="5564022" y="206153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3" name="Oval 112"/>
            <p:cNvSpPr/>
            <p:nvPr/>
          </p:nvSpPr>
          <p:spPr>
            <a:xfrm>
              <a:off x="5965207" y="206153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4" name="Oval 113"/>
            <p:cNvSpPr/>
            <p:nvPr/>
          </p:nvSpPr>
          <p:spPr>
            <a:xfrm>
              <a:off x="5564022" y="243953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5" name="Oval 114"/>
            <p:cNvSpPr/>
            <p:nvPr/>
          </p:nvSpPr>
          <p:spPr>
            <a:xfrm>
              <a:off x="5965491" y="243953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6" name="Oval 115"/>
            <p:cNvSpPr/>
            <p:nvPr/>
          </p:nvSpPr>
          <p:spPr>
            <a:xfrm>
              <a:off x="6443578" y="207155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7" name="Oval 116"/>
            <p:cNvSpPr/>
            <p:nvPr/>
          </p:nvSpPr>
          <p:spPr>
            <a:xfrm>
              <a:off x="6844763" y="207155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8" name="Oval 117"/>
            <p:cNvSpPr/>
            <p:nvPr/>
          </p:nvSpPr>
          <p:spPr>
            <a:xfrm>
              <a:off x="6443578" y="244955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9" name="Oval 118"/>
            <p:cNvSpPr/>
            <p:nvPr/>
          </p:nvSpPr>
          <p:spPr>
            <a:xfrm>
              <a:off x="6845047" y="244955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0" name="Oval 119"/>
            <p:cNvSpPr/>
            <p:nvPr/>
          </p:nvSpPr>
          <p:spPr>
            <a:xfrm>
              <a:off x="7323134" y="208157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1" name="Rounded Rectangle 120"/>
            <p:cNvSpPr/>
            <p:nvPr/>
          </p:nvSpPr>
          <p:spPr>
            <a:xfrm>
              <a:off x="2909312" y="2002022"/>
              <a:ext cx="778673" cy="77755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2" name="Rounded Rectangle 121"/>
            <p:cNvSpPr/>
            <p:nvPr/>
          </p:nvSpPr>
          <p:spPr>
            <a:xfrm>
              <a:off x="3783452" y="2006776"/>
              <a:ext cx="778673" cy="77755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3" name="Rounded Rectangle 122"/>
            <p:cNvSpPr/>
            <p:nvPr/>
          </p:nvSpPr>
          <p:spPr>
            <a:xfrm>
              <a:off x="4657592" y="2011530"/>
              <a:ext cx="778673" cy="77755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4" name="Rounded Rectangle 123"/>
            <p:cNvSpPr/>
            <p:nvPr/>
          </p:nvSpPr>
          <p:spPr>
            <a:xfrm>
              <a:off x="5547774" y="2016284"/>
              <a:ext cx="778673" cy="77755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25" name="Rounded Rectangle 124"/>
            <p:cNvSpPr/>
            <p:nvPr/>
          </p:nvSpPr>
          <p:spPr>
            <a:xfrm>
              <a:off x="6421914" y="2021038"/>
              <a:ext cx="778673" cy="77755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26" name="Oval 125"/>
          <p:cNvSpPr/>
          <p:nvPr/>
        </p:nvSpPr>
        <p:spPr>
          <a:xfrm>
            <a:off x="7339176" y="4188628"/>
            <a:ext cx="324000" cy="3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7" name="Oval 126"/>
          <p:cNvSpPr/>
          <p:nvPr/>
        </p:nvSpPr>
        <p:spPr>
          <a:xfrm>
            <a:off x="7731214" y="3827965"/>
            <a:ext cx="324000" cy="3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8" name="TextBox 127"/>
          <p:cNvSpPr txBox="1"/>
          <p:nvPr/>
        </p:nvSpPr>
        <p:spPr>
          <a:xfrm>
            <a:off x="2047812" y="3818806"/>
            <a:ext cx="1909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5 r 3</a:t>
            </a:r>
          </a:p>
        </p:txBody>
      </p:sp>
      <p:grpSp>
        <p:nvGrpSpPr>
          <p:cNvPr id="129" name="Group 128"/>
          <p:cNvGrpSpPr/>
          <p:nvPr/>
        </p:nvGrpSpPr>
        <p:grpSpPr>
          <a:xfrm>
            <a:off x="2918577" y="4641216"/>
            <a:ext cx="4737822" cy="796570"/>
            <a:chOff x="2909312" y="2002022"/>
            <a:chExt cx="4737822" cy="796570"/>
          </a:xfrm>
        </p:grpSpPr>
        <p:sp>
          <p:nvSpPr>
            <p:cNvPr id="130" name="Oval 129"/>
            <p:cNvSpPr/>
            <p:nvPr/>
          </p:nvSpPr>
          <p:spPr>
            <a:xfrm>
              <a:off x="2925354" y="203147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1" name="Oval 130"/>
            <p:cNvSpPr/>
            <p:nvPr/>
          </p:nvSpPr>
          <p:spPr>
            <a:xfrm>
              <a:off x="3326539" y="203147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2" name="Oval 131"/>
            <p:cNvSpPr/>
            <p:nvPr/>
          </p:nvSpPr>
          <p:spPr>
            <a:xfrm>
              <a:off x="2925354" y="240947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3" name="Oval 132"/>
            <p:cNvSpPr/>
            <p:nvPr/>
          </p:nvSpPr>
          <p:spPr>
            <a:xfrm>
              <a:off x="3326823" y="240947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4" name="Oval 133"/>
            <p:cNvSpPr/>
            <p:nvPr/>
          </p:nvSpPr>
          <p:spPr>
            <a:xfrm>
              <a:off x="3804910" y="204149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5" name="Oval 134"/>
            <p:cNvSpPr/>
            <p:nvPr/>
          </p:nvSpPr>
          <p:spPr>
            <a:xfrm>
              <a:off x="4206095" y="204149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6" name="Oval 135"/>
            <p:cNvSpPr/>
            <p:nvPr/>
          </p:nvSpPr>
          <p:spPr>
            <a:xfrm>
              <a:off x="3804910" y="241949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7" name="Oval 136"/>
            <p:cNvSpPr/>
            <p:nvPr/>
          </p:nvSpPr>
          <p:spPr>
            <a:xfrm>
              <a:off x="4206379" y="241949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8" name="Oval 137"/>
            <p:cNvSpPr/>
            <p:nvPr/>
          </p:nvSpPr>
          <p:spPr>
            <a:xfrm>
              <a:off x="4684466" y="205151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9" name="Oval 138"/>
            <p:cNvSpPr/>
            <p:nvPr/>
          </p:nvSpPr>
          <p:spPr>
            <a:xfrm>
              <a:off x="5085651" y="205151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0" name="Oval 139"/>
            <p:cNvSpPr/>
            <p:nvPr/>
          </p:nvSpPr>
          <p:spPr>
            <a:xfrm>
              <a:off x="4684466" y="242951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1" name="Oval 140"/>
            <p:cNvSpPr/>
            <p:nvPr/>
          </p:nvSpPr>
          <p:spPr>
            <a:xfrm>
              <a:off x="5085935" y="242951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2" name="Oval 141"/>
            <p:cNvSpPr/>
            <p:nvPr/>
          </p:nvSpPr>
          <p:spPr>
            <a:xfrm>
              <a:off x="5564022" y="206153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3" name="Oval 142"/>
            <p:cNvSpPr/>
            <p:nvPr/>
          </p:nvSpPr>
          <p:spPr>
            <a:xfrm>
              <a:off x="5965207" y="206153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4" name="Oval 143"/>
            <p:cNvSpPr/>
            <p:nvPr/>
          </p:nvSpPr>
          <p:spPr>
            <a:xfrm>
              <a:off x="5564022" y="243953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5" name="Oval 144"/>
            <p:cNvSpPr/>
            <p:nvPr/>
          </p:nvSpPr>
          <p:spPr>
            <a:xfrm>
              <a:off x="5965491" y="243953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6" name="Oval 145"/>
            <p:cNvSpPr/>
            <p:nvPr/>
          </p:nvSpPr>
          <p:spPr>
            <a:xfrm>
              <a:off x="6443578" y="207155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7" name="Oval 146"/>
            <p:cNvSpPr/>
            <p:nvPr/>
          </p:nvSpPr>
          <p:spPr>
            <a:xfrm>
              <a:off x="6844763" y="207155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8" name="Oval 147"/>
            <p:cNvSpPr/>
            <p:nvPr/>
          </p:nvSpPr>
          <p:spPr>
            <a:xfrm>
              <a:off x="6443578" y="244955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9" name="Oval 148"/>
            <p:cNvSpPr/>
            <p:nvPr/>
          </p:nvSpPr>
          <p:spPr>
            <a:xfrm>
              <a:off x="6845047" y="244955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0" name="Oval 149"/>
            <p:cNvSpPr/>
            <p:nvPr/>
          </p:nvSpPr>
          <p:spPr>
            <a:xfrm>
              <a:off x="7323134" y="2081573"/>
              <a:ext cx="324000" cy="324000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1" name="Rounded Rectangle 150"/>
            <p:cNvSpPr/>
            <p:nvPr/>
          </p:nvSpPr>
          <p:spPr>
            <a:xfrm>
              <a:off x="2909312" y="2002022"/>
              <a:ext cx="778673" cy="77755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2" name="Rounded Rectangle 151"/>
            <p:cNvSpPr/>
            <p:nvPr/>
          </p:nvSpPr>
          <p:spPr>
            <a:xfrm>
              <a:off x="3783452" y="2006776"/>
              <a:ext cx="778673" cy="77755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3" name="Rounded Rectangle 152"/>
            <p:cNvSpPr/>
            <p:nvPr/>
          </p:nvSpPr>
          <p:spPr>
            <a:xfrm>
              <a:off x="4657592" y="2011530"/>
              <a:ext cx="778673" cy="77755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4" name="Rounded Rectangle 153"/>
            <p:cNvSpPr/>
            <p:nvPr/>
          </p:nvSpPr>
          <p:spPr>
            <a:xfrm>
              <a:off x="5547774" y="2016284"/>
              <a:ext cx="778673" cy="77755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55" name="Rounded Rectangle 154"/>
            <p:cNvSpPr/>
            <p:nvPr/>
          </p:nvSpPr>
          <p:spPr>
            <a:xfrm>
              <a:off x="6421914" y="2021038"/>
              <a:ext cx="778673" cy="77755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56" name="Oval 155"/>
          <p:cNvSpPr/>
          <p:nvPr/>
        </p:nvSpPr>
        <p:spPr>
          <a:xfrm>
            <a:off x="7332399" y="5080222"/>
            <a:ext cx="324000" cy="3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7" name="Oval 156"/>
          <p:cNvSpPr/>
          <p:nvPr/>
        </p:nvSpPr>
        <p:spPr>
          <a:xfrm>
            <a:off x="7724437" y="4719559"/>
            <a:ext cx="324000" cy="3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8" name="Oval 157"/>
          <p:cNvSpPr/>
          <p:nvPr/>
        </p:nvSpPr>
        <p:spPr>
          <a:xfrm>
            <a:off x="7733291" y="5080222"/>
            <a:ext cx="324000" cy="324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9" name="Rounded Rectangle 158"/>
          <p:cNvSpPr/>
          <p:nvPr/>
        </p:nvSpPr>
        <p:spPr>
          <a:xfrm>
            <a:off x="7305809" y="4650724"/>
            <a:ext cx="778673" cy="77755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0" name="TextBox 159"/>
          <p:cNvSpPr txBox="1"/>
          <p:nvPr/>
        </p:nvSpPr>
        <p:spPr>
          <a:xfrm>
            <a:off x="1986890" y="4680687"/>
            <a:ext cx="19090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accent1">
                    <a:lumMod val="75000"/>
                  </a:schemeClr>
                </a:solidFill>
              </a:rPr>
              <a:t>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3574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42" grpId="0"/>
      <p:bldP spid="98" grpId="0" animBg="1"/>
      <p:bldP spid="126" grpId="0" animBg="1"/>
      <p:bldP spid="127" grpId="0" animBg="1"/>
      <p:bldP spid="128" grpId="0"/>
      <p:bldP spid="156" grpId="0" animBg="1"/>
      <p:bldP spid="157" grpId="0" animBg="1"/>
      <p:bldP spid="158" grpId="0" animBg="1"/>
      <p:bldP spid="159" grpId="0" animBg="1"/>
      <p:bldP spid="16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17523" y="354363"/>
            <a:ext cx="7625490" cy="914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The children have some counters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How many counters do they have?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n-GB" sz="2800" dirty="0">
              <a:solidFill>
                <a:srgbClr val="5B9BD5">
                  <a:lumMod val="5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5655" y="5335235"/>
            <a:ext cx="747045" cy="7470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668499" y="5477924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161" name="Picture 160">
            <a:extLst>
              <a:ext uri="{FF2B5EF4-FFF2-40B4-BE49-F238E27FC236}">
                <a16:creationId xmlns:a16="http://schemas.microsoft.com/office/drawing/2014/main" id="{E06D8137-83B2-48D8-ACFE-22C2F7C559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99155" y="2065175"/>
            <a:ext cx="1495958" cy="1784416"/>
          </a:xfrm>
          <a:prstGeom prst="rect">
            <a:avLst/>
          </a:prstGeom>
        </p:spPr>
      </p:pic>
      <p:pic>
        <p:nvPicPr>
          <p:cNvPr id="162" name="Picture 161">
            <a:extLst>
              <a:ext uri="{FF2B5EF4-FFF2-40B4-BE49-F238E27FC236}">
                <a16:creationId xmlns:a16="http://schemas.microsoft.com/office/drawing/2014/main" id="{6349AEE9-BFA4-4679-AB48-41608E1FB7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7512" y="3077139"/>
            <a:ext cx="1495958" cy="1844791"/>
          </a:xfrm>
          <a:prstGeom prst="rect">
            <a:avLst/>
          </a:prstGeom>
        </p:spPr>
      </p:pic>
      <p:sp>
        <p:nvSpPr>
          <p:cNvPr id="163" name="Speech Bubble: Rectangle with Corners Rounded 33">
            <a:extLst>
              <a:ext uri="{FF2B5EF4-FFF2-40B4-BE49-F238E27FC236}">
                <a16:creationId xmlns:a16="http://schemas.microsoft.com/office/drawing/2014/main" id="{EA19D71E-B586-4249-A4CA-1062FBA5E2DF}"/>
              </a:ext>
            </a:extLst>
          </p:cNvPr>
          <p:cNvSpPr/>
          <p:nvPr/>
        </p:nvSpPr>
        <p:spPr>
          <a:xfrm>
            <a:off x="1812567" y="2315205"/>
            <a:ext cx="4903500" cy="919401"/>
          </a:xfrm>
          <a:prstGeom prst="wedgeRoundRectCallout">
            <a:avLst>
              <a:gd name="adj1" fmla="val 58382"/>
              <a:gd name="adj2" fmla="val 33989"/>
              <a:gd name="adj3" fmla="val 16667"/>
            </a:avLst>
          </a:prstGeom>
          <a:ln w="19050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If I arrange the counters into groups of 5 there is 1 counter left over.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4" name="Speech Bubble: Rectangle with Corners Rounded 35">
            <a:extLst>
              <a:ext uri="{FF2B5EF4-FFF2-40B4-BE49-F238E27FC236}">
                <a16:creationId xmlns:a16="http://schemas.microsoft.com/office/drawing/2014/main" id="{3E48973B-070C-4C66-A970-24D861AF93CC}"/>
              </a:ext>
            </a:extLst>
          </p:cNvPr>
          <p:cNvSpPr/>
          <p:nvPr/>
        </p:nvSpPr>
        <p:spPr>
          <a:xfrm>
            <a:off x="2204496" y="3618567"/>
            <a:ext cx="5442637" cy="919401"/>
          </a:xfrm>
          <a:prstGeom prst="wedgeRoundRectCallout">
            <a:avLst>
              <a:gd name="adj1" fmla="val -59116"/>
              <a:gd name="adj2" fmla="val 1665"/>
              <a:gd name="adj3" fmla="val 16667"/>
            </a:avLst>
          </a:prstGeom>
          <a:ln w="19050"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If I arrange the counters into groups of 8 there are 2 counters left over.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65" name="Picture 164">
            <a:extLst>
              <a:ext uri="{FF2B5EF4-FFF2-40B4-BE49-F238E27FC236}">
                <a16:creationId xmlns:a16="http://schemas.microsoft.com/office/drawing/2014/main" id="{4BDDD11B-0AB8-493E-9975-8A7D706C447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572809" y="823988"/>
            <a:ext cx="1495958" cy="1643541"/>
          </a:xfrm>
          <a:prstGeom prst="rect">
            <a:avLst/>
          </a:prstGeom>
        </p:spPr>
      </p:pic>
      <p:sp>
        <p:nvSpPr>
          <p:cNvPr id="166" name="Speech Bubble: Rectangle with Corners Rounded 36">
            <a:extLst>
              <a:ext uri="{FF2B5EF4-FFF2-40B4-BE49-F238E27FC236}">
                <a16:creationId xmlns:a16="http://schemas.microsoft.com/office/drawing/2014/main" id="{7BB4C75C-BBE2-4B59-AAE5-752356D7319F}"/>
              </a:ext>
            </a:extLst>
          </p:cNvPr>
          <p:cNvSpPr/>
          <p:nvPr/>
        </p:nvSpPr>
        <p:spPr>
          <a:xfrm>
            <a:off x="2251855" y="1088461"/>
            <a:ext cx="3164764" cy="919401"/>
          </a:xfrm>
          <a:prstGeom prst="wedgeRoundRectCallout">
            <a:avLst>
              <a:gd name="adj1" fmla="val -58837"/>
              <a:gd name="adj2" fmla="val 10783"/>
              <a:gd name="adj3" fmla="val 16667"/>
            </a:avLst>
          </a:prstGeom>
          <a:ln w="19050">
            <a:solidFill>
              <a:schemeClr val="accent4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There</a:t>
            </a:r>
            <a:r>
              <a:rPr kumimoji="0" lang="en-GB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are fewer than 30 counters.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22846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3" grpId="0" animBg="1"/>
      <p:bldP spid="164" grpId="0" animBg="1"/>
      <p:bldP spid="16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4BDDD11B-0AB8-493E-9975-8A7D706C44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424821" y="995277"/>
            <a:ext cx="1495958" cy="1643541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1C7069DF-BE66-4341-ACDA-2ABA5DCF3029}"/>
              </a:ext>
            </a:extLst>
          </p:cNvPr>
          <p:cNvSpPr/>
          <p:nvPr/>
        </p:nvSpPr>
        <p:spPr>
          <a:xfrm>
            <a:off x="681621" y="392706"/>
            <a:ext cx="62639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How many counters</a:t>
            </a:r>
            <a:r>
              <a:rPr kumimoji="0" lang="en-GB" sz="28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do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 they have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</a:p>
        </p:txBody>
      </p:sp>
      <p:sp>
        <p:nvSpPr>
          <p:cNvPr id="15" name="Speech Bubble: Rectangle with Corners Rounded 33">
            <a:extLst>
              <a:ext uri="{FF2B5EF4-FFF2-40B4-BE49-F238E27FC236}">
                <a16:creationId xmlns:a16="http://schemas.microsoft.com/office/drawing/2014/main" id="{EA19D71E-B586-4249-A4CA-1062FBA5E2DF}"/>
              </a:ext>
            </a:extLst>
          </p:cNvPr>
          <p:cNvSpPr/>
          <p:nvPr/>
        </p:nvSpPr>
        <p:spPr>
          <a:xfrm>
            <a:off x="1732281" y="1233446"/>
            <a:ext cx="3387681" cy="919401"/>
          </a:xfrm>
          <a:prstGeom prst="wedgeRoundRectCallout">
            <a:avLst>
              <a:gd name="adj1" fmla="val -54542"/>
              <a:gd name="adj2" fmla="val 29016"/>
              <a:gd name="adj3" fmla="val 16667"/>
            </a:avLst>
          </a:prstGeom>
          <a:ln w="19050">
            <a:solidFill>
              <a:schemeClr val="accent2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There</a:t>
            </a:r>
            <a:r>
              <a:rPr kumimoji="0" lang="en-GB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are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fewer than </a:t>
            </a:r>
            <a:r>
              <a:rPr lang="en-GB" sz="2400" noProof="0" dirty="0">
                <a:solidFill>
                  <a:prstClr val="black"/>
                </a:solidFill>
                <a:latin typeface="Calibri" panose="020F0502020204030204"/>
              </a:rPr>
              <a:t>3</a:t>
            </a: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0 counters.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Speech Bubble: Rectangle with Corners Rounded 34">
            <a:extLst>
              <a:ext uri="{FF2B5EF4-FFF2-40B4-BE49-F238E27FC236}">
                <a16:creationId xmlns:a16="http://schemas.microsoft.com/office/drawing/2014/main" id="{4E13F11C-A769-4C9B-93CD-ED4DEF693FE9}"/>
              </a:ext>
            </a:extLst>
          </p:cNvPr>
          <p:cNvSpPr/>
          <p:nvPr/>
        </p:nvSpPr>
        <p:spPr>
          <a:xfrm>
            <a:off x="1732282" y="2205221"/>
            <a:ext cx="3403426" cy="1328023"/>
          </a:xfrm>
          <a:prstGeom prst="wedgeRoundRectCallout">
            <a:avLst>
              <a:gd name="adj1" fmla="val -54060"/>
              <a:gd name="adj2" fmla="val 20728"/>
              <a:gd name="adj3" fmla="val 16667"/>
            </a:avLst>
          </a:prstGeom>
          <a:ln w="19050"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GB" sz="2400" dirty="0">
                <a:solidFill>
                  <a:prstClr val="black"/>
                </a:solidFill>
              </a:rPr>
              <a:t>If I arrange the counters into groups of 5 there is 1 counter left over.</a:t>
            </a:r>
          </a:p>
        </p:txBody>
      </p:sp>
      <p:sp>
        <p:nvSpPr>
          <p:cNvPr id="18" name="Speech Bubble: Rectangle with Corners Rounded 36">
            <a:extLst>
              <a:ext uri="{FF2B5EF4-FFF2-40B4-BE49-F238E27FC236}">
                <a16:creationId xmlns:a16="http://schemas.microsoft.com/office/drawing/2014/main" id="{7BB4C75C-BBE2-4B59-AAE5-752356D7319F}"/>
              </a:ext>
            </a:extLst>
          </p:cNvPr>
          <p:cNvSpPr/>
          <p:nvPr/>
        </p:nvSpPr>
        <p:spPr>
          <a:xfrm>
            <a:off x="1732282" y="3633123"/>
            <a:ext cx="3381302" cy="1328023"/>
          </a:xfrm>
          <a:prstGeom prst="wedgeRoundRectCallout">
            <a:avLst>
              <a:gd name="adj1" fmla="val -54782"/>
              <a:gd name="adj2" fmla="val 2059"/>
              <a:gd name="adj3" fmla="val 16667"/>
            </a:avLst>
          </a:prstGeom>
          <a:ln w="19050"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GB" sz="2400" dirty="0">
                <a:solidFill>
                  <a:prstClr val="black"/>
                </a:solidFill>
              </a:rPr>
              <a:t>If I arrange the counters into groups of 8 there are 2 counters left over.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63B75DA-7232-4D90-B738-2B3C416587F2}"/>
              </a:ext>
            </a:extLst>
          </p:cNvPr>
          <p:cNvSpPr/>
          <p:nvPr/>
        </p:nvSpPr>
        <p:spPr>
          <a:xfrm>
            <a:off x="5191050" y="708320"/>
            <a:ext cx="105751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 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6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>
                <a:solidFill>
                  <a:prstClr val="black"/>
                </a:solidFill>
                <a:latin typeface="Calibri" panose="020F0502020204030204"/>
              </a:rPr>
              <a:t>11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16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21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26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BD248664-7908-4C19-A821-2F5DBF5D87A6}"/>
              </a:ext>
            </a:extLst>
          </p:cNvPr>
          <p:cNvSpPr/>
          <p:nvPr/>
        </p:nvSpPr>
        <p:spPr>
          <a:xfrm>
            <a:off x="5415463" y="2460154"/>
            <a:ext cx="608690" cy="407251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3" name="Rectangle: Rounded Corners 72">
            <a:extLst>
              <a:ext uri="{FF2B5EF4-FFF2-40B4-BE49-F238E27FC236}">
                <a16:creationId xmlns:a16="http://schemas.microsoft.com/office/drawing/2014/main" id="{DC66EB85-5377-4BAA-B659-59FEF766D563}"/>
              </a:ext>
            </a:extLst>
          </p:cNvPr>
          <p:cNvSpPr/>
          <p:nvPr/>
        </p:nvSpPr>
        <p:spPr>
          <a:xfrm>
            <a:off x="4791295" y="5186696"/>
            <a:ext cx="3420000" cy="91940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Can you create your own</a:t>
            </a:r>
            <a:r>
              <a:rPr kumimoji="0" lang="en-GB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puzzle like this?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06D8137-83B2-48D8-ACFE-22C2F7C559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441430" y="2018298"/>
            <a:ext cx="1495958" cy="178441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349AEE9-BFA4-4679-AB48-41608E1FB7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4741" y="3146943"/>
            <a:ext cx="1495958" cy="1844791"/>
          </a:xfrm>
          <a:prstGeom prst="rect">
            <a:avLst/>
          </a:prstGeom>
        </p:spPr>
      </p:pic>
      <p:sp>
        <p:nvSpPr>
          <p:cNvPr id="48" name="Rectangle 47">
            <a:extLst>
              <a:ext uri="{FF2B5EF4-FFF2-40B4-BE49-F238E27FC236}">
                <a16:creationId xmlns:a16="http://schemas.microsoft.com/office/drawing/2014/main" id="{C63B75DA-7232-4D90-B738-2B3C416587F2}"/>
              </a:ext>
            </a:extLst>
          </p:cNvPr>
          <p:cNvSpPr/>
          <p:nvPr/>
        </p:nvSpPr>
        <p:spPr>
          <a:xfrm>
            <a:off x="5152317" y="3246765"/>
            <a:ext cx="1057517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10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>
                <a:solidFill>
                  <a:prstClr val="black"/>
                </a:solidFill>
                <a:latin typeface="Calibri" panose="020F0502020204030204"/>
              </a:rPr>
              <a:t>18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/>
              </a:rPr>
              <a:t>26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BD248664-7908-4C19-A821-2F5DBF5D87A6}"/>
              </a:ext>
            </a:extLst>
          </p:cNvPr>
          <p:cNvSpPr/>
          <p:nvPr/>
        </p:nvSpPr>
        <p:spPr>
          <a:xfrm>
            <a:off x="5385947" y="4162480"/>
            <a:ext cx="608690" cy="407251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val 1"/>
          <p:cNvSpPr/>
          <p:nvPr/>
        </p:nvSpPr>
        <p:spPr>
          <a:xfrm>
            <a:off x="7790183" y="653370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" name="Group 2"/>
          <p:cNvGrpSpPr/>
          <p:nvPr/>
        </p:nvGrpSpPr>
        <p:grpSpPr>
          <a:xfrm>
            <a:off x="7453537" y="653370"/>
            <a:ext cx="252000" cy="1473140"/>
            <a:chOff x="7354172" y="654316"/>
            <a:chExt cx="252000" cy="1473140"/>
          </a:xfrm>
        </p:grpSpPr>
        <p:sp>
          <p:nvSpPr>
            <p:cNvPr id="55" name="Oval 54"/>
            <p:cNvSpPr/>
            <p:nvPr/>
          </p:nvSpPr>
          <p:spPr>
            <a:xfrm>
              <a:off x="7354172" y="654316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Oval 55"/>
            <p:cNvSpPr/>
            <p:nvPr/>
          </p:nvSpPr>
          <p:spPr>
            <a:xfrm>
              <a:off x="7354172" y="959601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Oval 56"/>
            <p:cNvSpPr/>
            <p:nvPr/>
          </p:nvSpPr>
          <p:spPr>
            <a:xfrm>
              <a:off x="7354172" y="1264886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8" name="Oval 57"/>
            <p:cNvSpPr/>
            <p:nvPr/>
          </p:nvSpPr>
          <p:spPr>
            <a:xfrm>
              <a:off x="7354172" y="1570171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9" name="Oval 58"/>
            <p:cNvSpPr/>
            <p:nvPr/>
          </p:nvSpPr>
          <p:spPr>
            <a:xfrm>
              <a:off x="7354172" y="1875456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7123196" y="653370"/>
            <a:ext cx="252000" cy="1473140"/>
            <a:chOff x="7354172" y="654316"/>
            <a:chExt cx="252000" cy="1473140"/>
          </a:xfrm>
        </p:grpSpPr>
        <p:sp>
          <p:nvSpPr>
            <p:cNvPr id="62" name="Oval 61"/>
            <p:cNvSpPr/>
            <p:nvPr/>
          </p:nvSpPr>
          <p:spPr>
            <a:xfrm>
              <a:off x="7354172" y="654316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" name="Oval 62"/>
            <p:cNvSpPr/>
            <p:nvPr/>
          </p:nvSpPr>
          <p:spPr>
            <a:xfrm>
              <a:off x="7354172" y="959601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" name="Oval 63"/>
            <p:cNvSpPr/>
            <p:nvPr/>
          </p:nvSpPr>
          <p:spPr>
            <a:xfrm>
              <a:off x="7354172" y="1264886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Oval 64"/>
            <p:cNvSpPr/>
            <p:nvPr/>
          </p:nvSpPr>
          <p:spPr>
            <a:xfrm>
              <a:off x="7354172" y="1570171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6" name="Oval 65"/>
            <p:cNvSpPr/>
            <p:nvPr/>
          </p:nvSpPr>
          <p:spPr>
            <a:xfrm>
              <a:off x="7354172" y="1875456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6814989" y="662298"/>
            <a:ext cx="252000" cy="1473140"/>
            <a:chOff x="7354172" y="654316"/>
            <a:chExt cx="252000" cy="1473140"/>
          </a:xfrm>
        </p:grpSpPr>
        <p:sp>
          <p:nvSpPr>
            <p:cNvPr id="68" name="Oval 67"/>
            <p:cNvSpPr/>
            <p:nvPr/>
          </p:nvSpPr>
          <p:spPr>
            <a:xfrm>
              <a:off x="7354172" y="654316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Oval 68"/>
            <p:cNvSpPr/>
            <p:nvPr/>
          </p:nvSpPr>
          <p:spPr>
            <a:xfrm>
              <a:off x="7354172" y="959601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0" name="Oval 69"/>
            <p:cNvSpPr/>
            <p:nvPr/>
          </p:nvSpPr>
          <p:spPr>
            <a:xfrm>
              <a:off x="7354172" y="1264886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1" name="Oval 70"/>
            <p:cNvSpPr/>
            <p:nvPr/>
          </p:nvSpPr>
          <p:spPr>
            <a:xfrm>
              <a:off x="7354172" y="1570171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Oval 71"/>
            <p:cNvSpPr/>
            <p:nvPr/>
          </p:nvSpPr>
          <p:spPr>
            <a:xfrm>
              <a:off x="7354172" y="1875456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6501295" y="662298"/>
            <a:ext cx="252000" cy="1473140"/>
            <a:chOff x="7354172" y="654316"/>
            <a:chExt cx="252000" cy="1473140"/>
          </a:xfrm>
        </p:grpSpPr>
        <p:sp>
          <p:nvSpPr>
            <p:cNvPr id="74" name="Oval 73"/>
            <p:cNvSpPr/>
            <p:nvPr/>
          </p:nvSpPr>
          <p:spPr>
            <a:xfrm>
              <a:off x="7354172" y="654316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5" name="Oval 74"/>
            <p:cNvSpPr/>
            <p:nvPr/>
          </p:nvSpPr>
          <p:spPr>
            <a:xfrm>
              <a:off x="7354172" y="959601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Oval 75"/>
            <p:cNvSpPr/>
            <p:nvPr/>
          </p:nvSpPr>
          <p:spPr>
            <a:xfrm>
              <a:off x="7354172" y="1264886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7" name="Oval 76"/>
            <p:cNvSpPr/>
            <p:nvPr/>
          </p:nvSpPr>
          <p:spPr>
            <a:xfrm>
              <a:off x="7354172" y="1570171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Oval 77"/>
            <p:cNvSpPr/>
            <p:nvPr/>
          </p:nvSpPr>
          <p:spPr>
            <a:xfrm>
              <a:off x="7354172" y="1875456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6178208" y="662298"/>
            <a:ext cx="252000" cy="1473140"/>
            <a:chOff x="7354172" y="654316"/>
            <a:chExt cx="252000" cy="1473140"/>
          </a:xfrm>
        </p:grpSpPr>
        <p:sp>
          <p:nvSpPr>
            <p:cNvPr id="80" name="Oval 79"/>
            <p:cNvSpPr/>
            <p:nvPr/>
          </p:nvSpPr>
          <p:spPr>
            <a:xfrm>
              <a:off x="7354172" y="654316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Oval 80"/>
            <p:cNvSpPr/>
            <p:nvPr/>
          </p:nvSpPr>
          <p:spPr>
            <a:xfrm>
              <a:off x="7354172" y="959601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Oval 81"/>
            <p:cNvSpPr/>
            <p:nvPr/>
          </p:nvSpPr>
          <p:spPr>
            <a:xfrm>
              <a:off x="7354172" y="1264886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3" name="Oval 82"/>
            <p:cNvSpPr/>
            <p:nvPr/>
          </p:nvSpPr>
          <p:spPr>
            <a:xfrm>
              <a:off x="7354172" y="1570171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4" name="Oval 83"/>
            <p:cNvSpPr/>
            <p:nvPr/>
          </p:nvSpPr>
          <p:spPr>
            <a:xfrm>
              <a:off x="7354172" y="1875456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5" name="Oval 84"/>
          <p:cNvSpPr/>
          <p:nvPr/>
        </p:nvSpPr>
        <p:spPr>
          <a:xfrm>
            <a:off x="7739424" y="2597600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val 85"/>
          <p:cNvSpPr/>
          <p:nvPr/>
        </p:nvSpPr>
        <p:spPr>
          <a:xfrm>
            <a:off x="7740729" y="2912618"/>
            <a:ext cx="252000" cy="25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" name="Group 4"/>
          <p:cNvGrpSpPr/>
          <p:nvPr/>
        </p:nvGrpSpPr>
        <p:grpSpPr>
          <a:xfrm>
            <a:off x="7387342" y="2597600"/>
            <a:ext cx="252000" cy="2394583"/>
            <a:chOff x="7387342" y="2597600"/>
            <a:chExt cx="252000" cy="2394583"/>
          </a:xfrm>
        </p:grpSpPr>
        <p:sp>
          <p:nvSpPr>
            <p:cNvPr id="88" name="Oval 87"/>
            <p:cNvSpPr/>
            <p:nvPr/>
          </p:nvSpPr>
          <p:spPr>
            <a:xfrm>
              <a:off x="7387342" y="2597600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9" name="Oval 88"/>
            <p:cNvSpPr/>
            <p:nvPr/>
          </p:nvSpPr>
          <p:spPr>
            <a:xfrm>
              <a:off x="7387342" y="2902885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0" name="Oval 89"/>
            <p:cNvSpPr/>
            <p:nvPr/>
          </p:nvSpPr>
          <p:spPr>
            <a:xfrm>
              <a:off x="7387342" y="3208170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1" name="Oval 90"/>
            <p:cNvSpPr/>
            <p:nvPr/>
          </p:nvSpPr>
          <p:spPr>
            <a:xfrm>
              <a:off x="7387342" y="3513455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2" name="Oval 91"/>
            <p:cNvSpPr/>
            <p:nvPr/>
          </p:nvSpPr>
          <p:spPr>
            <a:xfrm>
              <a:off x="7387342" y="3818740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3" name="Oval 92"/>
            <p:cNvSpPr/>
            <p:nvPr/>
          </p:nvSpPr>
          <p:spPr>
            <a:xfrm>
              <a:off x="7387342" y="4129613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4" name="Oval 93"/>
            <p:cNvSpPr/>
            <p:nvPr/>
          </p:nvSpPr>
          <p:spPr>
            <a:xfrm>
              <a:off x="7387342" y="4434898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Oval 94"/>
            <p:cNvSpPr/>
            <p:nvPr/>
          </p:nvSpPr>
          <p:spPr>
            <a:xfrm>
              <a:off x="7387342" y="4740183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7009296" y="2597600"/>
            <a:ext cx="252000" cy="2394583"/>
            <a:chOff x="7387342" y="2597600"/>
            <a:chExt cx="252000" cy="2394583"/>
          </a:xfrm>
        </p:grpSpPr>
        <p:sp>
          <p:nvSpPr>
            <p:cNvPr id="98" name="Oval 97"/>
            <p:cNvSpPr/>
            <p:nvPr/>
          </p:nvSpPr>
          <p:spPr>
            <a:xfrm>
              <a:off x="7387342" y="2597600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9" name="Oval 98"/>
            <p:cNvSpPr/>
            <p:nvPr/>
          </p:nvSpPr>
          <p:spPr>
            <a:xfrm>
              <a:off x="7387342" y="2902885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0" name="Oval 99"/>
            <p:cNvSpPr/>
            <p:nvPr/>
          </p:nvSpPr>
          <p:spPr>
            <a:xfrm>
              <a:off x="7387342" y="3208170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Oval 100"/>
            <p:cNvSpPr/>
            <p:nvPr/>
          </p:nvSpPr>
          <p:spPr>
            <a:xfrm>
              <a:off x="7387342" y="3513455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Oval 101"/>
            <p:cNvSpPr/>
            <p:nvPr/>
          </p:nvSpPr>
          <p:spPr>
            <a:xfrm>
              <a:off x="7387342" y="3818740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Oval 102"/>
            <p:cNvSpPr/>
            <p:nvPr/>
          </p:nvSpPr>
          <p:spPr>
            <a:xfrm>
              <a:off x="7387342" y="4129613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Oval 103"/>
            <p:cNvSpPr/>
            <p:nvPr/>
          </p:nvSpPr>
          <p:spPr>
            <a:xfrm>
              <a:off x="7387342" y="4434898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Oval 104"/>
            <p:cNvSpPr/>
            <p:nvPr/>
          </p:nvSpPr>
          <p:spPr>
            <a:xfrm>
              <a:off x="7387342" y="4740183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6643580" y="2606840"/>
            <a:ext cx="252000" cy="2394583"/>
            <a:chOff x="7387342" y="2597600"/>
            <a:chExt cx="252000" cy="2394583"/>
          </a:xfrm>
        </p:grpSpPr>
        <p:sp>
          <p:nvSpPr>
            <p:cNvPr id="107" name="Oval 106"/>
            <p:cNvSpPr/>
            <p:nvPr/>
          </p:nvSpPr>
          <p:spPr>
            <a:xfrm>
              <a:off x="7387342" y="2597600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8" name="Oval 107"/>
            <p:cNvSpPr/>
            <p:nvPr/>
          </p:nvSpPr>
          <p:spPr>
            <a:xfrm>
              <a:off x="7387342" y="2902885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9" name="Oval 108"/>
            <p:cNvSpPr/>
            <p:nvPr/>
          </p:nvSpPr>
          <p:spPr>
            <a:xfrm>
              <a:off x="7387342" y="3208170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0" name="Oval 109"/>
            <p:cNvSpPr/>
            <p:nvPr/>
          </p:nvSpPr>
          <p:spPr>
            <a:xfrm>
              <a:off x="7387342" y="3513455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1" name="Oval 110"/>
            <p:cNvSpPr/>
            <p:nvPr/>
          </p:nvSpPr>
          <p:spPr>
            <a:xfrm>
              <a:off x="7387342" y="3818740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2" name="Oval 111"/>
            <p:cNvSpPr/>
            <p:nvPr/>
          </p:nvSpPr>
          <p:spPr>
            <a:xfrm>
              <a:off x="7387342" y="4129613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3" name="Oval 112"/>
            <p:cNvSpPr/>
            <p:nvPr/>
          </p:nvSpPr>
          <p:spPr>
            <a:xfrm>
              <a:off x="7387342" y="4434898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4" name="Oval 113"/>
            <p:cNvSpPr/>
            <p:nvPr/>
          </p:nvSpPr>
          <p:spPr>
            <a:xfrm>
              <a:off x="7387342" y="4740183"/>
              <a:ext cx="252000" cy="252000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15" name="Rectangle 114">
            <a:extLst>
              <a:ext uri="{FF2B5EF4-FFF2-40B4-BE49-F238E27FC236}">
                <a16:creationId xmlns:a16="http://schemas.microsoft.com/office/drawing/2014/main" id="{1C7069DF-BE66-4341-ACDA-2ABA5DCF3029}"/>
              </a:ext>
            </a:extLst>
          </p:cNvPr>
          <p:cNvSpPr/>
          <p:nvPr/>
        </p:nvSpPr>
        <p:spPr>
          <a:xfrm>
            <a:off x="745379" y="5469851"/>
            <a:ext cx="62639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chemeClr val="accent1">
                    <a:lumMod val="75000"/>
                  </a:schemeClr>
                </a:solidFill>
                <a:latin typeface="Calibri" panose="020F0502020204030204"/>
              </a:rPr>
              <a:t>They have 26 counters.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libri" panose="020F0502020204030204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408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41" grpId="0" animBg="1"/>
      <p:bldP spid="43" grpId="0" animBg="1"/>
      <p:bldP spid="53" grpId="0" animBg="1"/>
      <p:bldP spid="2" grpId="0" animBg="1"/>
      <p:bldP spid="85" grpId="0" animBg="1"/>
      <p:bldP spid="8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Circle the multiples of 5</a:t>
            </a:r>
          </a:p>
          <a:p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12      35      40      57      95      70</a:t>
            </a:r>
          </a:p>
          <a:p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defRPr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	 </a:t>
            </a: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Here are 15 cubes.</a:t>
            </a:r>
          </a:p>
          <a:p>
            <a:pPr lvl="0">
              <a:defRPr/>
            </a:pPr>
            <a:endParaRPr lang="en-GB" sz="44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defRPr/>
            </a:pPr>
            <a:endParaRPr lang="en-GB" sz="36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 How many groups of 3 are there?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3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Here is an array.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	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	 How many groups of 4 are there?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1779" y="2161427"/>
            <a:ext cx="6544800" cy="906203"/>
          </a:xfrm>
          <a:prstGeom prst="rect">
            <a:avLst/>
          </a:prstGeom>
        </p:spPr>
      </p:pic>
      <p:sp>
        <p:nvSpPr>
          <p:cNvPr id="50" name="Oval 49"/>
          <p:cNvSpPr/>
          <p:nvPr/>
        </p:nvSpPr>
        <p:spPr>
          <a:xfrm>
            <a:off x="1423646" y="4463207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/>
          <p:cNvSpPr/>
          <p:nvPr/>
        </p:nvSpPr>
        <p:spPr>
          <a:xfrm>
            <a:off x="1966496" y="4463207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/>
          <p:cNvSpPr/>
          <p:nvPr/>
        </p:nvSpPr>
        <p:spPr>
          <a:xfrm>
            <a:off x="2509346" y="4463207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/>
          <p:cNvSpPr/>
          <p:nvPr/>
        </p:nvSpPr>
        <p:spPr>
          <a:xfrm>
            <a:off x="3052196" y="4463207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/>
          <p:cNvSpPr/>
          <p:nvPr/>
        </p:nvSpPr>
        <p:spPr>
          <a:xfrm>
            <a:off x="3595046" y="4463207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/>
          <p:cNvSpPr/>
          <p:nvPr/>
        </p:nvSpPr>
        <p:spPr>
          <a:xfrm>
            <a:off x="1425997" y="5017189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/>
          <p:cNvSpPr/>
          <p:nvPr/>
        </p:nvSpPr>
        <p:spPr>
          <a:xfrm>
            <a:off x="1968847" y="5017189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/>
          <p:cNvSpPr/>
          <p:nvPr/>
        </p:nvSpPr>
        <p:spPr>
          <a:xfrm>
            <a:off x="2511697" y="5017189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3054547" y="5017189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>
            <a:off x="3597397" y="5017189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/>
          <p:cNvSpPr/>
          <p:nvPr/>
        </p:nvSpPr>
        <p:spPr>
          <a:xfrm>
            <a:off x="4137896" y="4463207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/>
          <p:cNvSpPr/>
          <p:nvPr/>
        </p:nvSpPr>
        <p:spPr>
          <a:xfrm>
            <a:off x="4140247" y="5017189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334776"/>
            <a:ext cx="7497474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Circle the multiples of 5</a:t>
            </a:r>
          </a:p>
          <a:p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       12      35      40      57      95      70</a:t>
            </a:r>
          </a:p>
          <a:p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defRPr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	 </a:t>
            </a: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Here are 15 cubes.</a:t>
            </a:r>
          </a:p>
          <a:p>
            <a:pPr lvl="0">
              <a:defRPr/>
            </a:pPr>
            <a:endParaRPr lang="en-GB" sz="44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defRPr/>
            </a:pPr>
            <a:endParaRPr lang="en-GB" sz="36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 How many groups of 3 are there?</a:t>
            </a:r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arenR" startAt="3"/>
            </a:pPr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Here is an array.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	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	 How many groups of 4 are there?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1779" y="2161427"/>
            <a:ext cx="6544800" cy="906203"/>
          </a:xfrm>
          <a:prstGeom prst="rect">
            <a:avLst/>
          </a:prstGeom>
        </p:spPr>
      </p:pic>
      <p:sp>
        <p:nvSpPr>
          <p:cNvPr id="50" name="Oval 49"/>
          <p:cNvSpPr/>
          <p:nvPr/>
        </p:nvSpPr>
        <p:spPr>
          <a:xfrm>
            <a:off x="1423646" y="4463207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al 50"/>
          <p:cNvSpPr/>
          <p:nvPr/>
        </p:nvSpPr>
        <p:spPr>
          <a:xfrm>
            <a:off x="1966496" y="4463207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al 51"/>
          <p:cNvSpPr/>
          <p:nvPr/>
        </p:nvSpPr>
        <p:spPr>
          <a:xfrm>
            <a:off x="2509346" y="4463207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/>
          <p:cNvSpPr/>
          <p:nvPr/>
        </p:nvSpPr>
        <p:spPr>
          <a:xfrm>
            <a:off x="3052196" y="4463207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/>
          <p:cNvSpPr/>
          <p:nvPr/>
        </p:nvSpPr>
        <p:spPr>
          <a:xfrm>
            <a:off x="3595046" y="4463207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/>
          <p:cNvSpPr/>
          <p:nvPr/>
        </p:nvSpPr>
        <p:spPr>
          <a:xfrm>
            <a:off x="1425997" y="5017189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/>
          <p:cNvSpPr/>
          <p:nvPr/>
        </p:nvSpPr>
        <p:spPr>
          <a:xfrm>
            <a:off x="1968847" y="5017189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/>
          <p:cNvSpPr/>
          <p:nvPr/>
        </p:nvSpPr>
        <p:spPr>
          <a:xfrm>
            <a:off x="2511697" y="5017189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3054547" y="5017189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>
            <a:off x="3597397" y="5017189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/>
          <p:cNvSpPr/>
          <p:nvPr/>
        </p:nvSpPr>
        <p:spPr>
          <a:xfrm>
            <a:off x="4137896" y="4463207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al 60"/>
          <p:cNvSpPr/>
          <p:nvPr/>
        </p:nvSpPr>
        <p:spPr>
          <a:xfrm>
            <a:off x="4140247" y="5017189"/>
            <a:ext cx="432000" cy="431074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1100387" y="2037044"/>
            <a:ext cx="1227861" cy="1110342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2971148" y="910850"/>
            <a:ext cx="705394" cy="570932"/>
          </a:xfrm>
          <a:prstGeom prst="ellipse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2117460" y="926433"/>
            <a:ext cx="705394" cy="570932"/>
          </a:xfrm>
          <a:prstGeom prst="ellipse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4650680" y="926433"/>
            <a:ext cx="705394" cy="570932"/>
          </a:xfrm>
          <a:prstGeom prst="ellipse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5498430" y="904758"/>
            <a:ext cx="705394" cy="570932"/>
          </a:xfrm>
          <a:prstGeom prst="ellipse">
            <a:avLst/>
          </a:prstGeom>
          <a:noFill/>
          <a:ln w="28575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6375174" y="3271769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dirty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Oval 37"/>
          <p:cNvSpPr/>
          <p:nvPr/>
        </p:nvSpPr>
        <p:spPr>
          <a:xfrm>
            <a:off x="2448681" y="2037044"/>
            <a:ext cx="1227861" cy="1110342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3849227" y="2037044"/>
            <a:ext cx="1227861" cy="1110342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5223647" y="2037044"/>
            <a:ext cx="1227861" cy="1110342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6558878" y="2037044"/>
            <a:ext cx="1227861" cy="1110342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6375174" y="5621298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noProof="0" dirty="0">
                <a:solidFill>
                  <a:srgbClr val="5B9BD5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369172" y="4387443"/>
            <a:ext cx="1079509" cy="1158091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ounded Rectangle 43"/>
          <p:cNvSpPr/>
          <p:nvPr/>
        </p:nvSpPr>
        <p:spPr>
          <a:xfrm>
            <a:off x="2450593" y="4381412"/>
            <a:ext cx="1079509" cy="1158091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ounded Rectangle 44"/>
          <p:cNvSpPr/>
          <p:nvPr/>
        </p:nvSpPr>
        <p:spPr>
          <a:xfrm>
            <a:off x="3545077" y="4375381"/>
            <a:ext cx="1079509" cy="1158091"/>
          </a:xfrm>
          <a:prstGeom prst="round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78219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3" grpId="0" animBg="1"/>
      <p:bldP spid="34" grpId="0" animBg="1"/>
      <p:bldP spid="35" grpId="0" animBg="1"/>
      <p:bldP spid="36" grpId="0" animBg="1"/>
      <p:bldP spid="37" grpId="0"/>
      <p:bldP spid="38" grpId="0" animBg="1"/>
      <p:bldP spid="39" grpId="0" animBg="1"/>
      <p:bldP spid="40" grpId="0" animBg="1"/>
      <p:bldP spid="41" grpId="0" animBg="1"/>
      <p:bldP spid="42" grpId="0"/>
      <p:bldP spid="5" grpId="0" animBg="1"/>
      <p:bldP spid="44" grpId="0" animBg="1"/>
      <p:bldP spid="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17523" y="409635"/>
                <a:ext cx="7625490" cy="60016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Alex has 11 flowers.</a:t>
                </a: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0"/>
                <a:endParaRPr lang="en-GB" sz="2800" dirty="0">
                  <a:solidFill>
                    <a:srgbClr val="5B9BD5">
                      <a:lumMod val="5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0"/>
                <a:endParaRPr lang="en-GB" sz="2800" dirty="0">
                  <a:solidFill>
                    <a:srgbClr val="5B9BD5">
                      <a:lumMod val="5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0"/>
                <a:endParaRPr lang="en-GB" sz="2800" dirty="0">
                  <a:solidFill>
                    <a:srgbClr val="5B9BD5">
                      <a:lumMod val="5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0"/>
                <a:endParaRPr lang="en-GB" sz="2800" dirty="0">
                  <a:solidFill>
                    <a:srgbClr val="5B9BD5">
                      <a:lumMod val="5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0"/>
                <a:endParaRPr lang="en-GB" sz="2800" dirty="0">
                  <a:solidFill>
                    <a:srgbClr val="5B9BD5">
                      <a:lumMod val="5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0"/>
                <a:endParaRPr lang="en-GB" sz="4800" dirty="0">
                  <a:solidFill>
                    <a:srgbClr val="5B9BD5">
                      <a:lumMod val="5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0"/>
                <a:r>
                  <a:rPr lang="en-GB" sz="28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There are 5 pots of 2 and 1 flower remaining.   </a:t>
                </a:r>
              </a:p>
              <a:p>
                <a:pPr lvl="0"/>
                <a:r>
                  <a:rPr lang="en-GB" sz="28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11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5 remainder 1</a:t>
                </a: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1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If she plants 2 flowers in each pot.</a:t>
                </a: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How many pots can she fill?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523" y="409635"/>
                <a:ext cx="7625490" cy="6001643"/>
              </a:xfrm>
              <a:prstGeom prst="rect">
                <a:avLst/>
              </a:prstGeom>
              <a:blipFill>
                <a:blip r:embed="rId5"/>
                <a:stretch>
                  <a:fillRect l="-1599" t="-9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Picture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322" y="795409"/>
            <a:ext cx="1140722" cy="130138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221" y="754658"/>
            <a:ext cx="1140722" cy="13013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673" y="780666"/>
            <a:ext cx="1140722" cy="13013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643" y="818665"/>
            <a:ext cx="1140722" cy="13013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572" y="740946"/>
            <a:ext cx="1140722" cy="12993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145" y="809834"/>
            <a:ext cx="1140722" cy="13013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838" y="848461"/>
            <a:ext cx="1140722" cy="130138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737" y="774339"/>
            <a:ext cx="1140722" cy="12993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432" y="794188"/>
            <a:ext cx="1140722" cy="130138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393" y="809833"/>
            <a:ext cx="1140722" cy="130138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042" y="824576"/>
            <a:ext cx="1140722" cy="1301387"/>
          </a:xfrm>
          <a:prstGeom prst="rect">
            <a:avLst/>
          </a:prstGeom>
        </p:spPr>
      </p:pic>
      <p:sp>
        <p:nvSpPr>
          <p:cNvPr id="15" name="Trapezoid 14"/>
          <p:cNvSpPr/>
          <p:nvPr/>
        </p:nvSpPr>
        <p:spPr>
          <a:xfrm rot="10800000">
            <a:off x="1103357" y="3073687"/>
            <a:ext cx="812532" cy="775661"/>
          </a:xfrm>
          <a:prstGeom prst="trapezoid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rapezoid 17"/>
          <p:cNvSpPr/>
          <p:nvPr/>
        </p:nvSpPr>
        <p:spPr>
          <a:xfrm rot="10800000">
            <a:off x="2402432" y="3073688"/>
            <a:ext cx="812532" cy="775661"/>
          </a:xfrm>
          <a:prstGeom prst="trapezoid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rapezoid 18"/>
          <p:cNvSpPr/>
          <p:nvPr/>
        </p:nvSpPr>
        <p:spPr>
          <a:xfrm rot="10800000">
            <a:off x="3596544" y="3073689"/>
            <a:ext cx="812532" cy="775661"/>
          </a:xfrm>
          <a:prstGeom prst="trapezoid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rapezoid 19"/>
          <p:cNvSpPr/>
          <p:nvPr/>
        </p:nvSpPr>
        <p:spPr>
          <a:xfrm rot="10800000">
            <a:off x="4764279" y="3073687"/>
            <a:ext cx="812532" cy="775661"/>
          </a:xfrm>
          <a:prstGeom prst="trapezoid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Trapezoid 25"/>
          <p:cNvSpPr/>
          <p:nvPr/>
        </p:nvSpPr>
        <p:spPr>
          <a:xfrm rot="10800000">
            <a:off x="5899232" y="3073687"/>
            <a:ext cx="812532" cy="775661"/>
          </a:xfrm>
          <a:prstGeom prst="trapezoid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24151" y="315318"/>
            <a:ext cx="1393867" cy="95774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40231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96296E-6 L -0.04028 0.18519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4" y="925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11111E-6 L -0.0382 0.19421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0" y="9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48148E-6 L 0.00555 0.18727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9352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1.85185E-6 L 0.00365 0.22176 " pathEditMode="relative" rAng="0" ptsTypes="AA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110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22222E-6 L 0.03941 0.19143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2" y="956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6 L 0.04132 0.19699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66" y="9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7037E-7 L 0.07343 0.20116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63" y="10046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96296E-6 L 0.06927 0.18519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5" y="92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11111E-6 L 0.09271 0.19514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35" y="9745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7037E-7 L 0.0908 0.19097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1" y="95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  <p:bldP spid="19" grpId="0" animBg="1"/>
      <p:bldP spid="20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58017" y="369297"/>
                <a:ext cx="7755768" cy="58169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What if Alex grouped her flowers into pots of 3?</a:t>
                </a:r>
              </a:p>
              <a:p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4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4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0"/>
                <a:r>
                  <a:rPr lang="en-GB" sz="28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There are 3 pots of 3 and 2 flowers remaining.   </a:t>
                </a:r>
              </a:p>
              <a:p>
                <a:pPr lvl="0"/>
                <a:r>
                  <a:rPr lang="en-GB" sz="28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11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3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3 remainder 2</a:t>
                </a:r>
              </a:p>
              <a:p>
                <a:endParaRPr lang="en-GB" sz="16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How many pots can she fill? </a:t>
                </a: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How many flowers will be remaining?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017" y="369297"/>
                <a:ext cx="7755768" cy="5816977"/>
              </a:xfrm>
              <a:prstGeom prst="rect">
                <a:avLst/>
              </a:prstGeom>
              <a:blipFill>
                <a:blip r:embed="rId5"/>
                <a:stretch>
                  <a:fillRect l="-1651" t="-1048" b="-20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Picture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322" y="795409"/>
            <a:ext cx="1140722" cy="13013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673" y="780666"/>
            <a:ext cx="1140722" cy="13013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643" y="818665"/>
            <a:ext cx="1140722" cy="13013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572" y="739915"/>
            <a:ext cx="1140722" cy="130138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145" y="809834"/>
            <a:ext cx="1140722" cy="13013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838" y="848461"/>
            <a:ext cx="1140722" cy="130138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737" y="773308"/>
            <a:ext cx="1140722" cy="130138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432" y="794188"/>
            <a:ext cx="1140722" cy="130138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393" y="809833"/>
            <a:ext cx="1140722" cy="130138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042" y="824576"/>
            <a:ext cx="1140722" cy="1301387"/>
          </a:xfrm>
          <a:prstGeom prst="rect">
            <a:avLst/>
          </a:prstGeom>
        </p:spPr>
      </p:pic>
      <p:sp>
        <p:nvSpPr>
          <p:cNvPr id="15" name="Trapezoid 14"/>
          <p:cNvSpPr/>
          <p:nvPr/>
        </p:nvSpPr>
        <p:spPr>
          <a:xfrm rot="10800000">
            <a:off x="1103357" y="3073687"/>
            <a:ext cx="812532" cy="775661"/>
          </a:xfrm>
          <a:prstGeom prst="trapezoid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rapezoid 17"/>
          <p:cNvSpPr/>
          <p:nvPr/>
        </p:nvSpPr>
        <p:spPr>
          <a:xfrm rot="10800000">
            <a:off x="2402432" y="3073688"/>
            <a:ext cx="812532" cy="775661"/>
          </a:xfrm>
          <a:prstGeom prst="trapezoid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31104" y="1913356"/>
            <a:ext cx="747045" cy="747045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5533948" y="2056045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221" y="754658"/>
            <a:ext cx="1140722" cy="1301387"/>
          </a:xfrm>
          <a:prstGeom prst="rect">
            <a:avLst/>
          </a:prstGeom>
        </p:spPr>
      </p:pic>
      <p:sp>
        <p:nvSpPr>
          <p:cNvPr id="19" name="Trapezoid 18"/>
          <p:cNvSpPr/>
          <p:nvPr/>
        </p:nvSpPr>
        <p:spPr>
          <a:xfrm rot="10800000">
            <a:off x="3596544" y="3073689"/>
            <a:ext cx="812532" cy="775661"/>
          </a:xfrm>
          <a:prstGeom prst="trapezoid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620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96296E-6 L -0.04028 0.18519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4" y="9259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11111E-6 L -0.0382 0.19421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0" y="9699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48148E-6 L -0.1092 0.21875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69" y="10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1.85185E-6 L -0.01285 0.21967 " pathEditMode="relative" rAng="0" ptsTypes="AA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2" y="10972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22222E-6 L -0.09254 0.18518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35" y="9259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6 L -0.0927 0.17916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35" y="8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7037E-7 L -0.05139 0.19167 " pathEditMode="relative" rAng="0" ptsTypes="AA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9" y="9583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96296E-6 L -0.05399 0.19283 " pathEditMode="relative" rAng="0" ptsTypes="AA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8" y="9630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11111E-6 L -0.12917 0.21806 " pathEditMode="relative" rAng="0" ptsTypes="AA">
                                      <p:cBhvr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58" y="10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1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  <p:bldP spid="27" grpId="0"/>
      <p:bldP spid="27" grpId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17523" y="409635"/>
                <a:ext cx="7625490" cy="56938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0"/>
                <a:endParaRPr lang="en-GB" sz="2800" dirty="0">
                  <a:solidFill>
                    <a:srgbClr val="5B9BD5">
                      <a:lumMod val="5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0"/>
                <a:endParaRPr lang="en-GB" sz="2800" dirty="0">
                  <a:solidFill>
                    <a:srgbClr val="5B9BD5">
                      <a:lumMod val="5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0"/>
                <a:endParaRPr lang="en-GB" sz="2800" dirty="0">
                  <a:solidFill>
                    <a:srgbClr val="5B9BD5">
                      <a:lumMod val="5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0"/>
                <a:endParaRPr lang="en-GB" sz="2800" dirty="0">
                  <a:solidFill>
                    <a:srgbClr val="5B9BD5">
                      <a:lumMod val="5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0"/>
                <a:endParaRPr lang="en-GB" sz="2800" dirty="0">
                  <a:solidFill>
                    <a:srgbClr val="5B9BD5">
                      <a:lumMod val="5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0"/>
                <a:endParaRPr lang="en-GB" sz="2800" dirty="0">
                  <a:solidFill>
                    <a:srgbClr val="5B9BD5">
                      <a:lumMod val="50000"/>
                    </a:srgbClr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lvl="0"/>
                <a:r>
                  <a:rPr lang="en-GB" sz="28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There are 2 pots of 4 and 3 flowers remaining.   </a:t>
                </a:r>
              </a:p>
              <a:p>
                <a:pPr lvl="0"/>
                <a:r>
                  <a:rPr lang="en-GB" sz="28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11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÷</m:t>
                    </m:r>
                  </m:oMath>
                </a14:m>
                <a:r>
                  <a:rPr lang="en-GB" sz="28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GB" sz="2800" i="1" dirty="0">
                        <a:solidFill>
                          <a:srgbClr val="5B9BD5">
                            <a:lumMod val="50000"/>
                          </a:srgbClr>
                        </a:solidFill>
                        <a:latin typeface="Cambria Math" panose="02040503050406030204" pitchFamily="18" charset="0"/>
                        <a:cs typeface="Calibri" panose="020F0502020204030204" pitchFamily="34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rgbClr val="5B9BD5">
                        <a:lumMod val="50000"/>
                      </a:srgbClr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2 r 3</a:t>
                </a:r>
              </a:p>
              <a:p>
                <a:pPr lvl="0"/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How many pots can she fill? </a:t>
                </a:r>
              </a:p>
              <a:p>
                <a:r>
                  <a:rPr lang="en-GB" sz="2800" dirty="0">
                    <a:latin typeface="Calibri" panose="020F0502020204030204" pitchFamily="34" charset="0"/>
                    <a:cs typeface="Calibri" panose="020F0502020204030204" pitchFamily="34" charset="0"/>
                  </a:rPr>
                  <a:t>How many flowers will be remaining?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523" y="409635"/>
                <a:ext cx="7625490" cy="5693866"/>
              </a:xfrm>
              <a:prstGeom prst="rect">
                <a:avLst/>
              </a:prstGeom>
              <a:blipFill>
                <a:blip r:embed="rId5"/>
                <a:stretch>
                  <a:fillRect l="-1599" b="-21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Picture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322" y="795409"/>
            <a:ext cx="1140722" cy="13013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673" y="780666"/>
            <a:ext cx="1140722" cy="13013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643" y="818665"/>
            <a:ext cx="1140722" cy="130138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572" y="739915"/>
            <a:ext cx="1140722" cy="130138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145" y="809834"/>
            <a:ext cx="1140722" cy="13013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838" y="848461"/>
            <a:ext cx="1140722" cy="130138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737" y="773308"/>
            <a:ext cx="1140722" cy="130138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432" y="794188"/>
            <a:ext cx="1140722" cy="130138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393" y="809833"/>
            <a:ext cx="1140722" cy="1301387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1042" y="824576"/>
            <a:ext cx="1140722" cy="1301387"/>
          </a:xfrm>
          <a:prstGeom prst="rect">
            <a:avLst/>
          </a:prstGeom>
        </p:spPr>
      </p:pic>
      <p:sp>
        <p:nvSpPr>
          <p:cNvPr id="15" name="Trapezoid 14"/>
          <p:cNvSpPr/>
          <p:nvPr/>
        </p:nvSpPr>
        <p:spPr>
          <a:xfrm rot="10800000">
            <a:off x="1103357" y="2720985"/>
            <a:ext cx="1101510" cy="1028050"/>
          </a:xfrm>
          <a:prstGeom prst="trapezoid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rapezoid 17"/>
          <p:cNvSpPr/>
          <p:nvPr/>
        </p:nvSpPr>
        <p:spPr>
          <a:xfrm rot="10800000">
            <a:off x="2863034" y="2707865"/>
            <a:ext cx="1124868" cy="1041170"/>
          </a:xfrm>
          <a:prstGeom prst="trapezoid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0221" y="754658"/>
            <a:ext cx="1140722" cy="130138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67512" y="350357"/>
            <a:ext cx="78757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if Alex grouped her flowers into pots of 4?</a:t>
            </a: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31104" y="1913356"/>
            <a:ext cx="747045" cy="747045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5533948" y="2056045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34738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96296E-6 L -0.04809 0.12408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13" y="620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11111E-6 L -0.02622 0.13148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19" y="6574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48148E-6 L -0.05139 0.14861 " pathEditMode="relative" rAng="0" ptsTypes="AA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9" y="7431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1.85185E-6 L -0.15833 0.16829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17" y="8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.00185 L -0.04132 0.15486 " pathEditMode="relative" rAng="0" ptsTypes="AA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66" y="7639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6 L -0.05468 0.15833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43" y="7917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7037E-7 L -0.1191 0.13171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55" y="6574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96296E-6 L -0.04496 0.13889 " pathEditMode="relative" rAng="0" ptsTypes="AA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7" y="69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  <p:bldP spid="29" grpId="0"/>
      <p:bldP spid="2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6787" y="4839868"/>
            <a:ext cx="747045" cy="7470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449631" y="498255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73250" y="421491"/>
            <a:ext cx="1319752" cy="9216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67512" y="409635"/>
            <a:ext cx="762549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Dora has 13 counters.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She arranges her counters into equal groups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and has some counters remaining.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How could Dora have arranged her counters?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n-GB" sz="2800" dirty="0">
              <a:solidFill>
                <a:srgbClr val="5B9BD5">
                  <a:lumMod val="5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/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1116411" y="3748114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1605411" y="343638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1577502" y="3904381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2094411" y="3591924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1827301" y="4464301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2424411" y="4550557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3072411" y="3265810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3227272" y="3748114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2399211" y="3179849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2830285" y="4153491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2259301" y="4057467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2640411" y="3632496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1268811" y="4351158"/>
            <a:ext cx="432000" cy="432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2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3|7.4|5.2|1.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3|6.3|6.1|6.5|6.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5|13.1|5.4|2.7|3.1|3.1|1.3|2.8|1.8|5.1|2.5|14.6|8.2|4|7.1|0.8|3.5|2.6|1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4|0.6|1.8|0.9|0.7|0.5|0.9|0.8|7.4|0.5|7.3|1.6|3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7|9|4.4|0.6|1.6|0.5|1|0.5|9.3|1|5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1.1|7.6|2.1|0.6|2.1|0.5|10.3|2.8|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6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0.4|0.4|0.3|0.4|0.4|0.7|4.1|0.8|5.5|0.5|0.4|0.4|2.1|2.9|0.8|7.4|0.8|0.7|2.6|3.1|4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0.5|3.6|2.6|0.7|2.2|0.6|1.8|1.3|0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4.4|5.6|9.2|7.4|4.8|11.2|2.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1|7|3|7.9|1.2|3.3|2|6.9|4.3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522d4c35-b548-4432-90ae-af4376e1c4b4"/>
    <ds:schemaRef ds:uri="http://www.w3.org/XML/1998/namespace"/>
    <ds:schemaRef ds:uri="http://purl.org/dc/terms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cee99ee9-287b-4f9a-957c-ba5ae7375c9a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9F0F6220-B2A5-415E-B5B4-3783E6C354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13326</TotalTime>
  <Words>521</Words>
  <Application>Microsoft Office PowerPoint</Application>
  <PresentationFormat>On-screen Show (4:3)</PresentationFormat>
  <Paragraphs>156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239</cp:revision>
  <dcterms:created xsi:type="dcterms:W3CDTF">2019-07-05T11:02:13Z</dcterms:created>
  <dcterms:modified xsi:type="dcterms:W3CDTF">2020-12-18T08:43:32Z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