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8" r:id="rId10"/>
    <p:sldMasterId id="2147483650" r:id="rId11"/>
    <p:sldMasterId id="2147483652" r:id="rId12"/>
  </p:sldMasterIdLst>
  <p:notesMasterIdLst>
    <p:notesMasterId r:id="rId26"/>
  </p:notesMasterIdLst>
  <p:sldIdLst>
    <p:sldId id="277" r:id="rId13"/>
    <p:sldId id="279" r:id="rId14"/>
    <p:sldId id="284" r:id="rId15"/>
    <p:sldId id="258" r:id="rId16"/>
    <p:sldId id="285" r:id="rId17"/>
    <p:sldId id="286" r:id="rId18"/>
    <p:sldId id="273" r:id="rId19"/>
    <p:sldId id="271" r:id="rId20"/>
    <p:sldId id="287" r:id="rId21"/>
    <p:sldId id="288" r:id="rId22"/>
    <p:sldId id="268" r:id="rId23"/>
    <p:sldId id="283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6" autoAdjust="0"/>
    <p:restoredTop sz="94291" autoAdjust="0"/>
  </p:normalViewPr>
  <p:slideViewPr>
    <p:cSldViewPr snapToGrid="0" snapToObjects="1"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6AA71-502A-4458-93BE-06EF0981A4B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3DBDD-48FF-4B3A-870C-CA63D520D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9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93DBDD-48FF-4B3A-870C-CA63D520D9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22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98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68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60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1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11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39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70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07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56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90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6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3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1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8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7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9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2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3_SP_B5_PP12.jpg">
            <a:extLst>
              <a:ext uri="{FF2B5EF4-FFF2-40B4-BE49-F238E27FC236}">
                <a16:creationId xmlns:a16="http://schemas.microsoft.com/office/drawing/2014/main" id="{02C4704A-7459-1947-800F-A84DF74E3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7" name="Picture 6" descr="Y3_SP_B5_PP12.jpg">
            <a:extLst>
              <a:ext uri="{FF2B5EF4-FFF2-40B4-BE49-F238E27FC236}">
                <a16:creationId xmlns:a16="http://schemas.microsoft.com/office/drawing/2014/main" id="{2994B4EE-78B1-6B46-A7FD-544598444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67"/>
          <a:stretch/>
        </p:blipFill>
        <p:spPr>
          <a:xfrm>
            <a:off x="0" y="4651513"/>
            <a:ext cx="9144000" cy="22064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7" Type="http://schemas.openxmlformats.org/officeDocument/2006/relationships/image" Target="../media/image29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96E53B-8894-4EB9-BDAB-5925E77EA0DE}"/>
              </a:ext>
            </a:extLst>
          </p:cNvPr>
          <p:cNvSpPr txBox="1"/>
          <p:nvPr/>
        </p:nvSpPr>
        <p:spPr>
          <a:xfrm>
            <a:off x="478302" y="281354"/>
            <a:ext cx="6654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23.11.21</a:t>
            </a:r>
          </a:p>
          <a:p>
            <a:endParaRPr lang="en-GB" sz="360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36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L.O. – I can subtract lengths.</a:t>
            </a:r>
            <a:endParaRPr lang="en-GB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6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5FAD4F-358B-4415-96A5-FEBFEECBF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24" y="941753"/>
            <a:ext cx="4378663" cy="2225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2FD241-15A1-4979-B583-A2F4E6646F6E}"/>
              </a:ext>
            </a:extLst>
          </p:cNvPr>
          <p:cNvSpPr txBox="1"/>
          <p:nvPr/>
        </p:nvSpPr>
        <p:spPr>
          <a:xfrm>
            <a:off x="460624" y="295422"/>
            <a:ext cx="734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complete question 3 on your worksheet and then write out the number sentences underneath in your book.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5F542-6BDA-43C9-9EC7-8A777FB568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22"/>
          <a:stretch/>
        </p:blipFill>
        <p:spPr>
          <a:xfrm>
            <a:off x="3858297" y="4132193"/>
            <a:ext cx="5123552" cy="25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6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653873"/>
              </p:ext>
            </p:extLst>
          </p:nvPr>
        </p:nvGraphicFramePr>
        <p:xfrm>
          <a:off x="1156399" y="1431474"/>
          <a:ext cx="4043587" cy="250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886">
                  <a:extLst>
                    <a:ext uri="{9D8B030D-6E8A-4147-A177-3AD203B41FA5}">
                      <a16:colId xmlns:a16="http://schemas.microsoft.com/office/drawing/2014/main" val="3931809901"/>
                    </a:ext>
                  </a:extLst>
                </a:gridCol>
                <a:gridCol w="1383709">
                  <a:extLst>
                    <a:ext uri="{9D8B030D-6E8A-4147-A177-3AD203B41FA5}">
                      <a16:colId xmlns:a16="http://schemas.microsoft.com/office/drawing/2014/main" val="3474567564"/>
                    </a:ext>
                  </a:extLst>
                </a:gridCol>
                <a:gridCol w="1297992">
                  <a:extLst>
                    <a:ext uri="{9D8B030D-6E8A-4147-A177-3AD203B41FA5}">
                      <a16:colId xmlns:a16="http://schemas.microsoft.com/office/drawing/2014/main" val="762023015"/>
                    </a:ext>
                  </a:extLst>
                </a:gridCol>
              </a:tblGrid>
              <a:tr h="83491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____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262460"/>
                  </a:ext>
                </a:extLst>
              </a:tr>
              <a:tr h="83491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___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401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589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360490"/>
                  </a:ext>
                </a:extLst>
              </a:tr>
              <a:tr h="83491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90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____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73849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894" y="330814"/>
            <a:ext cx="738130" cy="738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99078" y="470652"/>
            <a:ext cx="1512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6" name="Rectangle 19"/>
          <p:cNvSpPr/>
          <p:nvPr/>
        </p:nvSpPr>
        <p:spPr>
          <a:xfrm>
            <a:off x="4320493" y="1594562"/>
            <a:ext cx="2800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1 m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02035" y="397565"/>
            <a:ext cx="6391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Complete the table so that each </a:t>
            </a:r>
          </a:p>
          <a:p>
            <a:r>
              <a:rPr lang="en-GB" sz="2800" dirty="0">
                <a:latin typeface="Calibri" panose="020F0502020204030204" pitchFamily="34" charset="0"/>
              </a:rPr>
              <a:t>row and column adds up to 1 m.</a:t>
            </a:r>
          </a:p>
        </p:txBody>
      </p:sp>
      <p:sp>
        <p:nvSpPr>
          <p:cNvPr id="13" name="Rectangle 19"/>
          <p:cNvSpPr/>
          <p:nvPr/>
        </p:nvSpPr>
        <p:spPr>
          <a:xfrm>
            <a:off x="4320492" y="2384720"/>
            <a:ext cx="2800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1 m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4" name="Rectangle 19"/>
          <p:cNvSpPr/>
          <p:nvPr/>
        </p:nvSpPr>
        <p:spPr>
          <a:xfrm>
            <a:off x="4891592" y="3221553"/>
            <a:ext cx="1658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1 m </a:t>
            </a:r>
            <a:endParaRPr lang="en-GB" sz="28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Rectangle 19"/>
          <p:cNvSpPr/>
          <p:nvPr/>
        </p:nvSpPr>
        <p:spPr>
          <a:xfrm>
            <a:off x="690660" y="4954910"/>
            <a:ext cx="2800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 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100 cm 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0" name="Rectangle 19"/>
          <p:cNvSpPr/>
          <p:nvPr/>
        </p:nvSpPr>
        <p:spPr>
          <a:xfrm>
            <a:off x="1156399" y="3936228"/>
            <a:ext cx="1400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1 m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1" name="Rectangle 19"/>
          <p:cNvSpPr/>
          <p:nvPr/>
        </p:nvSpPr>
        <p:spPr>
          <a:xfrm>
            <a:off x="2377094" y="3934535"/>
            <a:ext cx="1708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1 m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2" name="Rectangle 19"/>
          <p:cNvSpPr/>
          <p:nvPr/>
        </p:nvSpPr>
        <p:spPr>
          <a:xfrm>
            <a:off x="3735179" y="3923594"/>
            <a:ext cx="1658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1 m </a:t>
            </a:r>
            <a:endParaRPr lang="en-GB" sz="2800" dirty="0">
              <a:solidFill>
                <a:schemeClr val="accent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Rectangle 19"/>
          <p:cNvSpPr/>
          <p:nvPr/>
        </p:nvSpPr>
        <p:spPr>
          <a:xfrm>
            <a:off x="542707" y="5409260"/>
            <a:ext cx="3493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 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1,000 mm 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4" name="Rectangle 19"/>
          <p:cNvSpPr/>
          <p:nvPr/>
        </p:nvSpPr>
        <p:spPr>
          <a:xfrm>
            <a:off x="4320492" y="4631617"/>
            <a:ext cx="3493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 cm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10 mm 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5" name="Rectangle 19"/>
          <p:cNvSpPr/>
          <p:nvPr/>
        </p:nvSpPr>
        <p:spPr>
          <a:xfrm>
            <a:off x="4308817" y="5081465"/>
            <a:ext cx="3493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10 cm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100 mm 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6" name="Rectangle 19"/>
          <p:cNvSpPr/>
          <p:nvPr/>
        </p:nvSpPr>
        <p:spPr>
          <a:xfrm>
            <a:off x="4374121" y="5531313"/>
            <a:ext cx="3493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100 cm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1,000 mm 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1661" y="4909888"/>
            <a:ext cx="2770909" cy="107976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34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  <p:bldP spid="14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/>
          <p:nvPr/>
        </p:nvSpPr>
        <p:spPr>
          <a:xfrm>
            <a:off x="1784668" y="4148104"/>
            <a:ext cx="591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9 cm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50 cm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____ cm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100 cm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Rectangle 19"/>
          <p:cNvSpPr/>
          <p:nvPr/>
        </p:nvSpPr>
        <p:spPr>
          <a:xfrm>
            <a:off x="1869051" y="5638202"/>
            <a:ext cx="617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41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702035" y="397565"/>
            <a:ext cx="6391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Complete the table so that each </a:t>
            </a:r>
          </a:p>
          <a:p>
            <a:r>
              <a:rPr lang="en-GB" sz="2800" dirty="0">
                <a:latin typeface="Calibri" panose="020F0502020204030204" pitchFamily="34" charset="0"/>
              </a:rPr>
              <a:t>row and column adds up to 1 m.</a:t>
            </a:r>
          </a:p>
        </p:txBody>
      </p:sp>
      <p:sp>
        <p:nvSpPr>
          <p:cNvPr id="10" name="Rectangle 19"/>
          <p:cNvSpPr/>
          <p:nvPr/>
        </p:nvSpPr>
        <p:spPr>
          <a:xfrm>
            <a:off x="1784668" y="4872794"/>
            <a:ext cx="5646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59 cm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____ cm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100 cm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9"/>
              <p:cNvSpPr/>
              <p:nvPr/>
            </p:nvSpPr>
            <p:spPr>
              <a:xfrm>
                <a:off x="1784668" y="5646028"/>
                <a:ext cx="47200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____ cm </a:t>
                </a:r>
                <a:r>
                  <a:rPr lang="en-GB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100 cm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59 cm</a:t>
                </a:r>
              </a:p>
            </p:txBody>
          </p:sp>
        </mc:Choice>
        <mc:Fallback xmlns="">
          <p:sp>
            <p:nvSpPr>
              <p:cNvPr id="11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668" y="5646028"/>
                <a:ext cx="4720072" cy="523220"/>
              </a:xfrm>
              <a:prstGeom prst="rect">
                <a:avLst/>
              </a:prstGeom>
              <a:blipFill>
                <a:blip r:embed="rId6"/>
                <a:stretch>
                  <a:fillRect l="-2713" t="-139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9"/>
          <p:cNvSpPr/>
          <p:nvPr/>
        </p:nvSpPr>
        <p:spPr>
          <a:xfrm>
            <a:off x="4010562" y="1529994"/>
            <a:ext cx="626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41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8" name="Rectangle 19"/>
          <p:cNvSpPr/>
          <p:nvPr/>
        </p:nvSpPr>
        <p:spPr>
          <a:xfrm>
            <a:off x="1784668" y="4148104"/>
            <a:ext cx="591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401 mm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589 mm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990 mm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9" name="Rectangle 19"/>
          <p:cNvSpPr/>
          <p:nvPr/>
        </p:nvSpPr>
        <p:spPr>
          <a:xfrm>
            <a:off x="1784668" y="4872794"/>
            <a:ext cx="591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____ mm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990 mm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1,000 mm</a:t>
            </a:r>
            <a:endParaRPr lang="en-GB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784668" y="5646028"/>
                <a:ext cx="59158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1,000 mm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990 mm </a:t>
                </a:r>
                <a:r>
                  <a:rPr lang="en-GB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____</a:t>
                </a:r>
                <a:r>
                  <a:rPr lang="en-GB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mm</a:t>
                </a:r>
                <a:endParaRPr lang="en-GB" sz="28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668" y="5646028"/>
                <a:ext cx="5915891" cy="523220"/>
              </a:xfrm>
              <a:prstGeom prst="rect">
                <a:avLst/>
              </a:prstGeom>
              <a:blipFill>
                <a:blip r:embed="rId7"/>
                <a:stretch>
                  <a:fillRect l="-2165" t="-139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19"/>
          <p:cNvSpPr/>
          <p:nvPr/>
        </p:nvSpPr>
        <p:spPr>
          <a:xfrm>
            <a:off x="5387063" y="5644066"/>
            <a:ext cx="626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10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2" name="Rectangle 19"/>
          <p:cNvSpPr/>
          <p:nvPr/>
        </p:nvSpPr>
        <p:spPr>
          <a:xfrm>
            <a:off x="1265533" y="2354155"/>
            <a:ext cx="626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10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3" name="Rectangle 19"/>
          <p:cNvSpPr/>
          <p:nvPr/>
        </p:nvSpPr>
        <p:spPr>
          <a:xfrm>
            <a:off x="1784668" y="4148104"/>
            <a:ext cx="5915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500 mm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401 mm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901 mm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784668" y="4872794"/>
                <a:ext cx="59158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1,000 mm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901 mm </a:t>
                </a:r>
                <a:r>
                  <a:rPr lang="en-GB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____</a:t>
                </a:r>
                <a:r>
                  <a:rPr lang="en-GB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mm</a:t>
                </a:r>
                <a:endParaRPr lang="en-GB" sz="28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668" y="4872794"/>
                <a:ext cx="5915891" cy="523220"/>
              </a:xfrm>
              <a:prstGeom prst="rect">
                <a:avLst/>
              </a:prstGeom>
              <a:blipFill>
                <a:blip r:embed="rId8"/>
                <a:stretch>
                  <a:fillRect l="-2165" t="-139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19"/>
          <p:cNvSpPr/>
          <p:nvPr/>
        </p:nvSpPr>
        <p:spPr>
          <a:xfrm>
            <a:off x="5422073" y="4855323"/>
            <a:ext cx="626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99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7" name="Rectangle 19"/>
          <p:cNvSpPr/>
          <p:nvPr/>
        </p:nvSpPr>
        <p:spPr>
          <a:xfrm>
            <a:off x="2613310" y="3198298"/>
            <a:ext cx="626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99</a:t>
            </a:r>
            <a:endParaRPr lang="en-GB" sz="2800" dirty="0">
              <a:solidFill>
                <a:schemeClr val="accent1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196096"/>
              </p:ext>
            </p:extLst>
          </p:nvPr>
        </p:nvGraphicFramePr>
        <p:xfrm>
          <a:off x="1156399" y="1403899"/>
          <a:ext cx="4043587" cy="250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886">
                  <a:extLst>
                    <a:ext uri="{9D8B030D-6E8A-4147-A177-3AD203B41FA5}">
                      <a16:colId xmlns:a16="http://schemas.microsoft.com/office/drawing/2014/main" val="3931809901"/>
                    </a:ext>
                  </a:extLst>
                </a:gridCol>
                <a:gridCol w="1383709">
                  <a:extLst>
                    <a:ext uri="{9D8B030D-6E8A-4147-A177-3AD203B41FA5}">
                      <a16:colId xmlns:a16="http://schemas.microsoft.com/office/drawing/2014/main" val="3474567564"/>
                    </a:ext>
                  </a:extLst>
                </a:gridCol>
                <a:gridCol w="1297992">
                  <a:extLst>
                    <a:ext uri="{9D8B030D-6E8A-4147-A177-3AD203B41FA5}">
                      <a16:colId xmlns:a16="http://schemas.microsoft.com/office/drawing/2014/main" val="762023015"/>
                    </a:ext>
                  </a:extLst>
                </a:gridCol>
              </a:tblGrid>
              <a:tr h="83491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____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262460"/>
                  </a:ext>
                </a:extLst>
              </a:tr>
              <a:tr h="83491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___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401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589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360490"/>
                  </a:ext>
                </a:extLst>
              </a:tr>
              <a:tr h="834918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90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____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738493"/>
                  </a:ext>
                </a:extLst>
              </a:tr>
            </a:tbl>
          </a:graphicData>
        </a:graphic>
      </p:graphicFrame>
      <p:sp>
        <p:nvSpPr>
          <p:cNvPr id="37" name="Rectangle 19"/>
          <p:cNvSpPr/>
          <p:nvPr/>
        </p:nvSpPr>
        <p:spPr>
          <a:xfrm>
            <a:off x="5211251" y="2020360"/>
            <a:ext cx="2800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 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100 cm 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8" name="Rectangle 19"/>
          <p:cNvSpPr/>
          <p:nvPr/>
        </p:nvSpPr>
        <p:spPr>
          <a:xfrm>
            <a:off x="5069085" y="2474710"/>
            <a:ext cx="3493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 m </a:t>
            </a:r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 1,000 mm 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48039" y="1969552"/>
            <a:ext cx="2770909" cy="107976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59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3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D09E85-572F-410D-87A3-822793CBC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02" y="2808341"/>
            <a:ext cx="5002128" cy="29031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2DBDFE-DB28-4861-9518-35BA21437A29}"/>
              </a:ext>
            </a:extLst>
          </p:cNvPr>
          <p:cNvSpPr txBox="1"/>
          <p:nvPr/>
        </p:nvSpPr>
        <p:spPr>
          <a:xfrm>
            <a:off x="844062" y="506437"/>
            <a:ext cx="5613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Please complete the final question on your worksheet.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If you finish there is a challenge question.</a:t>
            </a:r>
          </a:p>
        </p:txBody>
      </p:sp>
    </p:spTree>
    <p:extLst>
      <p:ext uri="{BB962C8B-B14F-4D97-AF65-F5344CB8AC3E}">
        <p14:creationId xmlns:p14="http://schemas.microsoft.com/office/powerpoint/2010/main" val="267524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F3B5D8-B580-4E09-97D7-8385FAF0AFCA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Convert the measurements.</a:t>
                </a: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1 cm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______ mm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10 cm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______ mm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100 cm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______ mm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  502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48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499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 Find the difference between 2 and 6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F3B5D8-B580-4E09-97D7-8385FAF0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401205"/>
              </a:xfrm>
              <a:prstGeom prst="rect">
                <a:avLst/>
              </a:prstGeom>
              <a:blipFill>
                <a:blip r:embed="rId4"/>
                <a:stretch>
                  <a:fillRect l="-1707" t="-1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D34D033-5092-475E-96D2-FF346189DABA}"/>
              </a:ext>
            </a:extLst>
          </p:cNvPr>
          <p:cNvSpPr txBox="1"/>
          <p:nvPr/>
        </p:nvSpPr>
        <p:spPr>
          <a:xfrm>
            <a:off x="337625" y="5289452"/>
            <a:ext cx="6527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Please practise your 9x table, we are going to play hit the button next.</a:t>
            </a:r>
          </a:p>
        </p:txBody>
      </p:sp>
    </p:spTree>
    <p:extLst>
      <p:ext uri="{BB962C8B-B14F-4D97-AF65-F5344CB8AC3E}">
        <p14:creationId xmlns:p14="http://schemas.microsoft.com/office/powerpoint/2010/main" val="178330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F3B5D8-B580-4E09-97D7-8385FAF0AFCA}"/>
                  </a:ext>
                </a:extLst>
              </p:cNvPr>
              <p:cNvSpPr txBox="1"/>
              <p:nvPr/>
            </p:nvSpPr>
            <p:spPr>
              <a:xfrm>
                <a:off x="695550" y="334776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Convert the measurements.</a:t>
                </a: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1 cm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______ mm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10 cm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______ mm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100 cm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______ mm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  502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48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499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____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 Find the difference between 2 and 6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F3B5D8-B580-4E09-97D7-8385FAF0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401205"/>
              </a:xfrm>
              <a:prstGeom prst="rect">
                <a:avLst/>
              </a:prstGeom>
              <a:blipFill>
                <a:blip r:embed="rId5"/>
                <a:stretch>
                  <a:fillRect l="-1707" t="-1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14540" y="762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1587" y="1170865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0227" y="1600667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1,000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7929" y="243020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25894" y="4290854"/>
                <a:ext cx="22822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4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894" y="4290854"/>
                <a:ext cx="2282265" cy="523220"/>
              </a:xfrm>
              <a:prstGeom prst="rect">
                <a:avLst/>
              </a:prstGeom>
              <a:blipFill>
                <a:blip r:embed="rId6"/>
                <a:stretch>
                  <a:fillRect l="-5333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175F8CB-AB86-4C58-BECE-0DD99D6F0BFA}"/>
              </a:ext>
            </a:extLst>
          </p:cNvPr>
          <p:cNvSpPr/>
          <p:nvPr/>
        </p:nvSpPr>
        <p:spPr>
          <a:xfrm>
            <a:off x="893299" y="5540532"/>
            <a:ext cx="6309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https://www.topmarks.co.uk/maths-games/hit-the-button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4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7" y="3857583"/>
            <a:ext cx="7567897" cy="12472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18092" y="3334363"/>
            <a:ext cx="5232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The tube is ____ mm long.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7" y="1465484"/>
            <a:ext cx="7567897" cy="1563615"/>
          </a:xfrm>
          <a:prstGeom prst="rect">
            <a:avLst/>
          </a:prstGeom>
        </p:spPr>
      </p:pic>
      <p:pic>
        <p:nvPicPr>
          <p:cNvPr id="1028" name="Picture 4" descr="Train,cartoon,transportation,travel,transport - free image from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t="31101" r="4537" b="13283"/>
          <a:stretch/>
        </p:blipFill>
        <p:spPr bwMode="auto">
          <a:xfrm>
            <a:off x="717254" y="466721"/>
            <a:ext cx="3095226" cy="106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62746" y="738018"/>
            <a:ext cx="4158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The train is ____ cm long.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5660936" y="3292214"/>
            <a:ext cx="978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40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70027" y="704493"/>
            <a:ext cx="978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6</a:t>
            </a:r>
            <a:endParaRPr lang="en-GB" sz="2800" dirty="0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7586" y="2304198"/>
            <a:ext cx="1563616" cy="245849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834221" y="3117341"/>
            <a:ext cx="0" cy="1505609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91886" y="3117341"/>
            <a:ext cx="0" cy="152661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07122" y="466721"/>
            <a:ext cx="0" cy="1822136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91886" y="466721"/>
            <a:ext cx="0" cy="1822136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77186" y="5059135"/>
                <a:ext cx="25299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4 cm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40 mm </a:t>
                </a:r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186" y="5059135"/>
                <a:ext cx="2529970" cy="523220"/>
              </a:xfrm>
              <a:prstGeom prst="rect">
                <a:avLst/>
              </a:prstGeom>
              <a:blipFill>
                <a:blip r:embed="rId8"/>
                <a:stretch>
                  <a:fillRect l="-723" t="-11628" r="-385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61916" y="5059135"/>
                <a:ext cx="25299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latin typeface="Calibri" panose="020F050202020403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4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916" y="5059135"/>
                <a:ext cx="2529970" cy="523220"/>
              </a:xfrm>
              <a:prstGeom prst="rect">
                <a:avLst/>
              </a:prstGeom>
              <a:blipFill>
                <a:blip r:embed="rId9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88757" y="5163095"/>
            <a:ext cx="7032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How much longer is the train than the tube?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888757" y="5536516"/>
            <a:ext cx="7032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The train is 2 cm/20 mm longer than the tube.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292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2" grpId="0"/>
      <p:bldP spid="22" grpId="1"/>
      <p:bldP spid="23" grpId="0"/>
      <p:bldP spid="23" grpId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80F8D3-CD62-453B-8BF4-87B09060C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4" y="177977"/>
            <a:ext cx="4118621" cy="64619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B4BE5D-BC7C-4027-BF83-024208D65E17}"/>
              </a:ext>
            </a:extLst>
          </p:cNvPr>
          <p:cNvSpPr txBox="1"/>
          <p:nvPr/>
        </p:nvSpPr>
        <p:spPr>
          <a:xfrm>
            <a:off x="5008098" y="689317"/>
            <a:ext cx="2771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Let’s work through this question together as a class.</a:t>
            </a:r>
          </a:p>
        </p:txBody>
      </p:sp>
    </p:spTree>
    <p:extLst>
      <p:ext uri="{BB962C8B-B14F-4D97-AF65-F5344CB8AC3E}">
        <p14:creationId xmlns:p14="http://schemas.microsoft.com/office/powerpoint/2010/main" val="23745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A476B0-59BB-493A-AE29-5C9F1F81B8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0501" y="1861184"/>
            <a:ext cx="4344719" cy="28936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2F1E8E-76BC-41BF-878C-BFBFD147102E}"/>
              </a:ext>
            </a:extLst>
          </p:cNvPr>
          <p:cNvSpPr txBox="1"/>
          <p:nvPr/>
        </p:nvSpPr>
        <p:spPr>
          <a:xfrm>
            <a:off x="604911" y="422031"/>
            <a:ext cx="5387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Please complete question 1 of your worksheet.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9B2F8-2DA3-4AB7-8B4F-F7E184CB1F58}"/>
              </a:ext>
            </a:extLst>
          </p:cNvPr>
          <p:cNvSpPr txBox="1"/>
          <p:nvPr/>
        </p:nvSpPr>
        <p:spPr>
          <a:xfrm>
            <a:off x="500501" y="5239925"/>
            <a:ext cx="5387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long would the rope be if 25cm more were cut off?</a:t>
            </a:r>
          </a:p>
        </p:txBody>
      </p:sp>
    </p:spTree>
    <p:extLst>
      <p:ext uri="{BB962C8B-B14F-4D97-AF65-F5344CB8AC3E}">
        <p14:creationId xmlns:p14="http://schemas.microsoft.com/office/powerpoint/2010/main" val="83312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v Vehicle Suburban - Free vector graphic o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66" y="161043"/>
            <a:ext cx="2670402" cy="142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uto Car Fun - Free vector graphic o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pic>
        <p:nvPicPr>
          <p:cNvPr id="2054" name="Picture 6" descr="Cartoon sporty car vector image | Free SV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0" t="32057" b="18165"/>
          <a:stretch/>
        </p:blipFill>
        <p:spPr bwMode="auto">
          <a:xfrm flipH="1">
            <a:off x="4430268" y="422456"/>
            <a:ext cx="2018587" cy="117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3775" y="1500237"/>
            <a:ext cx="7238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The large car is 145 cm longer than the small car.</a:t>
            </a:r>
          </a:p>
          <a:p>
            <a:r>
              <a:rPr lang="en-GB" sz="2800" dirty="0">
                <a:latin typeface="Calibri" panose="020F0502020204030204" pitchFamily="34" charset="0"/>
              </a:rPr>
              <a:t>The large car is 4 m 2 cm long.</a:t>
            </a:r>
          </a:p>
          <a:p>
            <a:r>
              <a:rPr lang="en-GB" sz="2800" dirty="0">
                <a:latin typeface="Calibri" panose="020F0502020204030204" pitchFamily="34" charset="0"/>
              </a:rPr>
              <a:t>How long is the small car?</a:t>
            </a:r>
          </a:p>
          <a:p>
            <a:r>
              <a:rPr lang="en-GB" sz="2800" dirty="0">
                <a:latin typeface="Calibri" panose="020F0502020204030204" pitchFamily="34" charset="0"/>
              </a:rPr>
              <a:t> 									____ m ____ cm</a:t>
            </a:r>
          </a:p>
        </p:txBody>
      </p:sp>
      <p:sp>
        <p:nvSpPr>
          <p:cNvPr id="8" name="Rectangle 8"/>
          <p:cNvSpPr/>
          <p:nvPr/>
        </p:nvSpPr>
        <p:spPr>
          <a:xfrm>
            <a:off x="1375501" y="3691941"/>
            <a:ext cx="4267295" cy="7844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9" name="Rectangle 8"/>
          <p:cNvSpPr/>
          <p:nvPr/>
        </p:nvSpPr>
        <p:spPr>
          <a:xfrm>
            <a:off x="1375501" y="4667398"/>
            <a:ext cx="3158311" cy="7844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Rectangle 4"/>
          <p:cNvSpPr/>
          <p:nvPr/>
        </p:nvSpPr>
        <p:spPr>
          <a:xfrm>
            <a:off x="529719" y="3840199"/>
            <a:ext cx="860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Large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530327" y="4840303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Small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2736017" y="3787072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4 m 2 cm </a:t>
            </a:r>
            <a:endParaRPr lang="en-GB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58772" y="5126020"/>
            <a:ext cx="1171914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39350" y="4614488"/>
            <a:ext cx="1335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145 cm </a:t>
            </a:r>
            <a:endParaRPr lang="en-GB" sz="2800" dirty="0"/>
          </a:p>
        </p:txBody>
      </p:sp>
      <p:graphicFrame>
        <p:nvGraphicFramePr>
          <p:cNvPr id="17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524697"/>
              </p:ext>
            </p:extLst>
          </p:nvPr>
        </p:nvGraphicFramePr>
        <p:xfrm>
          <a:off x="6440839" y="3307746"/>
          <a:ext cx="1728996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332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76332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76332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31"/>
              <p:cNvSpPr txBox="1"/>
              <p:nvPr/>
            </p:nvSpPr>
            <p:spPr>
              <a:xfrm>
                <a:off x="5874972" y="4667707"/>
                <a:ext cx="530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972" y="4667707"/>
                <a:ext cx="53091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341119" y="4782034"/>
                <a:ext cx="342634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257 cm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2 m 57 cm </a:t>
                </a:r>
                <a:endParaRPr lang="en-GB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19" y="4782034"/>
                <a:ext cx="3426345" cy="523220"/>
              </a:xfrm>
              <a:prstGeom prst="rect">
                <a:avLst/>
              </a:prstGeom>
              <a:blipFill>
                <a:blip r:embed="rId9"/>
                <a:stretch>
                  <a:fillRect l="-355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5148240" y="278173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99917" y="277712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57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63619" y="4775669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?</a:t>
            </a:r>
            <a:endParaRPr lang="en-GB" sz="2800" dirty="0"/>
          </a:p>
        </p:txBody>
      </p:sp>
      <p:sp>
        <p:nvSpPr>
          <p:cNvPr id="29" name="Rectangle 28"/>
          <p:cNvSpPr/>
          <p:nvPr/>
        </p:nvSpPr>
        <p:spPr>
          <a:xfrm>
            <a:off x="2818698" y="3810198"/>
            <a:ext cx="1335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402 cm </a:t>
            </a:r>
            <a:endParaRPr lang="en-GB" sz="28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719146"/>
              </p:ext>
            </p:extLst>
          </p:nvPr>
        </p:nvGraphicFramePr>
        <p:xfrm>
          <a:off x="6437716" y="3300345"/>
          <a:ext cx="1728996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332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76332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76332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675676" y="5432645"/>
            <a:ext cx="55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22634" y="5447016"/>
            <a:ext cx="55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28801" y="5447016"/>
            <a:ext cx="55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02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  <p:bldP spid="11" grpId="0"/>
      <p:bldP spid="6" grpId="0"/>
      <p:bldP spid="6" grpId="1"/>
      <p:bldP spid="14" grpId="0"/>
      <p:bldP spid="18" grpId="0"/>
      <p:bldP spid="24" grpId="0"/>
      <p:bldP spid="26" grpId="0"/>
      <p:bldP spid="27" grpId="0"/>
      <p:bldP spid="28" grpId="0"/>
      <p:bldP spid="28" grpId="1"/>
      <p:bldP spid="29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4091" y="788747"/>
                <a:ext cx="61166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1)		3 cm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10 mm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____ cm</a:t>
                </a:r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91" y="788747"/>
                <a:ext cx="6116677" cy="523220"/>
              </a:xfrm>
              <a:prstGeom prst="rect">
                <a:avLst/>
              </a:prstGeom>
              <a:blipFill>
                <a:blip r:embed="rId5"/>
                <a:stretch>
                  <a:fillRect l="-199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4529" y="412414"/>
            <a:ext cx="681892" cy="681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1369" y="539807"/>
            <a:ext cx="1512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14091" y="2161273"/>
                <a:ext cx="61166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2)		9 cm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80 mm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____ mm</a:t>
                </a:r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91" y="2161273"/>
                <a:ext cx="6116677" cy="523220"/>
              </a:xfrm>
              <a:prstGeom prst="rect">
                <a:avLst/>
              </a:prstGeom>
              <a:blipFill>
                <a:blip r:embed="rId7"/>
                <a:stretch>
                  <a:fillRect l="-1992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35569" y="1249552"/>
                <a:ext cx="58880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3 cm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1 cm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2 cm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569" y="1249552"/>
                <a:ext cx="5888077" cy="523220"/>
              </a:xfrm>
              <a:prstGeom prst="rect">
                <a:avLst/>
              </a:prstGeom>
              <a:blipFill>
                <a:blip r:embed="rId8"/>
                <a:stretch>
                  <a:fillRect l="-207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447846" y="751935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2</a:t>
            </a:r>
            <a:endParaRPr lang="en-GB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35569" y="2654542"/>
                <a:ext cx="58880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90 mm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80 mm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10 mm</a:t>
                </a:r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569" y="2654542"/>
                <a:ext cx="5888077" cy="523220"/>
              </a:xfrm>
              <a:prstGeom prst="rect">
                <a:avLst/>
              </a:prstGeom>
              <a:blipFill>
                <a:blip r:embed="rId9"/>
                <a:stretch>
                  <a:fillRect l="-207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339113" y="2137481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10</a:t>
            </a:r>
            <a:endParaRPr lang="en-GB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50343" y="3572370"/>
                <a:ext cx="61166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3)		1 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100 mm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  <a:ea typeface="Cambria Math" panose="02040503050406030204" pitchFamily="18" charset="0"/>
                  </a:rPr>
                  <a:t>____ cm</a:t>
                </a:r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43" y="3572370"/>
                <a:ext cx="6116677" cy="523220"/>
              </a:xfrm>
              <a:prstGeom prst="rect">
                <a:avLst/>
              </a:prstGeom>
              <a:blipFill>
                <a:blip r:embed="rId10"/>
                <a:stretch>
                  <a:fillRect l="-199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635569" y="4075312"/>
                <a:ext cx="588807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100 cm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10 cm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mbria Math" panose="02040503050406030204" pitchFamily="18" charset="0"/>
                  </a:rPr>
                  <a:t>90 cm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569" y="4075312"/>
                <a:ext cx="5888077" cy="523220"/>
              </a:xfrm>
              <a:prstGeom prst="rect">
                <a:avLst/>
              </a:prstGeom>
              <a:blipFill>
                <a:blip r:embed="rId11"/>
                <a:stretch>
                  <a:fillRect l="-20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441177" y="3540283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90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8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34665C-BEFA-4B93-8F0D-BD0F14FE6E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61514" y="1929496"/>
            <a:ext cx="4135902" cy="4189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C9BA1C-8981-428A-BD69-041EF9FF2C25}"/>
              </a:ext>
            </a:extLst>
          </p:cNvPr>
          <p:cNvSpPr txBox="1"/>
          <p:nvPr/>
        </p:nvSpPr>
        <p:spPr>
          <a:xfrm>
            <a:off x="1012874" y="633046"/>
            <a:ext cx="5500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Work through question 2 on your worksheet. </a:t>
            </a:r>
          </a:p>
        </p:txBody>
      </p:sp>
    </p:spTree>
    <p:extLst>
      <p:ext uri="{BB962C8B-B14F-4D97-AF65-F5344CB8AC3E}">
        <p14:creationId xmlns:p14="http://schemas.microsoft.com/office/powerpoint/2010/main" val="27286671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9.9|6|32.4|1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2.7|8.3|9.5|1.3|25|13.9|5|4.4|2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5.5|4.8|19.1|10.1|31.8|7.4|3.3|3.7|3.8|1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5|22|3.7|12.7|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0.2|7.6|3.4|3.2|4.6|4.3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5.1|4.9|5.6|2.2|5.4|2.6|10.3|3.6|5.4|1.3|5.1|1|10.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2A2878-286F-4603-BF06-A2BD54E638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D367B6-B978-4E4A-9588-F8CC2CD520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7711CD-1AE6-475E-827E-CD32B5B2A836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522d4c35-b548-4432-90ae-af4376e1c4b4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5032</TotalTime>
  <Words>601</Words>
  <Application>Microsoft Office PowerPoint</Application>
  <PresentationFormat>On-screen Show (4:3)</PresentationFormat>
  <Paragraphs>140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 Lamb</cp:lastModifiedBy>
  <cp:revision>129</cp:revision>
  <dcterms:created xsi:type="dcterms:W3CDTF">2019-07-05T11:02:13Z</dcterms:created>
  <dcterms:modified xsi:type="dcterms:W3CDTF">2021-11-18T12:20:51Z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