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8" r:id="rId3"/>
    <p:sldMasterId id="2147483690" r:id="rId4"/>
  </p:sldMasterIdLst>
  <p:sldIdLst>
    <p:sldId id="256" r:id="rId5"/>
    <p:sldId id="257" r:id="rId6"/>
    <p:sldId id="280" r:id="rId7"/>
    <p:sldId id="296" r:id="rId8"/>
    <p:sldId id="281" r:id="rId9"/>
    <p:sldId id="261" r:id="rId10"/>
    <p:sldId id="285" r:id="rId11"/>
    <p:sldId id="286" r:id="rId12"/>
    <p:sldId id="287" r:id="rId13"/>
    <p:sldId id="288" r:id="rId14"/>
    <p:sldId id="289" r:id="rId15"/>
    <p:sldId id="290" r:id="rId16"/>
    <p:sldId id="291" r:id="rId17"/>
    <p:sldId id="292" r:id="rId18"/>
    <p:sldId id="293" r:id="rId19"/>
    <p:sldId id="270" r:id="rId20"/>
    <p:sldId id="271" r:id="rId21"/>
    <p:sldId id="272" r:id="rId22"/>
    <p:sldId id="273" r:id="rId23"/>
    <p:sldId id="274" r:id="rId24"/>
    <p:sldId id="275" r:id="rId25"/>
    <p:sldId id="276" r:id="rId26"/>
    <p:sldId id="277" r:id="rId27"/>
    <p:sldId id="282" r:id="rId28"/>
    <p:sldId id="283" r:id="rId29"/>
    <p:sldId id="284" r:id="rId30"/>
    <p:sldId id="279" r:id="rId31"/>
    <p:sldId id="294" r:id="rId32"/>
    <p:sldId id="295" r:id="rId33"/>
    <p:sldId id="29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73" autoAdjust="0"/>
    <p:restoredTop sz="94660"/>
  </p:normalViewPr>
  <p:slideViewPr>
    <p:cSldViewPr snapToGrid="0">
      <p:cViewPr varScale="1">
        <p:scale>
          <a:sx n="62" d="100"/>
          <a:sy n="62" d="100"/>
        </p:scale>
        <p:origin x="90"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3BAA-2D0A-4A69-BEC5-573A66EB60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BDC293D-72DB-4BC8-827D-0A6950C83D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0D3C88-0DCB-4CDD-97B0-0E8296A05F79}"/>
              </a:ext>
            </a:extLst>
          </p:cNvPr>
          <p:cNvSpPr>
            <a:spLocks noGrp="1"/>
          </p:cNvSpPr>
          <p:nvPr>
            <p:ph type="dt" sz="half" idx="10"/>
          </p:nvPr>
        </p:nvSpPr>
        <p:spPr/>
        <p:txBody>
          <a:bodyPr/>
          <a:lstStyle/>
          <a:p>
            <a:fld id="{EBC0B2B8-2141-4261-8E80-5BB42959D40B}" type="datetimeFigureOut">
              <a:rPr lang="en-GB" smtClean="0"/>
              <a:t>22/06/2021</a:t>
            </a:fld>
            <a:endParaRPr lang="en-GB"/>
          </a:p>
        </p:txBody>
      </p:sp>
      <p:sp>
        <p:nvSpPr>
          <p:cNvPr id="5" name="Footer Placeholder 4">
            <a:extLst>
              <a:ext uri="{FF2B5EF4-FFF2-40B4-BE49-F238E27FC236}">
                <a16:creationId xmlns:a16="http://schemas.microsoft.com/office/drawing/2014/main" id="{21C65131-2899-48EF-99B2-CA48043808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7036ED-2B17-4126-8D75-7C08FAC58634}"/>
              </a:ext>
            </a:extLst>
          </p:cNvPr>
          <p:cNvSpPr>
            <a:spLocks noGrp="1"/>
          </p:cNvSpPr>
          <p:nvPr>
            <p:ph type="sldNum" sz="quarter" idx="12"/>
          </p:nvPr>
        </p:nvSpPr>
        <p:spPr/>
        <p:txBody>
          <a:bodyPr/>
          <a:lstStyle/>
          <a:p>
            <a:fld id="{4CD7C52D-9AF2-4C05-89EA-37CB82F12402}" type="slidenum">
              <a:rPr lang="en-GB" smtClean="0"/>
              <a:t>‹#›</a:t>
            </a:fld>
            <a:endParaRPr lang="en-GB"/>
          </a:p>
        </p:txBody>
      </p:sp>
    </p:spTree>
    <p:extLst>
      <p:ext uri="{BB962C8B-B14F-4D97-AF65-F5344CB8AC3E}">
        <p14:creationId xmlns:p14="http://schemas.microsoft.com/office/powerpoint/2010/main" val="4275611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CA051-EC1A-4D23-8604-B641C41A6B3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02EF36-935D-420C-8D04-5F545FDA7DE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682B43-F34F-4B0D-AF4B-0265FFADFE15}"/>
              </a:ext>
            </a:extLst>
          </p:cNvPr>
          <p:cNvSpPr>
            <a:spLocks noGrp="1"/>
          </p:cNvSpPr>
          <p:nvPr>
            <p:ph type="dt" sz="half" idx="10"/>
          </p:nvPr>
        </p:nvSpPr>
        <p:spPr/>
        <p:txBody>
          <a:bodyPr/>
          <a:lstStyle/>
          <a:p>
            <a:fld id="{EBC0B2B8-2141-4261-8E80-5BB42959D40B}" type="datetimeFigureOut">
              <a:rPr lang="en-GB" smtClean="0"/>
              <a:t>22/06/2021</a:t>
            </a:fld>
            <a:endParaRPr lang="en-GB"/>
          </a:p>
        </p:txBody>
      </p:sp>
      <p:sp>
        <p:nvSpPr>
          <p:cNvPr id="5" name="Footer Placeholder 4">
            <a:extLst>
              <a:ext uri="{FF2B5EF4-FFF2-40B4-BE49-F238E27FC236}">
                <a16:creationId xmlns:a16="http://schemas.microsoft.com/office/drawing/2014/main" id="{D8763F4A-4404-4C75-B866-C8106B890C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7C0F7F-9B79-442E-9070-8E9DCD6E69C4}"/>
              </a:ext>
            </a:extLst>
          </p:cNvPr>
          <p:cNvSpPr>
            <a:spLocks noGrp="1"/>
          </p:cNvSpPr>
          <p:nvPr>
            <p:ph type="sldNum" sz="quarter" idx="12"/>
          </p:nvPr>
        </p:nvSpPr>
        <p:spPr/>
        <p:txBody>
          <a:bodyPr/>
          <a:lstStyle/>
          <a:p>
            <a:fld id="{4CD7C52D-9AF2-4C05-89EA-37CB82F12402}" type="slidenum">
              <a:rPr lang="en-GB" smtClean="0"/>
              <a:t>‹#›</a:t>
            </a:fld>
            <a:endParaRPr lang="en-GB"/>
          </a:p>
        </p:txBody>
      </p:sp>
    </p:spTree>
    <p:extLst>
      <p:ext uri="{BB962C8B-B14F-4D97-AF65-F5344CB8AC3E}">
        <p14:creationId xmlns:p14="http://schemas.microsoft.com/office/powerpoint/2010/main" val="2057283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A65A01-BFD5-40B8-A652-639684BD9F8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3B59187-0C65-4A04-8425-42446991BFB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C140BE-216B-4B58-AEFF-E1D79A5DF18D}"/>
              </a:ext>
            </a:extLst>
          </p:cNvPr>
          <p:cNvSpPr>
            <a:spLocks noGrp="1"/>
          </p:cNvSpPr>
          <p:nvPr>
            <p:ph type="dt" sz="half" idx="10"/>
          </p:nvPr>
        </p:nvSpPr>
        <p:spPr/>
        <p:txBody>
          <a:bodyPr/>
          <a:lstStyle/>
          <a:p>
            <a:fld id="{EBC0B2B8-2141-4261-8E80-5BB42959D40B}" type="datetimeFigureOut">
              <a:rPr lang="en-GB" smtClean="0"/>
              <a:t>22/06/2021</a:t>
            </a:fld>
            <a:endParaRPr lang="en-GB"/>
          </a:p>
        </p:txBody>
      </p:sp>
      <p:sp>
        <p:nvSpPr>
          <p:cNvPr id="5" name="Footer Placeholder 4">
            <a:extLst>
              <a:ext uri="{FF2B5EF4-FFF2-40B4-BE49-F238E27FC236}">
                <a16:creationId xmlns:a16="http://schemas.microsoft.com/office/drawing/2014/main" id="{DD16CFEB-B010-444E-B91F-174655C2FE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5E875C-3996-4071-9D8F-D3E5AE03CEE2}"/>
              </a:ext>
            </a:extLst>
          </p:cNvPr>
          <p:cNvSpPr>
            <a:spLocks noGrp="1"/>
          </p:cNvSpPr>
          <p:nvPr>
            <p:ph type="sldNum" sz="quarter" idx="12"/>
          </p:nvPr>
        </p:nvSpPr>
        <p:spPr/>
        <p:txBody>
          <a:bodyPr/>
          <a:lstStyle/>
          <a:p>
            <a:fld id="{4CD7C52D-9AF2-4C05-89EA-37CB82F12402}" type="slidenum">
              <a:rPr lang="en-GB" smtClean="0"/>
              <a:t>‹#›</a:t>
            </a:fld>
            <a:endParaRPr lang="en-GB"/>
          </a:p>
        </p:txBody>
      </p:sp>
    </p:spTree>
    <p:extLst>
      <p:ext uri="{BB962C8B-B14F-4D97-AF65-F5344CB8AC3E}">
        <p14:creationId xmlns:p14="http://schemas.microsoft.com/office/powerpoint/2010/main" val="3359310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07664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078241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54736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033634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328921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63657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595664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06700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4DFF1-2B0B-4E6A-B539-BFB500D098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AE16C9-667D-4090-BBF6-5942CC8A39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C65A2E-1A6B-485C-93AF-41670B7BA984}"/>
              </a:ext>
            </a:extLst>
          </p:cNvPr>
          <p:cNvSpPr>
            <a:spLocks noGrp="1"/>
          </p:cNvSpPr>
          <p:nvPr>
            <p:ph type="dt" sz="half" idx="10"/>
          </p:nvPr>
        </p:nvSpPr>
        <p:spPr/>
        <p:txBody>
          <a:bodyPr/>
          <a:lstStyle/>
          <a:p>
            <a:fld id="{EBC0B2B8-2141-4261-8E80-5BB42959D40B}" type="datetimeFigureOut">
              <a:rPr lang="en-GB" smtClean="0"/>
              <a:t>22/06/2021</a:t>
            </a:fld>
            <a:endParaRPr lang="en-GB"/>
          </a:p>
        </p:txBody>
      </p:sp>
      <p:sp>
        <p:nvSpPr>
          <p:cNvPr id="5" name="Footer Placeholder 4">
            <a:extLst>
              <a:ext uri="{FF2B5EF4-FFF2-40B4-BE49-F238E27FC236}">
                <a16:creationId xmlns:a16="http://schemas.microsoft.com/office/drawing/2014/main" id="{70B80676-2799-44D9-B6F3-F2A0366ABB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882F47-22B0-4CCB-A221-A774DEAE7B9C}"/>
              </a:ext>
            </a:extLst>
          </p:cNvPr>
          <p:cNvSpPr>
            <a:spLocks noGrp="1"/>
          </p:cNvSpPr>
          <p:nvPr>
            <p:ph type="sldNum" sz="quarter" idx="12"/>
          </p:nvPr>
        </p:nvSpPr>
        <p:spPr/>
        <p:txBody>
          <a:bodyPr/>
          <a:lstStyle/>
          <a:p>
            <a:fld id="{4CD7C52D-9AF2-4C05-89EA-37CB82F12402}" type="slidenum">
              <a:rPr lang="en-GB" smtClean="0"/>
              <a:t>‹#›</a:t>
            </a:fld>
            <a:endParaRPr lang="en-GB"/>
          </a:p>
        </p:txBody>
      </p:sp>
    </p:spTree>
    <p:extLst>
      <p:ext uri="{BB962C8B-B14F-4D97-AF65-F5344CB8AC3E}">
        <p14:creationId xmlns:p14="http://schemas.microsoft.com/office/powerpoint/2010/main" val="1084648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444580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770037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24699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653182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470171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74395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509358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79451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483631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56321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E4089-8D63-4F34-BF6E-9CBE54A451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E3694EE-A560-4B14-B462-7F48317041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338223F-F896-4C6C-AA88-39C883EC8968}"/>
              </a:ext>
            </a:extLst>
          </p:cNvPr>
          <p:cNvSpPr>
            <a:spLocks noGrp="1"/>
          </p:cNvSpPr>
          <p:nvPr>
            <p:ph type="dt" sz="half" idx="10"/>
          </p:nvPr>
        </p:nvSpPr>
        <p:spPr/>
        <p:txBody>
          <a:bodyPr/>
          <a:lstStyle/>
          <a:p>
            <a:fld id="{EBC0B2B8-2141-4261-8E80-5BB42959D40B}" type="datetimeFigureOut">
              <a:rPr lang="en-GB" smtClean="0"/>
              <a:t>22/06/2021</a:t>
            </a:fld>
            <a:endParaRPr lang="en-GB"/>
          </a:p>
        </p:txBody>
      </p:sp>
      <p:sp>
        <p:nvSpPr>
          <p:cNvPr id="5" name="Footer Placeholder 4">
            <a:extLst>
              <a:ext uri="{FF2B5EF4-FFF2-40B4-BE49-F238E27FC236}">
                <a16:creationId xmlns:a16="http://schemas.microsoft.com/office/drawing/2014/main" id="{9E178B97-E1C7-48A0-B549-7514C0D1A0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17808A-755C-4C83-9AD8-29BCBB9E3CBD}"/>
              </a:ext>
            </a:extLst>
          </p:cNvPr>
          <p:cNvSpPr>
            <a:spLocks noGrp="1"/>
          </p:cNvSpPr>
          <p:nvPr>
            <p:ph type="sldNum" sz="quarter" idx="12"/>
          </p:nvPr>
        </p:nvSpPr>
        <p:spPr/>
        <p:txBody>
          <a:bodyPr/>
          <a:lstStyle/>
          <a:p>
            <a:fld id="{4CD7C52D-9AF2-4C05-89EA-37CB82F12402}" type="slidenum">
              <a:rPr lang="en-GB" smtClean="0"/>
              <a:t>‹#›</a:t>
            </a:fld>
            <a:endParaRPr lang="en-GB"/>
          </a:p>
        </p:txBody>
      </p:sp>
    </p:spTree>
    <p:extLst>
      <p:ext uri="{BB962C8B-B14F-4D97-AF65-F5344CB8AC3E}">
        <p14:creationId xmlns:p14="http://schemas.microsoft.com/office/powerpoint/2010/main" val="27756046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64797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4148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602605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67147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905720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0830832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58385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3462000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627804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60200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146AE-8D44-4C4C-B12E-CFBBB8D820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DE13E10-5A0A-479A-A0D5-C70B0C7080A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233DA95-1046-46D6-9D08-8C6AA0DBF7C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6A27CA-E0A6-43CF-8E44-182DAF32F9C5}"/>
              </a:ext>
            </a:extLst>
          </p:cNvPr>
          <p:cNvSpPr>
            <a:spLocks noGrp="1"/>
          </p:cNvSpPr>
          <p:nvPr>
            <p:ph type="dt" sz="half" idx="10"/>
          </p:nvPr>
        </p:nvSpPr>
        <p:spPr/>
        <p:txBody>
          <a:bodyPr/>
          <a:lstStyle/>
          <a:p>
            <a:fld id="{EBC0B2B8-2141-4261-8E80-5BB42959D40B}" type="datetimeFigureOut">
              <a:rPr lang="en-GB" smtClean="0"/>
              <a:t>22/06/2021</a:t>
            </a:fld>
            <a:endParaRPr lang="en-GB"/>
          </a:p>
        </p:txBody>
      </p:sp>
      <p:sp>
        <p:nvSpPr>
          <p:cNvPr id="6" name="Footer Placeholder 5">
            <a:extLst>
              <a:ext uri="{FF2B5EF4-FFF2-40B4-BE49-F238E27FC236}">
                <a16:creationId xmlns:a16="http://schemas.microsoft.com/office/drawing/2014/main" id="{C0A45195-B9DA-4FB6-A2C1-EEBD55FD2C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15FD11-6DF8-488F-A217-4884EF2F2349}"/>
              </a:ext>
            </a:extLst>
          </p:cNvPr>
          <p:cNvSpPr>
            <a:spLocks noGrp="1"/>
          </p:cNvSpPr>
          <p:nvPr>
            <p:ph type="sldNum" sz="quarter" idx="12"/>
          </p:nvPr>
        </p:nvSpPr>
        <p:spPr/>
        <p:txBody>
          <a:bodyPr/>
          <a:lstStyle/>
          <a:p>
            <a:fld id="{4CD7C52D-9AF2-4C05-89EA-37CB82F12402}" type="slidenum">
              <a:rPr lang="en-GB" smtClean="0"/>
              <a:t>‹#›</a:t>
            </a:fld>
            <a:endParaRPr lang="en-GB"/>
          </a:p>
        </p:txBody>
      </p:sp>
    </p:spTree>
    <p:extLst>
      <p:ext uri="{BB962C8B-B14F-4D97-AF65-F5344CB8AC3E}">
        <p14:creationId xmlns:p14="http://schemas.microsoft.com/office/powerpoint/2010/main" val="5643571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746743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468526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138736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866061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00521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C8DB9-0924-48B5-A6A7-2FA1A2D3FB5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33629D-F8C3-4505-9E22-A3FDB20610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93781FA-E60A-473F-937B-0F31EC9BF2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BADEC88-D45A-4AD6-B9BF-09D2C8157E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0195E80-2D72-4514-9DB9-8226B1636B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240D0ED-B4A2-48BD-9F18-CBC63D767A4B}"/>
              </a:ext>
            </a:extLst>
          </p:cNvPr>
          <p:cNvSpPr>
            <a:spLocks noGrp="1"/>
          </p:cNvSpPr>
          <p:nvPr>
            <p:ph type="dt" sz="half" idx="10"/>
          </p:nvPr>
        </p:nvSpPr>
        <p:spPr/>
        <p:txBody>
          <a:bodyPr/>
          <a:lstStyle/>
          <a:p>
            <a:fld id="{EBC0B2B8-2141-4261-8E80-5BB42959D40B}" type="datetimeFigureOut">
              <a:rPr lang="en-GB" smtClean="0"/>
              <a:t>22/06/2021</a:t>
            </a:fld>
            <a:endParaRPr lang="en-GB"/>
          </a:p>
        </p:txBody>
      </p:sp>
      <p:sp>
        <p:nvSpPr>
          <p:cNvPr id="8" name="Footer Placeholder 7">
            <a:extLst>
              <a:ext uri="{FF2B5EF4-FFF2-40B4-BE49-F238E27FC236}">
                <a16:creationId xmlns:a16="http://schemas.microsoft.com/office/drawing/2014/main" id="{263B7CD5-3AD3-4DC2-9A4D-A2B33284A8C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8E4738D-A182-4C31-96EA-25561F2FA31E}"/>
              </a:ext>
            </a:extLst>
          </p:cNvPr>
          <p:cNvSpPr>
            <a:spLocks noGrp="1"/>
          </p:cNvSpPr>
          <p:nvPr>
            <p:ph type="sldNum" sz="quarter" idx="12"/>
          </p:nvPr>
        </p:nvSpPr>
        <p:spPr/>
        <p:txBody>
          <a:bodyPr/>
          <a:lstStyle/>
          <a:p>
            <a:fld id="{4CD7C52D-9AF2-4C05-89EA-37CB82F12402}" type="slidenum">
              <a:rPr lang="en-GB" smtClean="0"/>
              <a:t>‹#›</a:t>
            </a:fld>
            <a:endParaRPr lang="en-GB"/>
          </a:p>
        </p:txBody>
      </p:sp>
    </p:spTree>
    <p:extLst>
      <p:ext uri="{BB962C8B-B14F-4D97-AF65-F5344CB8AC3E}">
        <p14:creationId xmlns:p14="http://schemas.microsoft.com/office/powerpoint/2010/main" val="1593740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172E-0F50-4897-A0D5-5A563BE9485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8D0FFC1-F9E3-43E4-B32C-8F38B07F28F5}"/>
              </a:ext>
            </a:extLst>
          </p:cNvPr>
          <p:cNvSpPr>
            <a:spLocks noGrp="1"/>
          </p:cNvSpPr>
          <p:nvPr>
            <p:ph type="dt" sz="half" idx="10"/>
          </p:nvPr>
        </p:nvSpPr>
        <p:spPr/>
        <p:txBody>
          <a:bodyPr/>
          <a:lstStyle/>
          <a:p>
            <a:fld id="{EBC0B2B8-2141-4261-8E80-5BB42959D40B}" type="datetimeFigureOut">
              <a:rPr lang="en-GB" smtClean="0"/>
              <a:t>22/06/2021</a:t>
            </a:fld>
            <a:endParaRPr lang="en-GB"/>
          </a:p>
        </p:txBody>
      </p:sp>
      <p:sp>
        <p:nvSpPr>
          <p:cNvPr id="4" name="Footer Placeholder 3">
            <a:extLst>
              <a:ext uri="{FF2B5EF4-FFF2-40B4-BE49-F238E27FC236}">
                <a16:creationId xmlns:a16="http://schemas.microsoft.com/office/drawing/2014/main" id="{295889CB-D2E2-4BBA-B824-BF9413D97D1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F9506F-1C49-41DF-8A27-C566C9F9B4C7}"/>
              </a:ext>
            </a:extLst>
          </p:cNvPr>
          <p:cNvSpPr>
            <a:spLocks noGrp="1"/>
          </p:cNvSpPr>
          <p:nvPr>
            <p:ph type="sldNum" sz="quarter" idx="12"/>
          </p:nvPr>
        </p:nvSpPr>
        <p:spPr/>
        <p:txBody>
          <a:bodyPr/>
          <a:lstStyle/>
          <a:p>
            <a:fld id="{4CD7C52D-9AF2-4C05-89EA-37CB82F12402}" type="slidenum">
              <a:rPr lang="en-GB" smtClean="0"/>
              <a:t>‹#›</a:t>
            </a:fld>
            <a:endParaRPr lang="en-GB"/>
          </a:p>
        </p:txBody>
      </p:sp>
    </p:spTree>
    <p:extLst>
      <p:ext uri="{BB962C8B-B14F-4D97-AF65-F5344CB8AC3E}">
        <p14:creationId xmlns:p14="http://schemas.microsoft.com/office/powerpoint/2010/main" val="2417942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EEA988-697A-4EF0-83E2-8202BB240AA9}"/>
              </a:ext>
            </a:extLst>
          </p:cNvPr>
          <p:cNvSpPr>
            <a:spLocks noGrp="1"/>
          </p:cNvSpPr>
          <p:nvPr>
            <p:ph type="dt" sz="half" idx="10"/>
          </p:nvPr>
        </p:nvSpPr>
        <p:spPr/>
        <p:txBody>
          <a:bodyPr/>
          <a:lstStyle/>
          <a:p>
            <a:fld id="{EBC0B2B8-2141-4261-8E80-5BB42959D40B}" type="datetimeFigureOut">
              <a:rPr lang="en-GB" smtClean="0"/>
              <a:t>22/06/2021</a:t>
            </a:fld>
            <a:endParaRPr lang="en-GB"/>
          </a:p>
        </p:txBody>
      </p:sp>
      <p:sp>
        <p:nvSpPr>
          <p:cNvPr id="3" name="Footer Placeholder 2">
            <a:extLst>
              <a:ext uri="{FF2B5EF4-FFF2-40B4-BE49-F238E27FC236}">
                <a16:creationId xmlns:a16="http://schemas.microsoft.com/office/drawing/2014/main" id="{0614EAEA-7344-4DD2-B037-29B43FD7B63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2DAE31A-D702-4408-B213-31F205086037}"/>
              </a:ext>
            </a:extLst>
          </p:cNvPr>
          <p:cNvSpPr>
            <a:spLocks noGrp="1"/>
          </p:cNvSpPr>
          <p:nvPr>
            <p:ph type="sldNum" sz="quarter" idx="12"/>
          </p:nvPr>
        </p:nvSpPr>
        <p:spPr/>
        <p:txBody>
          <a:bodyPr/>
          <a:lstStyle/>
          <a:p>
            <a:fld id="{4CD7C52D-9AF2-4C05-89EA-37CB82F12402}" type="slidenum">
              <a:rPr lang="en-GB" smtClean="0"/>
              <a:t>‹#›</a:t>
            </a:fld>
            <a:endParaRPr lang="en-GB"/>
          </a:p>
        </p:txBody>
      </p:sp>
    </p:spTree>
    <p:extLst>
      <p:ext uri="{BB962C8B-B14F-4D97-AF65-F5344CB8AC3E}">
        <p14:creationId xmlns:p14="http://schemas.microsoft.com/office/powerpoint/2010/main" val="3938887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A259-A99D-40CA-B0F2-486BF79C56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54156CD-5068-420A-A02C-5357ED8B15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3626FAE-CCA6-419D-920F-9CF991180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6758EEB-B889-4303-B089-2ED9CD750272}"/>
              </a:ext>
            </a:extLst>
          </p:cNvPr>
          <p:cNvSpPr>
            <a:spLocks noGrp="1"/>
          </p:cNvSpPr>
          <p:nvPr>
            <p:ph type="dt" sz="half" idx="10"/>
          </p:nvPr>
        </p:nvSpPr>
        <p:spPr/>
        <p:txBody>
          <a:bodyPr/>
          <a:lstStyle/>
          <a:p>
            <a:fld id="{EBC0B2B8-2141-4261-8E80-5BB42959D40B}" type="datetimeFigureOut">
              <a:rPr lang="en-GB" smtClean="0"/>
              <a:t>22/06/2021</a:t>
            </a:fld>
            <a:endParaRPr lang="en-GB"/>
          </a:p>
        </p:txBody>
      </p:sp>
      <p:sp>
        <p:nvSpPr>
          <p:cNvPr id="6" name="Footer Placeholder 5">
            <a:extLst>
              <a:ext uri="{FF2B5EF4-FFF2-40B4-BE49-F238E27FC236}">
                <a16:creationId xmlns:a16="http://schemas.microsoft.com/office/drawing/2014/main" id="{B6E7AC7D-63A5-42C0-87B8-69CEF81831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FB8CD0-D788-42BE-A98D-83077422888A}"/>
              </a:ext>
            </a:extLst>
          </p:cNvPr>
          <p:cNvSpPr>
            <a:spLocks noGrp="1"/>
          </p:cNvSpPr>
          <p:nvPr>
            <p:ph type="sldNum" sz="quarter" idx="12"/>
          </p:nvPr>
        </p:nvSpPr>
        <p:spPr/>
        <p:txBody>
          <a:bodyPr/>
          <a:lstStyle/>
          <a:p>
            <a:fld id="{4CD7C52D-9AF2-4C05-89EA-37CB82F12402}" type="slidenum">
              <a:rPr lang="en-GB" smtClean="0"/>
              <a:t>‹#›</a:t>
            </a:fld>
            <a:endParaRPr lang="en-GB"/>
          </a:p>
        </p:txBody>
      </p:sp>
    </p:spTree>
    <p:extLst>
      <p:ext uri="{BB962C8B-B14F-4D97-AF65-F5344CB8AC3E}">
        <p14:creationId xmlns:p14="http://schemas.microsoft.com/office/powerpoint/2010/main" val="2764293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D6AA-83CE-46A4-9F77-46B00FFF2A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9AE7A62-1233-44DB-9F69-012A0E334D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27CFF5F-9E88-4F66-BF4D-59BB7DB8E1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CA62297-4143-474C-966D-AC92D630D281}"/>
              </a:ext>
            </a:extLst>
          </p:cNvPr>
          <p:cNvSpPr>
            <a:spLocks noGrp="1"/>
          </p:cNvSpPr>
          <p:nvPr>
            <p:ph type="dt" sz="half" idx="10"/>
          </p:nvPr>
        </p:nvSpPr>
        <p:spPr/>
        <p:txBody>
          <a:bodyPr/>
          <a:lstStyle/>
          <a:p>
            <a:fld id="{EBC0B2B8-2141-4261-8E80-5BB42959D40B}" type="datetimeFigureOut">
              <a:rPr lang="en-GB" smtClean="0"/>
              <a:t>22/06/2021</a:t>
            </a:fld>
            <a:endParaRPr lang="en-GB"/>
          </a:p>
        </p:txBody>
      </p:sp>
      <p:sp>
        <p:nvSpPr>
          <p:cNvPr id="6" name="Footer Placeholder 5">
            <a:extLst>
              <a:ext uri="{FF2B5EF4-FFF2-40B4-BE49-F238E27FC236}">
                <a16:creationId xmlns:a16="http://schemas.microsoft.com/office/drawing/2014/main" id="{505AA7C9-198C-4396-92B4-501B70ACA3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D5761B-A842-4D22-915D-BDB8EEAC5905}"/>
              </a:ext>
            </a:extLst>
          </p:cNvPr>
          <p:cNvSpPr>
            <a:spLocks noGrp="1"/>
          </p:cNvSpPr>
          <p:nvPr>
            <p:ph type="sldNum" sz="quarter" idx="12"/>
          </p:nvPr>
        </p:nvSpPr>
        <p:spPr/>
        <p:txBody>
          <a:bodyPr/>
          <a:lstStyle/>
          <a:p>
            <a:fld id="{4CD7C52D-9AF2-4C05-89EA-37CB82F12402}" type="slidenum">
              <a:rPr lang="en-GB" smtClean="0"/>
              <a:t>‹#›</a:t>
            </a:fld>
            <a:endParaRPr lang="en-GB"/>
          </a:p>
        </p:txBody>
      </p:sp>
    </p:spTree>
    <p:extLst>
      <p:ext uri="{BB962C8B-B14F-4D97-AF65-F5344CB8AC3E}">
        <p14:creationId xmlns:p14="http://schemas.microsoft.com/office/powerpoint/2010/main" val="3467536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88C7A6-35C1-4AD5-8DBB-165153E4C8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8BF11A-3975-40B1-B62C-8250966F5D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4A5C90-11C3-4DB1-BF80-53102F7C65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C0B2B8-2141-4261-8E80-5BB42959D40B}" type="datetimeFigureOut">
              <a:rPr lang="en-GB" smtClean="0"/>
              <a:t>22/06/2021</a:t>
            </a:fld>
            <a:endParaRPr lang="en-GB"/>
          </a:p>
        </p:txBody>
      </p:sp>
      <p:sp>
        <p:nvSpPr>
          <p:cNvPr id="5" name="Footer Placeholder 4">
            <a:extLst>
              <a:ext uri="{FF2B5EF4-FFF2-40B4-BE49-F238E27FC236}">
                <a16:creationId xmlns:a16="http://schemas.microsoft.com/office/drawing/2014/main" id="{CB202BD8-626B-499D-9E7F-52BD3CBB7F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3D32F9F-29FA-4027-A6B7-37C61E08E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7C52D-9AF2-4C05-89EA-37CB82F12402}" type="slidenum">
              <a:rPr lang="en-GB" smtClean="0"/>
              <a:t>‹#›</a:t>
            </a:fld>
            <a:endParaRPr lang="en-GB"/>
          </a:p>
        </p:txBody>
      </p:sp>
    </p:spTree>
    <p:extLst>
      <p:ext uri="{BB962C8B-B14F-4D97-AF65-F5344CB8AC3E}">
        <p14:creationId xmlns:p14="http://schemas.microsoft.com/office/powerpoint/2010/main" val="2361405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9938808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4314020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A6B601-0997-41E1-8A20-7A20310F3C62}" type="datetimeFigureOut">
              <a:rPr lang="en-GB" smtClean="0">
                <a:solidFill>
                  <a:prstClr val="black">
                    <a:tint val="75000"/>
                  </a:prstClr>
                </a:solidFill>
              </a:rPr>
              <a:pPr/>
              <a:t>22/06/2021</a:t>
            </a:fld>
            <a:endParaRPr lang="en-GB"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F148A6-025F-47EE-BFD6-280F2870B6C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84089250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7.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earth.google.com/web/" TargetMode="Externa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2BD77-8E36-40CF-92F0-831DAF0DB610}"/>
              </a:ext>
            </a:extLst>
          </p:cNvPr>
          <p:cNvSpPr>
            <a:spLocks noGrp="1"/>
          </p:cNvSpPr>
          <p:nvPr>
            <p:ph type="ctrTitle"/>
          </p:nvPr>
        </p:nvSpPr>
        <p:spPr>
          <a:xfrm>
            <a:off x="1524000" y="192198"/>
            <a:ext cx="9144000" cy="2387600"/>
          </a:xfrm>
        </p:spPr>
        <p:txBody>
          <a:bodyPr>
            <a:normAutofit/>
          </a:bodyPr>
          <a:lstStyle/>
          <a:p>
            <a:r>
              <a:rPr lang="en-US" sz="11500" dirty="0">
                <a:latin typeface="My Happy Ending" pitchFamily="2" charset="0"/>
                <a:ea typeface="My Happy Ending" pitchFamily="2" charset="0"/>
              </a:rPr>
              <a:t>Religion: Hinduism</a:t>
            </a:r>
            <a:endParaRPr lang="en-GB" sz="11500" dirty="0">
              <a:latin typeface="My Happy Ending" pitchFamily="2" charset="0"/>
              <a:ea typeface="My Happy Ending" pitchFamily="2" charset="0"/>
            </a:endParaRPr>
          </a:p>
        </p:txBody>
      </p:sp>
      <p:sp>
        <p:nvSpPr>
          <p:cNvPr id="3" name="Subtitle 2">
            <a:extLst>
              <a:ext uri="{FF2B5EF4-FFF2-40B4-BE49-F238E27FC236}">
                <a16:creationId xmlns:a16="http://schemas.microsoft.com/office/drawing/2014/main" id="{73830EA3-78E8-4001-8C64-7D8D2E051C47}"/>
              </a:ext>
            </a:extLst>
          </p:cNvPr>
          <p:cNvSpPr>
            <a:spLocks noGrp="1"/>
          </p:cNvSpPr>
          <p:nvPr>
            <p:ph type="subTitle" idx="1"/>
          </p:nvPr>
        </p:nvSpPr>
        <p:spPr>
          <a:xfrm>
            <a:off x="1524000" y="2232574"/>
            <a:ext cx="9144000" cy="1655762"/>
          </a:xfrm>
        </p:spPr>
        <p:txBody>
          <a:bodyPr>
            <a:normAutofit fontScale="92500"/>
          </a:bodyPr>
          <a:lstStyle/>
          <a:p>
            <a:endParaRPr lang="en-GB" sz="4000" dirty="0">
              <a:latin typeface="My Happy Ending" pitchFamily="2" charset="0"/>
              <a:ea typeface="My Happy Ending" pitchFamily="2" charset="0"/>
            </a:endParaRPr>
          </a:p>
          <a:p>
            <a:r>
              <a:rPr lang="en-US" sz="4000" dirty="0">
                <a:latin typeface="My Happy Ending" pitchFamily="2" charset="0"/>
                <a:ea typeface="My Happy Ending" pitchFamily="2" charset="0"/>
              </a:rPr>
              <a:t>Key Question: Would visiting the River Ganges feel special to a non-Hindu?</a:t>
            </a:r>
            <a:endParaRPr lang="en-GB" sz="4000" dirty="0">
              <a:latin typeface="My Happy Ending" pitchFamily="2" charset="0"/>
              <a:ea typeface="My Happy Ending" pitchFamily="2" charset="0"/>
            </a:endParaRPr>
          </a:p>
        </p:txBody>
      </p:sp>
      <p:pic>
        <p:nvPicPr>
          <p:cNvPr id="4" name="Picture 3">
            <a:extLst>
              <a:ext uri="{FF2B5EF4-FFF2-40B4-BE49-F238E27FC236}">
                <a16:creationId xmlns:a16="http://schemas.microsoft.com/office/drawing/2014/main" id="{B3270268-1170-47A1-9B08-F0DB00226AE7}"/>
              </a:ext>
            </a:extLst>
          </p:cNvPr>
          <p:cNvPicPr>
            <a:picLocks noChangeAspect="1"/>
          </p:cNvPicPr>
          <p:nvPr/>
        </p:nvPicPr>
        <p:blipFill>
          <a:blip r:embed="rId2"/>
          <a:stretch>
            <a:fillRect/>
          </a:stretch>
        </p:blipFill>
        <p:spPr>
          <a:xfrm>
            <a:off x="1524000" y="3878317"/>
            <a:ext cx="3901679" cy="2601119"/>
          </a:xfrm>
          <a:prstGeom prst="rect">
            <a:avLst/>
          </a:prstGeom>
        </p:spPr>
      </p:pic>
      <p:pic>
        <p:nvPicPr>
          <p:cNvPr id="5" name="Picture 4">
            <a:extLst>
              <a:ext uri="{FF2B5EF4-FFF2-40B4-BE49-F238E27FC236}">
                <a16:creationId xmlns:a16="http://schemas.microsoft.com/office/drawing/2014/main" id="{5840E9B3-A397-4762-BDAE-00EE25CD685B}"/>
              </a:ext>
            </a:extLst>
          </p:cNvPr>
          <p:cNvPicPr>
            <a:picLocks noChangeAspect="1"/>
          </p:cNvPicPr>
          <p:nvPr/>
        </p:nvPicPr>
        <p:blipFill>
          <a:blip r:embed="rId3"/>
          <a:stretch>
            <a:fillRect/>
          </a:stretch>
        </p:blipFill>
        <p:spPr>
          <a:xfrm>
            <a:off x="6766323" y="3776183"/>
            <a:ext cx="3501868" cy="2805385"/>
          </a:xfrm>
          <a:prstGeom prst="rect">
            <a:avLst/>
          </a:prstGeom>
        </p:spPr>
      </p:pic>
    </p:spTree>
    <p:extLst>
      <p:ext uri="{BB962C8B-B14F-4D97-AF65-F5344CB8AC3E}">
        <p14:creationId xmlns:p14="http://schemas.microsoft.com/office/powerpoint/2010/main" val="3167741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5400" dirty="0">
                <a:latin typeface="My Happy Ending" pitchFamily="2" charset="0"/>
                <a:ea typeface="My Happy Ending" pitchFamily="2" charset="0"/>
              </a:rPr>
              <a:t>Sacred Ganga</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19936" y="3212976"/>
            <a:ext cx="4762500" cy="3314700"/>
          </a:xfrm>
        </p:spPr>
      </p:pic>
      <p:sp>
        <p:nvSpPr>
          <p:cNvPr id="6" name="Text Placeholder 5"/>
          <p:cNvSpPr>
            <a:spLocks noGrp="1"/>
          </p:cNvSpPr>
          <p:nvPr>
            <p:ph type="body" sz="half" idx="2"/>
          </p:nvPr>
        </p:nvSpPr>
        <p:spPr/>
        <p:txBody>
          <a:bodyPr>
            <a:noAutofit/>
          </a:bodyPr>
          <a:lstStyle/>
          <a:p>
            <a:r>
              <a:rPr lang="en-GB" sz="3200" dirty="0">
                <a:latin typeface="My Happy Ending" pitchFamily="2" charset="0"/>
                <a:ea typeface="My Happy Ending" pitchFamily="2" charset="0"/>
              </a:rPr>
              <a:t>The holiest of rivers, the Ganga (also known as the Ganges) glows from the crown of Shiva’s head.  This represents the causal waters from which the earth arises.  It also represents the essential instrument of ritual purification.  By holding the Ganga on his head, Shiva allowed an outlet to the great holy river to cross the earth and bring purifying water to humans.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048" y="441136"/>
            <a:ext cx="2346176" cy="2346176"/>
          </a:xfrm>
          <a:prstGeom prst="rect">
            <a:avLst/>
          </a:prstGeom>
        </p:spPr>
      </p:pic>
      <p:cxnSp>
        <p:nvCxnSpPr>
          <p:cNvPr id="12" name="Curved Connector 11"/>
          <p:cNvCxnSpPr/>
          <p:nvPr/>
        </p:nvCxnSpPr>
        <p:spPr>
          <a:xfrm flipV="1">
            <a:off x="4871864" y="1520788"/>
            <a:ext cx="2952328" cy="540060"/>
          </a:xfrm>
          <a:prstGeom prst="curvedConnector3">
            <a:avLst/>
          </a:prstGeom>
          <a:ln w="5715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70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GB" sz="5400" dirty="0">
                <a:latin typeface="My Happy Ending" pitchFamily="2" charset="0"/>
                <a:ea typeface="My Happy Ending" pitchFamily="2" charset="0"/>
              </a:rPr>
              <a:t>Crescent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50440" y="188640"/>
            <a:ext cx="5222025" cy="6037023"/>
          </a:xfrm>
        </p:spPr>
      </p:pic>
      <p:sp>
        <p:nvSpPr>
          <p:cNvPr id="4" name="Text Placeholder 3"/>
          <p:cNvSpPr>
            <a:spLocks noGrp="1"/>
          </p:cNvSpPr>
          <p:nvPr>
            <p:ph type="body" sz="half" idx="2"/>
          </p:nvPr>
        </p:nvSpPr>
        <p:spPr/>
        <p:txBody>
          <a:bodyPr>
            <a:noAutofit/>
          </a:bodyPr>
          <a:lstStyle/>
          <a:p>
            <a:r>
              <a:rPr lang="en-GB" sz="3200" dirty="0">
                <a:latin typeface="My Happy Ending" pitchFamily="2" charset="0"/>
                <a:ea typeface="My Happy Ending" pitchFamily="2" charset="0"/>
              </a:rPr>
              <a:t>Shiva bears on his head the crescent of the fifth day (panchami) moon.  This is placed near the fiery third eye and this shows the power of Soma, the sacrificial offering, which is the representative of the moon.  It means that Shiva possesses the power of procreation along with power of destruction.</a:t>
            </a:r>
          </a:p>
        </p:txBody>
      </p:sp>
      <p:sp>
        <p:nvSpPr>
          <p:cNvPr id="6" name="Oval 5"/>
          <p:cNvSpPr/>
          <p:nvPr/>
        </p:nvSpPr>
        <p:spPr>
          <a:xfrm>
            <a:off x="7032104" y="548680"/>
            <a:ext cx="1584176" cy="1368152"/>
          </a:xfrm>
          <a:prstGeom prst="ellipse">
            <a:avLst/>
          </a:prstGeom>
          <a:solidFill>
            <a:srgbClr val="FFCC0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alibri"/>
            </a:endParaRPr>
          </a:p>
        </p:txBody>
      </p:sp>
    </p:spTree>
    <p:extLst>
      <p:ext uri="{BB962C8B-B14F-4D97-AF65-F5344CB8AC3E}">
        <p14:creationId xmlns:p14="http://schemas.microsoft.com/office/powerpoint/2010/main" val="3918747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dirty="0">
                <a:latin typeface="My Happy Ending" pitchFamily="2" charset="0"/>
                <a:ea typeface="My Happy Ending" pitchFamily="2" charset="0"/>
              </a:rPr>
              <a:t>Matted hair</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40325" y="1155922"/>
            <a:ext cx="5029200" cy="4087368"/>
          </a:xfrm>
        </p:spPr>
      </p:pic>
      <p:sp>
        <p:nvSpPr>
          <p:cNvPr id="4" name="Text Placeholder 3"/>
          <p:cNvSpPr>
            <a:spLocks noGrp="1"/>
          </p:cNvSpPr>
          <p:nvPr>
            <p:ph type="body" sz="half" idx="2"/>
          </p:nvPr>
        </p:nvSpPr>
        <p:spPr/>
        <p:txBody>
          <a:bodyPr>
            <a:normAutofit/>
          </a:bodyPr>
          <a:lstStyle/>
          <a:p>
            <a:r>
              <a:rPr lang="en-GB" sz="4400" dirty="0">
                <a:latin typeface="My Happy Ending" pitchFamily="2" charset="0"/>
                <a:ea typeface="My Happy Ending" pitchFamily="2" charset="0"/>
              </a:rPr>
              <a:t>The flowing jata or matted hair of Shiva represent him as the lord of wind, Vayu, who is the subtle form of breath present in all living beings.</a:t>
            </a:r>
          </a:p>
        </p:txBody>
      </p:sp>
    </p:spTree>
    <p:extLst>
      <p:ext uri="{BB962C8B-B14F-4D97-AF65-F5344CB8AC3E}">
        <p14:creationId xmlns:p14="http://schemas.microsoft.com/office/powerpoint/2010/main" val="3014822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dirty="0">
                <a:latin typeface="My Happy Ending" pitchFamily="2" charset="0"/>
                <a:ea typeface="My Happy Ending" pitchFamily="2" charset="0"/>
              </a:rPr>
              <a:t>Cobra</a:t>
            </a:r>
            <a:endParaRPr lang="en-GB" sz="4000" dirty="0">
              <a:latin typeface="My Happy Ending" pitchFamily="2" charset="0"/>
              <a:ea typeface="My Happy Ending" pitchFamily="2"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21410" y="273051"/>
            <a:ext cx="3067031" cy="5853113"/>
          </a:xfrm>
        </p:spPr>
      </p:pic>
      <p:sp>
        <p:nvSpPr>
          <p:cNvPr id="4" name="Text Placeholder 3"/>
          <p:cNvSpPr>
            <a:spLocks noGrp="1"/>
          </p:cNvSpPr>
          <p:nvPr>
            <p:ph type="body" sz="half" idx="2"/>
          </p:nvPr>
        </p:nvSpPr>
        <p:spPr/>
        <p:txBody>
          <a:bodyPr>
            <a:noAutofit/>
          </a:bodyPr>
          <a:lstStyle/>
          <a:p>
            <a:r>
              <a:rPr lang="en-GB" sz="3200" dirty="0">
                <a:latin typeface="My Happy Ending" pitchFamily="2" charset="0"/>
                <a:ea typeface="My Happy Ending" pitchFamily="2" charset="0"/>
              </a:rPr>
              <a:t>Shiva is beyond the power of death, even though he is surrounded by death.  This is emphasised by his name Nilakantha.  The god drank the deadly poison Kalakuta to free the world from its effects.  The cobras around his neck also represent the dominant energy called Kundalini, the serpent power.</a:t>
            </a:r>
          </a:p>
        </p:txBody>
      </p:sp>
    </p:spTree>
    <p:extLst>
      <p:ext uri="{BB962C8B-B14F-4D97-AF65-F5344CB8AC3E}">
        <p14:creationId xmlns:p14="http://schemas.microsoft.com/office/powerpoint/2010/main" val="1045794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600" dirty="0">
                <a:latin typeface="My Happy Ending" pitchFamily="2" charset="0"/>
                <a:ea typeface="My Happy Ending" pitchFamily="2" charset="0"/>
              </a:rPr>
              <a:t>Trident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2031" y="836712"/>
            <a:ext cx="4896544" cy="4896544"/>
          </a:xfrm>
        </p:spPr>
      </p:pic>
      <p:sp>
        <p:nvSpPr>
          <p:cNvPr id="4" name="Text Placeholder 3"/>
          <p:cNvSpPr>
            <a:spLocks noGrp="1"/>
          </p:cNvSpPr>
          <p:nvPr>
            <p:ph type="body" sz="half" idx="2"/>
          </p:nvPr>
        </p:nvSpPr>
        <p:spPr/>
        <p:txBody>
          <a:bodyPr>
            <a:noAutofit/>
          </a:bodyPr>
          <a:lstStyle/>
          <a:p>
            <a:r>
              <a:rPr lang="en-GB" sz="3600" dirty="0">
                <a:latin typeface="My Happy Ending" pitchFamily="2" charset="0"/>
                <a:ea typeface="My Happy Ending" pitchFamily="2" charset="0"/>
              </a:rPr>
              <a:t>The Trishula of Shiva is the symbol of the three functions of God – the Creator, the Preserver and the Destroyer.  It also represents the instrument of punishment to the evil doer on all the three planes – spiritual, subtle and physical.</a:t>
            </a:r>
          </a:p>
        </p:txBody>
      </p:sp>
    </p:spTree>
    <p:extLst>
      <p:ext uri="{BB962C8B-B14F-4D97-AF65-F5344CB8AC3E}">
        <p14:creationId xmlns:p14="http://schemas.microsoft.com/office/powerpoint/2010/main" val="3139057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dirty="0">
                <a:latin typeface="My Happy Ending" pitchFamily="2" charset="0"/>
                <a:ea typeface="My Happy Ending" pitchFamily="2" charset="0"/>
              </a:rPr>
              <a:t>Tiger skin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51984" y="577077"/>
            <a:ext cx="3672408" cy="5655508"/>
          </a:xfrm>
        </p:spPr>
      </p:pic>
      <p:sp>
        <p:nvSpPr>
          <p:cNvPr id="4" name="Text Placeholder 3"/>
          <p:cNvSpPr>
            <a:spLocks noGrp="1"/>
          </p:cNvSpPr>
          <p:nvPr>
            <p:ph type="body" sz="half" idx="2"/>
          </p:nvPr>
        </p:nvSpPr>
        <p:spPr/>
        <p:txBody>
          <a:bodyPr>
            <a:noAutofit/>
          </a:bodyPr>
          <a:lstStyle/>
          <a:p>
            <a:r>
              <a:rPr lang="en-GB" sz="4000" dirty="0">
                <a:latin typeface="My Happy Ending" pitchFamily="2" charset="0"/>
                <a:ea typeface="My Happy Ending" pitchFamily="2" charset="0"/>
              </a:rPr>
              <a:t>The tiger is the vehicle of Shakti, the goddess of power and force.  Shiva is beyond and above any kind of force.  He is the master of Shakti.  The tiger skin that he wears symbolises victory of every force.</a:t>
            </a:r>
          </a:p>
        </p:txBody>
      </p:sp>
    </p:spTree>
    <p:extLst>
      <p:ext uri="{BB962C8B-B14F-4D97-AF65-F5344CB8AC3E}">
        <p14:creationId xmlns:p14="http://schemas.microsoft.com/office/powerpoint/2010/main" val="1646736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68581" y="2165400"/>
            <a:ext cx="8229600" cy="4525963"/>
          </a:xfrm>
        </p:spPr>
        <p:txBody>
          <a:bodyPr>
            <a:normAutofit lnSpcReduction="10000"/>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lgn="ctr">
              <a:buNone/>
            </a:pPr>
            <a:r>
              <a:rPr lang="en-GB" sz="4000" dirty="0">
                <a:latin typeface="My Happy Ending" pitchFamily="2" charset="0"/>
                <a:ea typeface="My Happy Ending" pitchFamily="2" charset="0"/>
              </a:rPr>
              <a:t>Long, long ago, when the great god Lord Brahma was looking down upon the earth, he saw that a terrible fire had spread over all the land.</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3793" y="297869"/>
            <a:ext cx="3372699" cy="4610130"/>
          </a:xfrm>
          <a:prstGeom prst="rect">
            <a:avLst/>
          </a:prstGeom>
        </p:spPr>
      </p:pic>
    </p:spTree>
    <p:extLst>
      <p:ext uri="{BB962C8B-B14F-4D97-AF65-F5344CB8AC3E}">
        <p14:creationId xmlns:p14="http://schemas.microsoft.com/office/powerpoint/2010/main" val="4009253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76672"/>
            <a:ext cx="8229600" cy="6048672"/>
          </a:xfrm>
        </p:spPr>
        <p:txBody>
          <a:bodyPr>
            <a:normAutofit lnSpcReduction="10000"/>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sz="1300" dirty="0"/>
          </a:p>
          <a:p>
            <a:pPr marL="0" indent="0" algn="ctr">
              <a:buNone/>
            </a:pPr>
            <a:r>
              <a:rPr lang="en-GB" sz="4400" dirty="0">
                <a:latin typeface="My Happy Ending" pitchFamily="2" charset="0"/>
                <a:ea typeface="My Happy Ending" pitchFamily="2" charset="0"/>
              </a:rPr>
              <a:t>Horrified, he watched the hungry flames destroying everything in their path all over the world.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0589" y="332656"/>
            <a:ext cx="5486400" cy="4591050"/>
          </a:xfrm>
          <a:prstGeom prst="rect">
            <a:avLst/>
          </a:prstGeom>
        </p:spPr>
      </p:pic>
    </p:spTree>
    <p:extLst>
      <p:ext uri="{BB962C8B-B14F-4D97-AF65-F5344CB8AC3E}">
        <p14:creationId xmlns:p14="http://schemas.microsoft.com/office/powerpoint/2010/main" val="3092563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91544" y="4869160"/>
            <a:ext cx="8229600" cy="1575048"/>
          </a:xfrm>
        </p:spPr>
        <p:txBody>
          <a:bodyPr>
            <a:noAutofit/>
          </a:bodyPr>
          <a:lstStyle/>
          <a:p>
            <a:pPr algn="l"/>
            <a:r>
              <a:rPr lang="en-GB" dirty="0">
                <a:latin typeface="My Happy Ending" pitchFamily="2" charset="0"/>
                <a:ea typeface="My Happy Ending" pitchFamily="2" charset="0"/>
              </a:rPr>
              <a:t>The goddess Ganga, full of purity, leapt to offer her help:  “Send me to earth Lord Brahma, I will quench the fire.”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3792" y="404664"/>
            <a:ext cx="3638296" cy="4303762"/>
          </a:xfrm>
          <a:prstGeom prst="rect">
            <a:avLst/>
          </a:prstGeom>
        </p:spPr>
      </p:pic>
    </p:spTree>
    <p:extLst>
      <p:ext uri="{BB962C8B-B14F-4D97-AF65-F5344CB8AC3E}">
        <p14:creationId xmlns:p14="http://schemas.microsoft.com/office/powerpoint/2010/main" val="2810498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1124744"/>
            <a:ext cx="4248472" cy="4521559"/>
          </a:xfrm>
        </p:spPr>
        <p:txBody>
          <a:bodyPr anchor="t">
            <a:noAutofit/>
          </a:bodyPr>
          <a:lstStyle/>
          <a:p>
            <a:r>
              <a:rPr lang="en-GB" sz="5400" dirty="0">
                <a:latin typeface="My Happy Ending" pitchFamily="2" charset="0"/>
                <a:ea typeface="My Happy Ending" pitchFamily="2" charset="0"/>
              </a:rPr>
              <a:t>The mighty Ganga was strong and passionate; her beautiful hair and clothes flowed around her in watery splendour.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4032" y="1124745"/>
            <a:ext cx="3488804" cy="4521559"/>
          </a:xfrm>
          <a:prstGeom prst="rect">
            <a:avLst/>
          </a:prstGeom>
        </p:spPr>
      </p:pic>
    </p:spTree>
    <p:extLst>
      <p:ext uri="{BB962C8B-B14F-4D97-AF65-F5344CB8AC3E}">
        <p14:creationId xmlns:p14="http://schemas.microsoft.com/office/powerpoint/2010/main" val="1417949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DE480-A937-4C92-BB1A-5EA0E81CECBA}"/>
              </a:ext>
            </a:extLst>
          </p:cNvPr>
          <p:cNvSpPr>
            <a:spLocks noGrp="1"/>
          </p:cNvSpPr>
          <p:nvPr>
            <p:ph type="title"/>
          </p:nvPr>
        </p:nvSpPr>
        <p:spPr>
          <a:xfrm>
            <a:off x="838200" y="2603829"/>
            <a:ext cx="10515600" cy="1325563"/>
          </a:xfrm>
        </p:spPr>
        <p:txBody>
          <a:bodyPr>
            <a:noAutofit/>
          </a:bodyPr>
          <a:lstStyle/>
          <a:p>
            <a:pPr algn="ctr"/>
            <a:r>
              <a:rPr lang="en-GB" sz="7200" u="sng" dirty="0">
                <a:latin typeface="My Happy Ending" pitchFamily="2" charset="0"/>
                <a:ea typeface="My Happy Ending" pitchFamily="2" charset="0"/>
              </a:rPr>
              <a:t>Tuesday 22</a:t>
            </a:r>
            <a:r>
              <a:rPr lang="en-GB" sz="7200" u="sng" baseline="30000" dirty="0">
                <a:latin typeface="My Happy Ending" pitchFamily="2" charset="0"/>
                <a:ea typeface="My Happy Ending" pitchFamily="2" charset="0"/>
              </a:rPr>
              <a:t>nd</a:t>
            </a:r>
            <a:r>
              <a:rPr lang="en-GB" sz="7200" u="sng" dirty="0">
                <a:latin typeface="My Happy Ending" pitchFamily="2" charset="0"/>
                <a:ea typeface="My Happy Ending" pitchFamily="2" charset="0"/>
              </a:rPr>
              <a:t> June</a:t>
            </a:r>
            <a:br>
              <a:rPr lang="en-GB" sz="7200" u="sng" dirty="0">
                <a:latin typeface="My Happy Ending" pitchFamily="2" charset="0"/>
                <a:ea typeface="My Happy Ending" pitchFamily="2" charset="0"/>
              </a:rPr>
            </a:br>
            <a:br>
              <a:rPr lang="en-GB" sz="7200" u="sng" dirty="0">
                <a:latin typeface="My Happy Ending" pitchFamily="2" charset="0"/>
                <a:ea typeface="My Happy Ending" pitchFamily="2" charset="0"/>
              </a:rPr>
            </a:br>
            <a:r>
              <a:rPr lang="en-GB" sz="7200" u="sng" dirty="0">
                <a:latin typeface="My Happy Ending" pitchFamily="2" charset="0"/>
                <a:ea typeface="My Happy Ending" pitchFamily="2" charset="0"/>
              </a:rPr>
              <a:t>LO: </a:t>
            </a:r>
            <a:r>
              <a:rPr lang="en-US" sz="7200" u="sng" dirty="0">
                <a:latin typeface="My Happy Ending" pitchFamily="2" charset="0"/>
                <a:ea typeface="My Happy Ending" pitchFamily="2" charset="0"/>
              </a:rPr>
              <a:t>To understand the significance of the River Ganges both for a Hindu and non-Hindu. </a:t>
            </a:r>
            <a:endParaRPr lang="en-GB" sz="7200" u="sng" dirty="0">
              <a:latin typeface="My Happy Ending" pitchFamily="2" charset="0"/>
              <a:ea typeface="My Happy Ending" pitchFamily="2" charset="0"/>
            </a:endParaRPr>
          </a:p>
        </p:txBody>
      </p:sp>
    </p:spTree>
    <p:extLst>
      <p:ext uri="{BB962C8B-B14F-4D97-AF65-F5344CB8AC3E}">
        <p14:creationId xmlns:p14="http://schemas.microsoft.com/office/powerpoint/2010/main" val="1569541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4149080"/>
            <a:ext cx="8229600" cy="2448272"/>
          </a:xfrm>
        </p:spPr>
        <p:txBody>
          <a:bodyPr>
            <a:normAutofit/>
          </a:bodyPr>
          <a:lstStyle/>
          <a:p>
            <a:r>
              <a:rPr lang="en-GB" sz="3600" dirty="0">
                <a:latin typeface="My Happy Ending" pitchFamily="2" charset="0"/>
                <a:ea typeface="My Happy Ending" pitchFamily="2" charset="0"/>
              </a:rPr>
              <a:t>Lord Brahma told her to take the form of a rushing mighty torrent of water, because water puts out fire the best.  She swiftly leapt to help, and transformed herself into a cascading river in full flow, and she dashed down to earth.</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3712" y="486814"/>
            <a:ext cx="4968552" cy="3726414"/>
          </a:xfrm>
          <a:prstGeom prst="rect">
            <a:avLst/>
          </a:prstGeom>
        </p:spPr>
      </p:pic>
    </p:spTree>
    <p:extLst>
      <p:ext uri="{BB962C8B-B14F-4D97-AF65-F5344CB8AC3E}">
        <p14:creationId xmlns:p14="http://schemas.microsoft.com/office/powerpoint/2010/main" val="1943318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6040" y="548680"/>
            <a:ext cx="3693096" cy="5751512"/>
          </a:xfrm>
        </p:spPr>
        <p:txBody>
          <a:bodyPr>
            <a:normAutofit/>
          </a:bodyPr>
          <a:lstStyle/>
          <a:p>
            <a:r>
              <a:rPr lang="en-GB" sz="3600" dirty="0">
                <a:latin typeface="My Happy Ending" pitchFamily="2" charset="0"/>
                <a:ea typeface="My Happy Ending" pitchFamily="2" charset="0"/>
              </a:rPr>
              <a:t>Lord Shiva, another of the gods, watched as goddess Ganga dashed to the rescue.  He realised at once that she was so strong that she would not just put out the fire: she would destroy the whole earth as well.</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9536" y="548680"/>
            <a:ext cx="4435728" cy="5760640"/>
          </a:xfrm>
          <a:prstGeom prst="rect">
            <a:avLst/>
          </a:prstGeom>
        </p:spPr>
      </p:pic>
    </p:spTree>
    <p:extLst>
      <p:ext uri="{BB962C8B-B14F-4D97-AF65-F5344CB8AC3E}">
        <p14:creationId xmlns:p14="http://schemas.microsoft.com/office/powerpoint/2010/main" val="2485238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653142"/>
            <a:ext cx="4104456" cy="5863074"/>
          </a:xfrm>
        </p:spPr>
        <p:txBody>
          <a:bodyPr anchor="t">
            <a:normAutofit/>
          </a:bodyPr>
          <a:lstStyle/>
          <a:p>
            <a:r>
              <a:rPr lang="en-GB" sz="4800" dirty="0">
                <a:latin typeface="My Happy Ending" pitchFamily="2" charset="0"/>
                <a:ea typeface="My Happy Ending" pitchFamily="2" charset="0"/>
              </a:rPr>
              <a:t>Shiva wanted to help too, so he jumped down to the burning earth even faster than Ganga, and stood firmly on the ground.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802" y="116632"/>
            <a:ext cx="4064455" cy="6506190"/>
          </a:xfrm>
          <a:prstGeom prst="rect">
            <a:avLst/>
          </a:prstGeom>
        </p:spPr>
      </p:pic>
    </p:spTree>
    <p:extLst>
      <p:ext uri="{BB962C8B-B14F-4D97-AF65-F5344CB8AC3E}">
        <p14:creationId xmlns:p14="http://schemas.microsoft.com/office/powerpoint/2010/main" val="212029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512" y="260648"/>
            <a:ext cx="4752528" cy="6255568"/>
          </a:xfrm>
        </p:spPr>
        <p:txBody>
          <a:bodyPr anchor="t">
            <a:noAutofit/>
          </a:bodyPr>
          <a:lstStyle/>
          <a:p>
            <a:r>
              <a:rPr lang="en-GB" sz="4000" dirty="0">
                <a:latin typeface="My Happy Ending" pitchFamily="2" charset="0"/>
                <a:ea typeface="My Happy Ending" pitchFamily="2" charset="0"/>
              </a:rPr>
              <a:t>Ganga’s torrents of water hit Shiva with full force on the head.  Her mighty waterfall splashed through his long hair, and cascaded down to the earth below in seven fast flowing streams. Instead of destroying the earth, the waters of Ganga splashed off Shiva’s tangled hair and quenched the fires that burned.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9205" y="404664"/>
            <a:ext cx="4049730" cy="5472608"/>
          </a:xfrm>
          <a:prstGeom prst="rect">
            <a:avLst/>
          </a:prstGeom>
        </p:spPr>
      </p:pic>
    </p:spTree>
    <p:extLst>
      <p:ext uri="{BB962C8B-B14F-4D97-AF65-F5344CB8AC3E}">
        <p14:creationId xmlns:p14="http://schemas.microsoft.com/office/powerpoint/2010/main" val="3837500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2024" y="466396"/>
            <a:ext cx="3909120" cy="6049821"/>
          </a:xfrm>
        </p:spPr>
        <p:txBody>
          <a:bodyPr>
            <a:noAutofit/>
          </a:bodyPr>
          <a:lstStyle/>
          <a:p>
            <a:pPr algn="l"/>
            <a:r>
              <a:rPr lang="en-GB" sz="4000" dirty="0">
                <a:latin typeface="My Happy Ending" pitchFamily="2" charset="0"/>
                <a:ea typeface="My Happy Ending" pitchFamily="2" charset="0"/>
              </a:rPr>
              <a:t>Ganga spread out across the hot dead lands, bringing life wherever she flowed.  The rivers of Ganga filled with fish, who played in the water.  The banks and plains flooded with water, and plants grew fast, animals came to drink, people to bathe.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300" y="466395"/>
            <a:ext cx="4203700" cy="5867400"/>
          </a:xfrm>
          <a:prstGeom prst="rect">
            <a:avLst/>
          </a:prstGeom>
        </p:spPr>
      </p:pic>
    </p:spTree>
    <p:extLst>
      <p:ext uri="{BB962C8B-B14F-4D97-AF65-F5344CB8AC3E}">
        <p14:creationId xmlns:p14="http://schemas.microsoft.com/office/powerpoint/2010/main" val="1964490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52" y="332656"/>
            <a:ext cx="3456384" cy="6111553"/>
          </a:xfrm>
        </p:spPr>
        <p:txBody>
          <a:bodyPr anchor="ctr">
            <a:normAutofit/>
          </a:bodyPr>
          <a:lstStyle/>
          <a:p>
            <a:r>
              <a:rPr lang="en-GB" sz="5400" dirty="0">
                <a:latin typeface="My Happy Ending" pitchFamily="2" charset="0"/>
                <a:ea typeface="My Happy Ending" pitchFamily="2" charset="0"/>
              </a:rPr>
              <a:t>Ganga became the life-giving river, mother to all of India.</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7137" y="332656"/>
            <a:ext cx="4619625" cy="321525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961" y="3452853"/>
            <a:ext cx="4619625" cy="3243566"/>
          </a:xfrm>
          <a:prstGeom prst="rect">
            <a:avLst/>
          </a:prstGeom>
        </p:spPr>
      </p:pic>
    </p:spTree>
    <p:extLst>
      <p:ext uri="{BB962C8B-B14F-4D97-AF65-F5344CB8AC3E}">
        <p14:creationId xmlns:p14="http://schemas.microsoft.com/office/powerpoint/2010/main" val="1288549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664" y="280686"/>
            <a:ext cx="6104008" cy="6341826"/>
          </a:xfrm>
          <a:prstGeom prst="rect">
            <a:avLst/>
          </a:prstGeom>
        </p:spPr>
      </p:pic>
    </p:spTree>
    <p:extLst>
      <p:ext uri="{BB962C8B-B14F-4D97-AF65-F5344CB8AC3E}">
        <p14:creationId xmlns:p14="http://schemas.microsoft.com/office/powerpoint/2010/main" val="837395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599" y="951150"/>
            <a:ext cx="4754880" cy="5016758"/>
          </a:xfrm>
          <a:prstGeom prst="rect">
            <a:avLst/>
          </a:prstGeom>
        </p:spPr>
        <p:txBody>
          <a:bodyPr wrap="square">
            <a:spAutoFit/>
          </a:bodyPr>
          <a:lstStyle/>
          <a:p>
            <a:pPr algn="ctr"/>
            <a:r>
              <a:rPr lang="en-GB" sz="4800" dirty="0">
                <a:latin typeface="My Happy Ending" pitchFamily="2" charset="0"/>
                <a:ea typeface="My Happy Ending" pitchFamily="2" charset="0"/>
              </a:rPr>
              <a:t>The river is a very significant river for both residents and pilgrims.</a:t>
            </a:r>
            <a:endParaRPr lang="en-US" sz="4800" dirty="0">
              <a:latin typeface="My Happy Ending" pitchFamily="2" charset="0"/>
              <a:ea typeface="My Happy Ending" pitchFamily="2" charset="0"/>
            </a:endParaRPr>
          </a:p>
          <a:p>
            <a:pPr algn="ctr"/>
            <a:endParaRPr lang="en-US" sz="4800" dirty="0">
              <a:latin typeface="My Happy Ending" pitchFamily="2" charset="0"/>
              <a:ea typeface="My Happy Ending" pitchFamily="2" charset="0"/>
            </a:endParaRPr>
          </a:p>
          <a:p>
            <a:pPr algn="ctr"/>
            <a:endParaRPr lang="en-US" sz="3200" dirty="0">
              <a:latin typeface="My Happy Ending" pitchFamily="2" charset="0"/>
              <a:ea typeface="My Happy Ending" pitchFamily="2" charset="0"/>
            </a:endParaRPr>
          </a:p>
          <a:p>
            <a:pPr algn="ctr"/>
            <a:endParaRPr lang="en-US" sz="3200" dirty="0">
              <a:latin typeface="My Happy Ending" pitchFamily="2" charset="0"/>
              <a:ea typeface="My Happy Ending" pitchFamily="2" charset="0"/>
            </a:endParaRPr>
          </a:p>
          <a:p>
            <a:pPr algn="ctr"/>
            <a:r>
              <a:rPr lang="en-US" sz="3200" b="1" dirty="0">
                <a:latin typeface="My Happy Ending" pitchFamily="2" charset="0"/>
                <a:ea typeface="My Happy Ending" pitchFamily="2" charset="0"/>
              </a:rPr>
              <a:t>Pilgrim</a:t>
            </a:r>
            <a:r>
              <a:rPr lang="en-US" sz="3200" dirty="0">
                <a:latin typeface="My Happy Ending" pitchFamily="2" charset="0"/>
                <a:ea typeface="My Happy Ending" pitchFamily="2" charset="0"/>
              </a:rPr>
              <a:t> – </a:t>
            </a:r>
            <a:r>
              <a:rPr lang="en-GB" sz="3200" dirty="0">
                <a:latin typeface="My Happy Ending" pitchFamily="2" charset="0"/>
                <a:ea typeface="My Happy Ending" pitchFamily="2" charset="0"/>
              </a:rPr>
              <a:t>A person who journeys to a sacred place for religious reasons.</a:t>
            </a:r>
          </a:p>
        </p:txBody>
      </p:sp>
      <p:pic>
        <p:nvPicPr>
          <p:cNvPr id="6" name="Picture 5"/>
          <p:cNvPicPr>
            <a:picLocks noChangeAspect="1"/>
          </p:cNvPicPr>
          <p:nvPr/>
        </p:nvPicPr>
        <p:blipFill>
          <a:blip r:embed="rId2"/>
          <a:stretch>
            <a:fillRect/>
          </a:stretch>
        </p:blipFill>
        <p:spPr>
          <a:xfrm>
            <a:off x="4856449" y="1137438"/>
            <a:ext cx="7193312" cy="4644182"/>
          </a:xfrm>
          <a:prstGeom prst="rect">
            <a:avLst/>
          </a:prstGeom>
        </p:spPr>
      </p:pic>
    </p:spTree>
    <p:extLst>
      <p:ext uri="{BB962C8B-B14F-4D97-AF65-F5344CB8AC3E}">
        <p14:creationId xmlns:p14="http://schemas.microsoft.com/office/powerpoint/2010/main" val="234661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8640" y="298996"/>
            <a:ext cx="11440160" cy="3816429"/>
          </a:xfrm>
          <a:prstGeom prst="rect">
            <a:avLst/>
          </a:prstGeom>
        </p:spPr>
        <p:txBody>
          <a:bodyPr wrap="square">
            <a:spAutoFit/>
          </a:bodyPr>
          <a:lstStyle/>
          <a:p>
            <a:r>
              <a:rPr lang="en-GB" sz="6600" dirty="0">
                <a:latin typeface="My Happy Ending" pitchFamily="2" charset="0"/>
                <a:ea typeface="My Happy Ending" pitchFamily="2" charset="0"/>
              </a:rPr>
              <a:t>What do Hindus do when they visit the river? </a:t>
            </a:r>
          </a:p>
          <a:p>
            <a:endParaRPr lang="en-GB" sz="3200" dirty="0">
              <a:latin typeface="My Happy Ending" pitchFamily="2" charset="0"/>
              <a:ea typeface="My Happy Ending" pitchFamily="2" charset="0"/>
            </a:endParaRPr>
          </a:p>
          <a:p>
            <a:pPr marL="285750" indent="-285750">
              <a:buFont typeface="Arial" panose="020B0604020202020204" pitchFamily="34" charset="0"/>
              <a:buChar char="•"/>
            </a:pPr>
            <a:r>
              <a:rPr lang="en-GB" sz="3600" dirty="0">
                <a:latin typeface="My Happy Ending" pitchFamily="2" charset="0"/>
                <a:ea typeface="My Happy Ending" pitchFamily="2" charset="0"/>
              </a:rPr>
              <a:t>They collect water</a:t>
            </a:r>
          </a:p>
          <a:p>
            <a:pPr marL="285750" indent="-285750">
              <a:buFont typeface="Arial" panose="020B0604020202020204" pitchFamily="34" charset="0"/>
              <a:buChar char="•"/>
            </a:pPr>
            <a:r>
              <a:rPr lang="en-GB" sz="3600" dirty="0">
                <a:latin typeface="My Happy Ending" pitchFamily="2" charset="0"/>
                <a:ea typeface="My Happy Ending" pitchFamily="2" charset="0"/>
              </a:rPr>
              <a:t>Make offerings</a:t>
            </a:r>
          </a:p>
          <a:p>
            <a:pPr marL="285750" indent="-285750">
              <a:buFont typeface="Arial" panose="020B0604020202020204" pitchFamily="34" charset="0"/>
              <a:buChar char="•"/>
            </a:pPr>
            <a:r>
              <a:rPr lang="en-GB" sz="3600" dirty="0">
                <a:latin typeface="My Happy Ending" pitchFamily="2" charset="0"/>
                <a:ea typeface="My Happy Ending" pitchFamily="2" charset="0"/>
              </a:rPr>
              <a:t>Cycle of life and death (people have their funeral service on the banks of the River Ganges)</a:t>
            </a:r>
          </a:p>
          <a:p>
            <a:pPr marL="285750" indent="-285750">
              <a:buFont typeface="Arial" panose="020B0604020202020204" pitchFamily="34" charset="0"/>
              <a:buChar char="•"/>
            </a:pPr>
            <a:r>
              <a:rPr lang="en-GB" sz="3600" dirty="0">
                <a:latin typeface="My Happy Ending" pitchFamily="2" charset="0"/>
                <a:ea typeface="My Happy Ending" pitchFamily="2" charset="0"/>
              </a:rPr>
              <a:t>Bathe </a:t>
            </a:r>
          </a:p>
        </p:txBody>
      </p:sp>
      <p:pic>
        <p:nvPicPr>
          <p:cNvPr id="4" name="Picture 3"/>
          <p:cNvPicPr>
            <a:picLocks noChangeAspect="1"/>
          </p:cNvPicPr>
          <p:nvPr/>
        </p:nvPicPr>
        <p:blipFill>
          <a:blip r:embed="rId2"/>
          <a:stretch>
            <a:fillRect/>
          </a:stretch>
        </p:blipFill>
        <p:spPr>
          <a:xfrm>
            <a:off x="7203440" y="4090670"/>
            <a:ext cx="4479290" cy="2542300"/>
          </a:xfrm>
          <a:prstGeom prst="rect">
            <a:avLst/>
          </a:prstGeom>
        </p:spPr>
      </p:pic>
    </p:spTree>
    <p:extLst>
      <p:ext uri="{BB962C8B-B14F-4D97-AF65-F5344CB8AC3E}">
        <p14:creationId xmlns:p14="http://schemas.microsoft.com/office/powerpoint/2010/main" val="1159293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4701" y="0"/>
            <a:ext cx="10184198" cy="1446550"/>
          </a:xfrm>
          <a:prstGeom prst="rect">
            <a:avLst/>
          </a:prstGeom>
        </p:spPr>
        <p:txBody>
          <a:bodyPr wrap="none">
            <a:spAutoFit/>
          </a:bodyPr>
          <a:lstStyle/>
          <a:p>
            <a:r>
              <a:rPr lang="en-GB" sz="8800" dirty="0">
                <a:latin typeface="My Happy Ending" pitchFamily="2" charset="0"/>
                <a:ea typeface="My Happy Ending" pitchFamily="2" charset="0"/>
              </a:rPr>
              <a:t>Why do people bathe in the river? </a:t>
            </a:r>
          </a:p>
        </p:txBody>
      </p:sp>
      <p:sp>
        <p:nvSpPr>
          <p:cNvPr id="6" name="Rectangle 5">
            <a:extLst>
              <a:ext uri="{FF2B5EF4-FFF2-40B4-BE49-F238E27FC236}">
                <a16:creationId xmlns:a16="http://schemas.microsoft.com/office/drawing/2014/main" id="{DFCDADF5-F143-432E-A333-ADE0D8BC4302}"/>
              </a:ext>
            </a:extLst>
          </p:cNvPr>
          <p:cNvSpPr>
            <a:spLocks/>
          </p:cNvSpPr>
          <p:nvPr/>
        </p:nvSpPr>
        <p:spPr bwMode="auto">
          <a:xfrm>
            <a:off x="1054701" y="1724442"/>
            <a:ext cx="10170160" cy="4650092"/>
          </a:xfrm>
          <a:prstGeom prst="rect">
            <a:avLst/>
          </a:prstGeom>
          <a:solidFill>
            <a:srgbClr val="7AA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8000" tIns="108000" rIns="108000" bIns="108000" anchor="ct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algn="ctr" fontAlgn="base">
              <a:spcBef>
                <a:spcPct val="0"/>
              </a:spcBef>
              <a:spcAft>
                <a:spcPct val="0"/>
              </a:spcAft>
            </a:pPr>
            <a:r>
              <a:rPr lang="en-GB" altLang="en-US" sz="4800" dirty="0">
                <a:solidFill>
                  <a:srgbClr val="1C1C1C"/>
                </a:solidFill>
                <a:latin typeface="My Happy Ending" pitchFamily="2" charset="0"/>
                <a:ea typeface="My Happy Ending" pitchFamily="2" charset="0"/>
              </a:rPr>
              <a:t>Hindus believe the waters of the Ganges are purifying and if they bathe in the river their sins will be forgiven, it will </a:t>
            </a:r>
            <a:r>
              <a:rPr lang="en-GB" sz="4800" dirty="0">
                <a:solidFill>
                  <a:srgbClr val="1C1C1C"/>
                </a:solidFill>
                <a:latin typeface="My Happy Ending" pitchFamily="2" charset="0"/>
                <a:ea typeface="My Happy Ending" pitchFamily="2" charset="0"/>
              </a:rPr>
              <a:t>wash away the wrong things they have done then they will be pure (cleansed)</a:t>
            </a:r>
            <a:r>
              <a:rPr lang="en-GB" altLang="en-US" sz="4800" dirty="0">
                <a:solidFill>
                  <a:srgbClr val="1C1C1C"/>
                </a:solidFill>
                <a:latin typeface="My Happy Ending" pitchFamily="2" charset="0"/>
                <a:ea typeface="My Happy Ending" pitchFamily="2" charset="0"/>
              </a:rPr>
              <a:t> and any illness’ will be cured.</a:t>
            </a:r>
          </a:p>
          <a:p>
            <a:pPr algn="ctr" fontAlgn="base">
              <a:spcBef>
                <a:spcPct val="0"/>
              </a:spcBef>
              <a:spcAft>
                <a:spcPct val="0"/>
              </a:spcAft>
            </a:pPr>
            <a:r>
              <a:rPr lang="en-GB" altLang="en-US" sz="4800" dirty="0">
                <a:solidFill>
                  <a:srgbClr val="1C1C1C"/>
                </a:solidFill>
                <a:latin typeface="My Happy Ending" pitchFamily="2" charset="0"/>
                <a:ea typeface="My Happy Ending" pitchFamily="2" charset="0"/>
              </a:rPr>
              <a:t>‘Wishing candles’ are places in the river to represent a wish for a friend or family member.</a:t>
            </a:r>
          </a:p>
        </p:txBody>
      </p:sp>
    </p:spTree>
    <p:extLst>
      <p:ext uri="{BB962C8B-B14F-4D97-AF65-F5344CB8AC3E}">
        <p14:creationId xmlns:p14="http://schemas.microsoft.com/office/powerpoint/2010/main" val="109366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
                                        <p:tgtEl>
                                          <p:spTgt spid="6"/>
                                        </p:tgtEl>
                                      </p:cBhvr>
                                    </p:animEffect>
                                    <p:anim calcmode="lin" valueType="num">
                                      <p:cBhvr>
                                        <p:cTn id="8" dur="150" fill="hold"/>
                                        <p:tgtEl>
                                          <p:spTgt spid="6"/>
                                        </p:tgtEl>
                                        <p:attrNameLst>
                                          <p:attrName>ppt_x</p:attrName>
                                        </p:attrNameLst>
                                      </p:cBhvr>
                                      <p:tavLst>
                                        <p:tav tm="0">
                                          <p:val>
                                            <p:strVal val="#ppt_x"/>
                                          </p:val>
                                        </p:tav>
                                        <p:tav tm="100000">
                                          <p:val>
                                            <p:strVal val="#ppt_x"/>
                                          </p:val>
                                        </p:tav>
                                      </p:tavLst>
                                    </p:anim>
                                    <p:anim calcmode="lin" valueType="num">
                                      <p:cBhvr>
                                        <p:cTn id="9" dur="1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46306"/>
            <a:ext cx="12466945" cy="2800767"/>
          </a:xfrm>
          <a:prstGeom prst="rect">
            <a:avLst/>
          </a:prstGeom>
          <a:noFill/>
        </p:spPr>
        <p:txBody>
          <a:bodyPr wrap="square" rtlCol="0">
            <a:spAutoFit/>
          </a:bodyPr>
          <a:lstStyle/>
          <a:p>
            <a:pPr algn="ctr"/>
            <a:r>
              <a:rPr lang="en-US" sz="8800" dirty="0">
                <a:latin typeface="My Happy Ending" pitchFamily="2" charset="0"/>
                <a:ea typeface="My Happy Ending" pitchFamily="2" charset="0"/>
              </a:rPr>
              <a:t>Today we are going to learn about the River Ganges.</a:t>
            </a:r>
            <a:endParaRPr lang="en-GB" sz="8800" dirty="0">
              <a:latin typeface="My Happy Ending" pitchFamily="2" charset="0"/>
              <a:ea typeface="My Happy Ending" pitchFamily="2" charset="0"/>
            </a:endParaRPr>
          </a:p>
        </p:txBody>
      </p:sp>
    </p:spTree>
    <p:extLst>
      <p:ext uri="{BB962C8B-B14F-4D97-AF65-F5344CB8AC3E}">
        <p14:creationId xmlns:p14="http://schemas.microsoft.com/office/powerpoint/2010/main" val="1424138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 y="1879918"/>
            <a:ext cx="10972800" cy="1143000"/>
          </a:xfrm>
        </p:spPr>
        <p:txBody>
          <a:bodyPr>
            <a:normAutofit fontScale="90000"/>
          </a:bodyPr>
          <a:lstStyle/>
          <a:p>
            <a:br>
              <a:rPr lang="en-US" sz="8000" u="sng" dirty="0">
                <a:latin typeface="My Happy Ending" pitchFamily="2" charset="0"/>
                <a:ea typeface="My Happy Ending" pitchFamily="2" charset="0"/>
              </a:rPr>
            </a:br>
            <a:br>
              <a:rPr lang="en-US" sz="8000" b="1" u="sng" dirty="0">
                <a:latin typeface="My Happy Ending" pitchFamily="2" charset="0"/>
                <a:ea typeface="My Happy Ending" pitchFamily="2" charset="0"/>
              </a:rPr>
            </a:br>
            <a:r>
              <a:rPr lang="en-US" sz="6000" b="1" u="sng" dirty="0">
                <a:latin typeface="My Happy Ending" pitchFamily="2" charset="0"/>
                <a:ea typeface="My Happy Ending" pitchFamily="2" charset="0"/>
              </a:rPr>
              <a:t>Tuesday 21</a:t>
            </a:r>
            <a:r>
              <a:rPr lang="en-US" sz="6000" b="1" u="sng" baseline="30000" dirty="0">
                <a:latin typeface="My Happy Ending" pitchFamily="2" charset="0"/>
                <a:ea typeface="My Happy Ending" pitchFamily="2" charset="0"/>
              </a:rPr>
              <a:t>st</a:t>
            </a:r>
            <a:r>
              <a:rPr lang="en-US" sz="6000" b="1" u="sng" dirty="0">
                <a:latin typeface="My Happy Ending" pitchFamily="2" charset="0"/>
                <a:ea typeface="My Happy Ending" pitchFamily="2" charset="0"/>
              </a:rPr>
              <a:t> June</a:t>
            </a:r>
            <a:br>
              <a:rPr lang="en-US" sz="6000" b="1" dirty="0">
                <a:latin typeface="My Happy Ending" pitchFamily="2" charset="0"/>
                <a:ea typeface="My Happy Ending" pitchFamily="2" charset="0"/>
              </a:rPr>
            </a:br>
            <a:r>
              <a:rPr lang="en-US" sz="6000" b="1" u="sng" dirty="0">
                <a:latin typeface="My Happy Ending" pitchFamily="2" charset="0"/>
                <a:ea typeface="My Happy Ending" pitchFamily="2" charset="0"/>
              </a:rPr>
              <a:t>LO: To understand the importance of the River Ganges to Hindus. </a:t>
            </a:r>
            <a:br>
              <a:rPr lang="en-US" sz="6000" b="1" u="sng" dirty="0">
                <a:latin typeface="My Happy Ending" pitchFamily="2" charset="0"/>
                <a:ea typeface="My Happy Ending" pitchFamily="2" charset="0"/>
              </a:rPr>
            </a:br>
            <a:br>
              <a:rPr lang="en-US" sz="6000" b="1" u="sng" dirty="0">
                <a:latin typeface="My Happy Ending" pitchFamily="2" charset="0"/>
                <a:ea typeface="My Happy Ending" pitchFamily="2" charset="0"/>
              </a:rPr>
            </a:br>
            <a:br>
              <a:rPr lang="en-US" sz="6000" dirty="0">
                <a:latin typeface="My Happy Ending" pitchFamily="2" charset="0"/>
                <a:ea typeface="My Happy Ending" pitchFamily="2" charset="0"/>
              </a:rPr>
            </a:br>
            <a:r>
              <a:rPr lang="en-US" sz="6700" dirty="0">
                <a:latin typeface="My Happy Ending" pitchFamily="2" charset="0"/>
                <a:ea typeface="My Happy Ending" pitchFamily="2" charset="0"/>
              </a:rPr>
              <a:t>Can you draw a mind map in your book explaining what</a:t>
            </a:r>
            <a:r>
              <a:rPr lang="en-GB" sz="6700" dirty="0">
                <a:latin typeface="My Happy Ending" pitchFamily="2" charset="0"/>
                <a:ea typeface="My Happy Ending" pitchFamily="2" charset="0"/>
              </a:rPr>
              <a:t> Hindus do when they visit the river? </a:t>
            </a:r>
            <a:br>
              <a:rPr lang="en-GB" sz="3600" dirty="0">
                <a:latin typeface="My Happy Ending" pitchFamily="2" charset="0"/>
                <a:ea typeface="My Happy Ending" pitchFamily="2" charset="0"/>
              </a:rPr>
            </a:br>
            <a:endParaRPr lang="en-GB" dirty="0"/>
          </a:p>
        </p:txBody>
      </p:sp>
    </p:spTree>
    <p:extLst>
      <p:ext uri="{BB962C8B-B14F-4D97-AF65-F5344CB8AC3E}">
        <p14:creationId xmlns:p14="http://schemas.microsoft.com/office/powerpoint/2010/main" val="3271806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17600" y="711200"/>
            <a:ext cx="10189008" cy="923330"/>
          </a:xfrm>
          <a:prstGeom prst="rect">
            <a:avLst/>
          </a:prstGeom>
          <a:noFill/>
        </p:spPr>
        <p:txBody>
          <a:bodyPr wrap="none" rtlCol="0">
            <a:spAutoFit/>
          </a:bodyPr>
          <a:lstStyle/>
          <a:p>
            <a:r>
              <a:rPr lang="en-US" sz="5400" dirty="0">
                <a:latin typeface="My Happy Ending" pitchFamily="2" charset="0"/>
                <a:ea typeface="My Happy Ending" pitchFamily="2" charset="0"/>
              </a:rPr>
              <a:t>Let’s look where the River Ganges is on Google Earth:  </a:t>
            </a:r>
            <a:endParaRPr lang="en-GB" sz="5400" dirty="0">
              <a:latin typeface="My Happy Ending" pitchFamily="2" charset="0"/>
              <a:ea typeface="My Happy Ending" pitchFamily="2" charset="0"/>
            </a:endParaRPr>
          </a:p>
        </p:txBody>
      </p:sp>
      <p:pic>
        <p:nvPicPr>
          <p:cNvPr id="6" name="Picture 5">
            <a:hlinkClick r:id="rId2"/>
          </p:cNvPr>
          <p:cNvPicPr>
            <a:picLocks noChangeAspect="1"/>
          </p:cNvPicPr>
          <p:nvPr/>
        </p:nvPicPr>
        <p:blipFill>
          <a:blip r:embed="rId3"/>
          <a:stretch>
            <a:fillRect/>
          </a:stretch>
        </p:blipFill>
        <p:spPr>
          <a:xfrm>
            <a:off x="2534184" y="2164080"/>
            <a:ext cx="7355840" cy="4137660"/>
          </a:xfrm>
          <a:prstGeom prst="rect">
            <a:avLst/>
          </a:prstGeom>
        </p:spPr>
      </p:pic>
    </p:spTree>
    <p:extLst>
      <p:ext uri="{BB962C8B-B14F-4D97-AF65-F5344CB8AC3E}">
        <p14:creationId xmlns:p14="http://schemas.microsoft.com/office/powerpoint/2010/main" val="964805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5">
            <a:extLst>
              <a:ext uri="{FF2B5EF4-FFF2-40B4-BE49-F238E27FC236}">
                <a16:creationId xmlns:a16="http://schemas.microsoft.com/office/drawing/2014/main" id="{8CBAB112-177C-4221-8779-E93BB5F35A03}"/>
              </a:ext>
            </a:extLst>
          </p:cNvPr>
          <p:cNvSpPr txBox="1">
            <a:spLocks/>
          </p:cNvSpPr>
          <p:nvPr/>
        </p:nvSpPr>
        <p:spPr>
          <a:xfrm>
            <a:off x="122386" y="0"/>
            <a:ext cx="5685026" cy="5703749"/>
          </a:xfrm>
          <a:prstGeom prst="rect">
            <a:avLst/>
          </a:prstGeom>
          <a:noFill/>
          <a:ln w="25400">
            <a:noFill/>
          </a:ln>
        </p:spPr>
        <p:txBody>
          <a:bodyPr lIns="180000" tIns="252000" rIns="252000" bIns="180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3600" dirty="0">
                <a:latin typeface="My Happy Ending" pitchFamily="2" charset="0"/>
                <a:ea typeface="My Happy Ending" pitchFamily="2" charset="0"/>
              </a:rPr>
              <a:t>The Ganges is 2,525km long and starts its journey in the Himalayas</a:t>
            </a:r>
          </a:p>
          <a:p>
            <a:pPr>
              <a:defRPr/>
            </a:pPr>
            <a:r>
              <a:rPr lang="en-GB" sz="3600" dirty="0">
                <a:latin typeface="My Happy Ending" pitchFamily="2" charset="0"/>
                <a:ea typeface="My Happy Ending" pitchFamily="2" charset="0"/>
              </a:rPr>
              <a:t>The river flows through Nepal, India and Bangladesh, where it empties into the Bay of Bengal</a:t>
            </a:r>
          </a:p>
          <a:p>
            <a:pPr>
              <a:defRPr/>
            </a:pPr>
            <a:r>
              <a:rPr lang="en-GB" sz="3600" dirty="0">
                <a:latin typeface="My Happy Ending" pitchFamily="2" charset="0"/>
                <a:ea typeface="My Happy Ending" pitchFamily="2" charset="0"/>
              </a:rPr>
              <a:t>The Ganges deposits minerals and nutrients into the surrounding land, making it ideal for farming</a:t>
            </a:r>
          </a:p>
          <a:p>
            <a:pPr>
              <a:defRPr/>
            </a:pPr>
            <a:r>
              <a:rPr lang="en-GB" sz="3600" dirty="0">
                <a:latin typeface="My Happy Ending" pitchFamily="2" charset="0"/>
                <a:ea typeface="My Happy Ending" pitchFamily="2" charset="0"/>
              </a:rPr>
              <a:t>The Ganges is heavily polluted due to the many cities that deposit waste products into it. Pollution threatens both humans and more than 140 fish species</a:t>
            </a:r>
          </a:p>
        </p:txBody>
      </p:sp>
      <p:pic>
        <p:nvPicPr>
          <p:cNvPr id="3" name="Picture 2"/>
          <p:cNvPicPr>
            <a:picLocks noChangeAspect="1"/>
          </p:cNvPicPr>
          <p:nvPr/>
        </p:nvPicPr>
        <p:blipFill>
          <a:blip r:embed="rId2"/>
          <a:stretch>
            <a:fillRect/>
          </a:stretch>
        </p:blipFill>
        <p:spPr>
          <a:xfrm>
            <a:off x="6791683" y="2027706"/>
            <a:ext cx="4647692" cy="2813858"/>
          </a:xfrm>
          <a:prstGeom prst="rect">
            <a:avLst/>
          </a:prstGeom>
        </p:spPr>
      </p:pic>
    </p:spTree>
    <p:extLst>
      <p:ext uri="{BB962C8B-B14F-4D97-AF65-F5344CB8AC3E}">
        <p14:creationId xmlns:p14="http://schemas.microsoft.com/office/powerpoint/2010/main" val="100493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body" sz="half" idx="2"/>
          </p:nvPr>
        </p:nvSpPr>
        <p:spPr>
          <a:xfrm>
            <a:off x="1189152" y="924723"/>
            <a:ext cx="9798995" cy="4691063"/>
          </a:xfrm>
        </p:spPr>
        <p:txBody>
          <a:bodyPr>
            <a:noAutofit/>
          </a:bodyPr>
          <a:lstStyle/>
          <a:p>
            <a:pPr algn="ctr"/>
            <a:r>
              <a:rPr lang="en-GB" sz="8000" dirty="0">
                <a:latin typeface="My Happy Ending" pitchFamily="2" charset="0"/>
                <a:ea typeface="My Happy Ending" pitchFamily="2" charset="0"/>
              </a:rPr>
              <a:t>We are going to read a story of the Goddess Ganga and how Hindus believe the River Ganges was formed.  </a:t>
            </a:r>
          </a:p>
        </p:txBody>
      </p:sp>
    </p:spTree>
    <p:extLst>
      <p:ext uri="{BB962C8B-B14F-4D97-AF65-F5344CB8AC3E}">
        <p14:creationId xmlns:p14="http://schemas.microsoft.com/office/powerpoint/2010/main" val="2855831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body" sz="half" idx="2"/>
          </p:nvPr>
        </p:nvSpPr>
        <p:spPr>
          <a:xfrm>
            <a:off x="528752" y="0"/>
            <a:ext cx="11663248" cy="4691063"/>
          </a:xfrm>
        </p:spPr>
        <p:txBody>
          <a:bodyPr>
            <a:noAutofit/>
          </a:bodyPr>
          <a:lstStyle/>
          <a:p>
            <a:r>
              <a:rPr lang="en-US" sz="8000" dirty="0">
                <a:latin typeface="My Happy Ending" pitchFamily="2" charset="0"/>
                <a:ea typeface="My Happy Ending" pitchFamily="2" charset="0"/>
              </a:rPr>
              <a:t>Hindus worship three main gods:</a:t>
            </a:r>
          </a:p>
          <a:p>
            <a:pPr marL="857250" indent="-857250">
              <a:buFont typeface="Arial" panose="020B0604020202020204" pitchFamily="34" charset="0"/>
              <a:buChar char="•"/>
            </a:pPr>
            <a:r>
              <a:rPr lang="en-GB" sz="6000" dirty="0">
                <a:latin typeface="My Happy Ending" pitchFamily="2" charset="0"/>
                <a:ea typeface="My Happy Ending" pitchFamily="2" charset="0"/>
              </a:rPr>
              <a:t>Brahma, who creates the universe</a:t>
            </a:r>
          </a:p>
          <a:p>
            <a:pPr marL="857250" indent="-857250">
              <a:buFont typeface="Arial" panose="020B0604020202020204" pitchFamily="34" charset="0"/>
              <a:buChar char="•"/>
            </a:pPr>
            <a:r>
              <a:rPr lang="en-GB" sz="6000" dirty="0">
                <a:latin typeface="My Happy Ending" pitchFamily="2" charset="0"/>
                <a:ea typeface="My Happy Ending" pitchFamily="2" charset="0"/>
              </a:rPr>
              <a:t>Vishnu, who preserves the universe</a:t>
            </a:r>
          </a:p>
          <a:p>
            <a:pPr marL="857250" indent="-857250">
              <a:buFont typeface="Arial" panose="020B0604020202020204" pitchFamily="34" charset="0"/>
              <a:buChar char="•"/>
            </a:pPr>
            <a:r>
              <a:rPr lang="en-GB" sz="6000" dirty="0">
                <a:latin typeface="My Happy Ending" pitchFamily="2" charset="0"/>
                <a:ea typeface="My Happy Ending" pitchFamily="2" charset="0"/>
              </a:rPr>
              <a:t>Shiva, who destroys the universe.</a:t>
            </a:r>
          </a:p>
          <a:p>
            <a:pPr algn="ctr"/>
            <a:endParaRPr lang="en-GB" sz="8000" dirty="0">
              <a:latin typeface="My Happy Ending" pitchFamily="2" charset="0"/>
              <a:ea typeface="My Happy Ending" pitchFamily="2" charset="0"/>
            </a:endParaRPr>
          </a:p>
        </p:txBody>
      </p:sp>
    </p:spTree>
    <p:extLst>
      <p:ext uri="{BB962C8B-B14F-4D97-AF65-F5344CB8AC3E}">
        <p14:creationId xmlns:p14="http://schemas.microsoft.com/office/powerpoint/2010/main" val="4031091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n-GB" sz="4000" dirty="0">
                <a:latin typeface="My Happy Ending" pitchFamily="2" charset="0"/>
                <a:ea typeface="My Happy Ending" pitchFamily="2" charset="0"/>
              </a:rPr>
              <a:t>Who is </a:t>
            </a:r>
            <a:br>
              <a:rPr lang="en-GB" sz="4000" dirty="0">
                <a:latin typeface="My Happy Ending" pitchFamily="2" charset="0"/>
                <a:ea typeface="My Happy Ending" pitchFamily="2" charset="0"/>
              </a:rPr>
            </a:br>
            <a:r>
              <a:rPr lang="en-GB" sz="4000" dirty="0">
                <a:latin typeface="My Happy Ending" pitchFamily="2" charset="0"/>
                <a:ea typeface="My Happy Ending" pitchFamily="2" charset="0"/>
              </a:rPr>
              <a:t>Lord Shiva?</a:t>
            </a:r>
          </a:p>
        </p:txBody>
      </p:sp>
      <p:sp>
        <p:nvSpPr>
          <p:cNvPr id="6" name="Text Placeholder 5"/>
          <p:cNvSpPr>
            <a:spLocks noGrp="1"/>
          </p:cNvSpPr>
          <p:nvPr>
            <p:ph type="body" sz="half" idx="2"/>
          </p:nvPr>
        </p:nvSpPr>
        <p:spPr/>
        <p:txBody>
          <a:bodyPr>
            <a:noAutofit/>
          </a:bodyPr>
          <a:lstStyle/>
          <a:p>
            <a:pPr marL="285750" indent="-285750">
              <a:spcAft>
                <a:spcPts val="1200"/>
              </a:spcAft>
              <a:buFont typeface="Arial" pitchFamily="34" charset="0"/>
              <a:buChar char="•"/>
            </a:pPr>
            <a:r>
              <a:rPr lang="en-GB" sz="4000" dirty="0">
                <a:latin typeface="My Happy Ending" pitchFamily="2" charset="0"/>
                <a:ea typeface="My Happy Ending" pitchFamily="2" charset="0"/>
              </a:rPr>
              <a:t>Shiva is the destroyer god.  He destroys, so he can get rid of all the bad in the world.</a:t>
            </a:r>
          </a:p>
          <a:p>
            <a:pPr marL="285750" indent="-285750">
              <a:buFont typeface="Arial" pitchFamily="34" charset="0"/>
              <a:buChar char="•"/>
            </a:pPr>
            <a:r>
              <a:rPr lang="en-GB" sz="4000" dirty="0">
                <a:latin typeface="My Happy Ending" pitchFamily="2" charset="0"/>
                <a:ea typeface="My Happy Ending" pitchFamily="2" charset="0"/>
              </a:rPr>
              <a:t>He is the third member of the Hindu trinity of Brahma (the creator god) and Vishnu (the preserver god)</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5961" y="620688"/>
            <a:ext cx="4291483" cy="5328592"/>
          </a:xfrm>
        </p:spPr>
      </p:pic>
    </p:spTree>
    <p:extLst>
      <p:ext uri="{BB962C8B-B14F-4D97-AF65-F5344CB8AC3E}">
        <p14:creationId xmlns:p14="http://schemas.microsoft.com/office/powerpoint/2010/main" val="1551145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r>
              <a:rPr lang="en-GB" sz="5400" dirty="0">
                <a:latin typeface="My Happy Ending" pitchFamily="2" charset="0"/>
                <a:ea typeface="My Happy Ending" pitchFamily="2" charset="0"/>
              </a:rPr>
              <a:t>Symbols associated with </a:t>
            </a:r>
            <a:br>
              <a:rPr lang="en-GB" sz="5400" dirty="0">
                <a:latin typeface="My Happy Ending" pitchFamily="2" charset="0"/>
                <a:ea typeface="My Happy Ending" pitchFamily="2" charset="0"/>
              </a:rPr>
            </a:br>
            <a:r>
              <a:rPr lang="en-GB" sz="5400" dirty="0">
                <a:latin typeface="My Happy Ending" pitchFamily="2" charset="0"/>
                <a:ea typeface="My Happy Ending" pitchFamily="2" charset="0"/>
              </a:rPr>
              <a:t>Lord Shiva</a:t>
            </a:r>
          </a:p>
        </p:txBody>
      </p:sp>
      <p:sp>
        <p:nvSpPr>
          <p:cNvPr id="9" name="Content Placeholder 8"/>
          <p:cNvSpPr>
            <a:spLocks noGrp="1"/>
          </p:cNvSpPr>
          <p:nvPr>
            <p:ph idx="1"/>
          </p:nvPr>
        </p:nvSpPr>
        <p:spPr/>
        <p:txBody>
          <a:bodyPr>
            <a:noAutofit/>
          </a:bodyPr>
          <a:lstStyle/>
          <a:p>
            <a:pPr marL="514350" indent="-514350">
              <a:buFont typeface="+mj-lt"/>
              <a:buAutoNum type="arabicPeriod"/>
            </a:pPr>
            <a:r>
              <a:rPr lang="en-GB" sz="4400" dirty="0">
                <a:latin typeface="My Happy Ending" pitchFamily="2" charset="0"/>
                <a:ea typeface="My Happy Ending" pitchFamily="2" charset="0"/>
              </a:rPr>
              <a:t>Sacred Ganga</a:t>
            </a:r>
          </a:p>
          <a:p>
            <a:pPr marL="514350" indent="-514350">
              <a:buFont typeface="+mj-lt"/>
              <a:buAutoNum type="arabicPeriod"/>
            </a:pPr>
            <a:r>
              <a:rPr lang="en-GB" sz="4400" dirty="0">
                <a:latin typeface="My Happy Ending" pitchFamily="2" charset="0"/>
                <a:ea typeface="My Happy Ending" pitchFamily="2" charset="0"/>
              </a:rPr>
              <a:t>Crescent</a:t>
            </a:r>
          </a:p>
          <a:p>
            <a:pPr marL="514350" indent="-514350">
              <a:buFont typeface="+mj-lt"/>
              <a:buAutoNum type="arabicPeriod"/>
            </a:pPr>
            <a:r>
              <a:rPr lang="en-GB" sz="4400" dirty="0">
                <a:latin typeface="My Happy Ending" pitchFamily="2" charset="0"/>
                <a:ea typeface="My Happy Ending" pitchFamily="2" charset="0"/>
              </a:rPr>
              <a:t>Matted hair</a:t>
            </a:r>
          </a:p>
          <a:p>
            <a:pPr marL="514350" indent="-514350">
              <a:buFont typeface="+mj-lt"/>
              <a:buAutoNum type="arabicPeriod"/>
            </a:pPr>
            <a:r>
              <a:rPr lang="en-GB" sz="4400" dirty="0">
                <a:latin typeface="My Happy Ending" pitchFamily="2" charset="0"/>
                <a:ea typeface="My Happy Ending" pitchFamily="2" charset="0"/>
              </a:rPr>
              <a:t>Cobra </a:t>
            </a:r>
          </a:p>
          <a:p>
            <a:pPr marL="514350" indent="-514350">
              <a:buFont typeface="+mj-lt"/>
              <a:buAutoNum type="arabicPeriod"/>
            </a:pPr>
            <a:r>
              <a:rPr lang="en-GB" sz="4400" dirty="0">
                <a:latin typeface="My Happy Ending" pitchFamily="2" charset="0"/>
                <a:ea typeface="My Happy Ending" pitchFamily="2" charset="0"/>
              </a:rPr>
              <a:t>Trident</a:t>
            </a:r>
          </a:p>
          <a:p>
            <a:pPr marL="514350" indent="-514350">
              <a:buFont typeface="+mj-lt"/>
              <a:buAutoNum type="arabicPeriod"/>
            </a:pPr>
            <a:r>
              <a:rPr lang="en-GB" sz="4400" dirty="0">
                <a:latin typeface="My Happy Ending" pitchFamily="2" charset="0"/>
                <a:ea typeface="My Happy Ending" pitchFamily="2" charset="0"/>
              </a:rPr>
              <a:t>Tiger skin</a:t>
            </a:r>
          </a:p>
        </p:txBody>
      </p:sp>
    </p:spTree>
    <p:extLst>
      <p:ext uri="{BB962C8B-B14F-4D97-AF65-F5344CB8AC3E}">
        <p14:creationId xmlns:p14="http://schemas.microsoft.com/office/powerpoint/2010/main" val="18799289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TotalTime>
  <Words>1077</Words>
  <Application>Microsoft Office PowerPoint</Application>
  <PresentationFormat>Widescreen</PresentationFormat>
  <Paragraphs>76</Paragraphs>
  <Slides>30</Slides>
  <Notes>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30</vt:i4>
      </vt:variant>
    </vt:vector>
  </HeadingPairs>
  <TitlesOfParts>
    <vt:vector size="38" baseType="lpstr">
      <vt:lpstr>Arial</vt:lpstr>
      <vt:lpstr>Calibri</vt:lpstr>
      <vt:lpstr>Calibri Light</vt:lpstr>
      <vt:lpstr>My Happy Ending</vt:lpstr>
      <vt:lpstr>Office Theme</vt:lpstr>
      <vt:lpstr>2_Office Theme</vt:lpstr>
      <vt:lpstr>1_Office Theme</vt:lpstr>
      <vt:lpstr>3_Office Theme</vt:lpstr>
      <vt:lpstr>Religion: Hinduism</vt:lpstr>
      <vt:lpstr>Tuesday 22nd June  LO: To understand the significance of the River Ganges both for a Hindu and non-Hindu. </vt:lpstr>
      <vt:lpstr>PowerPoint Presentation</vt:lpstr>
      <vt:lpstr>PowerPoint Presentation</vt:lpstr>
      <vt:lpstr>PowerPoint Presentation</vt:lpstr>
      <vt:lpstr>PowerPoint Presentation</vt:lpstr>
      <vt:lpstr>PowerPoint Presentation</vt:lpstr>
      <vt:lpstr>Who is  Lord Shiva?</vt:lpstr>
      <vt:lpstr>Symbols associated with  Lord Shiva</vt:lpstr>
      <vt:lpstr>Sacred Ganga</vt:lpstr>
      <vt:lpstr>Crescent</vt:lpstr>
      <vt:lpstr>Matted hair</vt:lpstr>
      <vt:lpstr>Cobra</vt:lpstr>
      <vt:lpstr>Trident</vt:lpstr>
      <vt:lpstr>Tiger skin</vt:lpstr>
      <vt:lpstr>PowerPoint Presentation</vt:lpstr>
      <vt:lpstr>PowerPoint Presentation</vt:lpstr>
      <vt:lpstr>The goddess Ganga, full of purity, leapt to offer her help:  “Send me to earth Lord Brahma, I will quench the fire.”</vt:lpstr>
      <vt:lpstr>The mighty Ganga was strong and passionate; her beautiful hair and clothes flowed around her in watery splendour.</vt:lpstr>
      <vt:lpstr>Lord Brahma told her to take the form of a rushing mighty torrent of water, because water puts out fire the best.  She swiftly leapt to help, and transformed herself into a cascading river in full flow, and she dashed down to earth.</vt:lpstr>
      <vt:lpstr>Lord Shiva, another of the gods, watched as goddess Ganga dashed to the rescue.  He realised at once that she was so strong that she would not just put out the fire: she would destroy the whole earth as well.</vt:lpstr>
      <vt:lpstr>Shiva wanted to help too, so he jumped down to the burning earth even faster than Ganga, and stood firmly on the ground.</vt:lpstr>
      <vt:lpstr>Ganga’s torrents of water hit Shiva with full force on the head.  Her mighty waterfall splashed through his long hair, and cascaded down to the earth below in seven fast flowing streams. Instead of destroying the earth, the waters of Ganga splashed off Shiva’s tangled hair and quenched the fires that burned.</vt:lpstr>
      <vt:lpstr>Ganga spread out across the hot dead lands, bringing life wherever she flowed.  The rivers of Ganga filled with fish, who played in the water.  The banks and plains flooded with water, and plants grew fast, animals came to drink, people to bathe.</vt:lpstr>
      <vt:lpstr>Ganga became the life-giving river, mother to all of India.</vt:lpstr>
      <vt:lpstr>PowerPoint Presentation</vt:lpstr>
      <vt:lpstr>PowerPoint Presentation</vt:lpstr>
      <vt:lpstr>PowerPoint Presentation</vt:lpstr>
      <vt:lpstr>PowerPoint Presentation</vt:lpstr>
      <vt:lpstr>  Tuesday 21st June LO: To understand the importance of the River Ganges to Hindus.    Can you draw a mind map in your book explaining what Hindus do when they visit the river?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Religion: Hinduism</dc:title>
  <dc:creator>Emily Rochester</dc:creator>
  <cp:lastModifiedBy>Emily Rochester</cp:lastModifiedBy>
  <cp:revision>21</cp:revision>
  <dcterms:created xsi:type="dcterms:W3CDTF">2021-06-11T14:56:29Z</dcterms:created>
  <dcterms:modified xsi:type="dcterms:W3CDTF">2021-06-22T07:18:11Z</dcterms:modified>
</cp:coreProperties>
</file>