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256" r:id="rId2"/>
    <p:sldId id="257" r:id="rId3"/>
    <p:sldId id="258" r:id="rId4"/>
    <p:sldId id="269" r:id="rId5"/>
    <p:sldId id="268" r:id="rId6"/>
    <p:sldId id="259" r:id="rId7"/>
    <p:sldId id="260" r:id="rId8"/>
    <p:sldId id="264" r:id="rId9"/>
    <p:sldId id="261" r:id="rId10"/>
    <p:sldId id="262" r:id="rId11"/>
    <p:sldId id="263" r:id="rId12"/>
    <p:sldId id="274" r:id="rId13"/>
    <p:sldId id="272" r:id="rId14"/>
    <p:sldId id="265" r:id="rId15"/>
    <p:sldId id="277" r:id="rId16"/>
    <p:sldId id="278" r:id="rId17"/>
    <p:sldId id="271" r:id="rId18"/>
    <p:sldId id="266"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88" d="100"/>
          <a:sy n="88" d="100"/>
        </p:scale>
        <p:origin x="494"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F341C0D-5A41-45BD-A387-F5C96EC459DB}" type="datetimeFigureOut">
              <a:rPr lang="en-GB" smtClean="0"/>
              <a:t>05/11/2021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76C0BEE-659C-4F49-95DF-6F8068C94D72}" type="slidenum">
              <a:rPr lang="en-GB" smtClean="0"/>
              <a:t>‹#›</a:t>
            </a:fld>
            <a:endParaRPr lang="en-GB"/>
          </a:p>
        </p:txBody>
      </p:sp>
    </p:spTree>
    <p:extLst>
      <p:ext uri="{BB962C8B-B14F-4D97-AF65-F5344CB8AC3E}">
        <p14:creationId xmlns:p14="http://schemas.microsoft.com/office/powerpoint/2010/main" val="30023976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smtClean="0"/>
          </a:p>
        </p:txBody>
      </p:sp>
      <p:sp>
        <p:nvSpPr>
          <p:cNvPr id="204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Sassoon Infant Rg" pitchFamily="50" charset="0"/>
              </a:defRPr>
            </a:lvl1pPr>
            <a:lvl2pPr marL="742950" indent="-285750">
              <a:defRPr>
                <a:solidFill>
                  <a:schemeClr val="tx1"/>
                </a:solidFill>
                <a:latin typeface="Sassoon Infant Rg" pitchFamily="50" charset="0"/>
              </a:defRPr>
            </a:lvl2pPr>
            <a:lvl3pPr marL="1143000" indent="-228600">
              <a:defRPr>
                <a:solidFill>
                  <a:schemeClr val="tx1"/>
                </a:solidFill>
                <a:latin typeface="Sassoon Infant Rg" pitchFamily="50" charset="0"/>
              </a:defRPr>
            </a:lvl3pPr>
            <a:lvl4pPr marL="1600200" indent="-228600">
              <a:defRPr>
                <a:solidFill>
                  <a:schemeClr val="tx1"/>
                </a:solidFill>
                <a:latin typeface="Sassoon Infant Rg" pitchFamily="50" charset="0"/>
              </a:defRPr>
            </a:lvl4pPr>
            <a:lvl5pPr marL="2057400" indent="-228600">
              <a:defRPr>
                <a:solidFill>
                  <a:schemeClr val="tx1"/>
                </a:solidFill>
                <a:latin typeface="Sassoon Infant Rg" pitchFamily="50" charset="0"/>
              </a:defRPr>
            </a:lvl5pPr>
            <a:lvl6pPr marL="2514600" indent="-228600" eaLnBrk="0" fontAlgn="base" hangingPunct="0">
              <a:spcBef>
                <a:spcPct val="0"/>
              </a:spcBef>
              <a:spcAft>
                <a:spcPct val="0"/>
              </a:spcAft>
              <a:defRPr>
                <a:solidFill>
                  <a:schemeClr val="tx1"/>
                </a:solidFill>
                <a:latin typeface="Sassoon Infant Rg" pitchFamily="50" charset="0"/>
              </a:defRPr>
            </a:lvl6pPr>
            <a:lvl7pPr marL="2971800" indent="-228600" eaLnBrk="0" fontAlgn="base" hangingPunct="0">
              <a:spcBef>
                <a:spcPct val="0"/>
              </a:spcBef>
              <a:spcAft>
                <a:spcPct val="0"/>
              </a:spcAft>
              <a:defRPr>
                <a:solidFill>
                  <a:schemeClr val="tx1"/>
                </a:solidFill>
                <a:latin typeface="Sassoon Infant Rg" pitchFamily="50" charset="0"/>
              </a:defRPr>
            </a:lvl7pPr>
            <a:lvl8pPr marL="3429000" indent="-228600" eaLnBrk="0" fontAlgn="base" hangingPunct="0">
              <a:spcBef>
                <a:spcPct val="0"/>
              </a:spcBef>
              <a:spcAft>
                <a:spcPct val="0"/>
              </a:spcAft>
              <a:defRPr>
                <a:solidFill>
                  <a:schemeClr val="tx1"/>
                </a:solidFill>
                <a:latin typeface="Sassoon Infant Rg" pitchFamily="50" charset="0"/>
              </a:defRPr>
            </a:lvl8pPr>
            <a:lvl9pPr marL="3886200" indent="-228600" eaLnBrk="0" fontAlgn="base" hangingPunct="0">
              <a:spcBef>
                <a:spcPct val="0"/>
              </a:spcBef>
              <a:spcAft>
                <a:spcPct val="0"/>
              </a:spcAft>
              <a:defRPr>
                <a:solidFill>
                  <a:schemeClr val="tx1"/>
                </a:solidFill>
                <a:latin typeface="Sassoon Infant Rg" pitchFamily="50" charset="0"/>
              </a:defRPr>
            </a:lvl9pPr>
          </a:lstStyle>
          <a:p>
            <a:fld id="{4EE8DDE2-6C30-473C-AA5B-DE310A6B2A31}" type="slidenum">
              <a:rPr lang="en-GB" altLang="en-US"/>
              <a:pPr/>
              <a:t>12</a:t>
            </a:fld>
            <a:endParaRPr lang="en-GB" altLang="en-US"/>
          </a:p>
        </p:txBody>
      </p:sp>
    </p:spTree>
    <p:extLst>
      <p:ext uri="{BB962C8B-B14F-4D97-AF65-F5344CB8AC3E}">
        <p14:creationId xmlns:p14="http://schemas.microsoft.com/office/powerpoint/2010/main" val="18804878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4669B3A9-EDDA-4BEE-9983-B9D1281F5107}" type="datetimeFigureOut">
              <a:rPr lang="en-GB" smtClean="0"/>
              <a:t>05/11/2021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A5854DD-9709-43E8-9ACE-6AEE8F100CED}" type="slidenum">
              <a:rPr lang="en-GB" smtClean="0"/>
              <a:t>‹#›</a:t>
            </a:fld>
            <a:endParaRPr lang="en-GB"/>
          </a:p>
        </p:txBody>
      </p:sp>
    </p:spTree>
    <p:extLst>
      <p:ext uri="{BB962C8B-B14F-4D97-AF65-F5344CB8AC3E}">
        <p14:creationId xmlns:p14="http://schemas.microsoft.com/office/powerpoint/2010/main" val="37901745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4669B3A9-EDDA-4BEE-9983-B9D1281F5107}" type="datetimeFigureOut">
              <a:rPr lang="en-GB" smtClean="0"/>
              <a:t>05/11/2021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A5854DD-9709-43E8-9ACE-6AEE8F100CED}" type="slidenum">
              <a:rPr lang="en-GB" smtClean="0"/>
              <a:t>‹#›</a:t>
            </a:fld>
            <a:endParaRPr lang="en-GB"/>
          </a:p>
        </p:txBody>
      </p:sp>
    </p:spTree>
    <p:extLst>
      <p:ext uri="{BB962C8B-B14F-4D97-AF65-F5344CB8AC3E}">
        <p14:creationId xmlns:p14="http://schemas.microsoft.com/office/powerpoint/2010/main" val="22369708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4669B3A9-EDDA-4BEE-9983-B9D1281F5107}" type="datetimeFigureOut">
              <a:rPr lang="en-GB" smtClean="0"/>
              <a:t>05/11/2021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A5854DD-9709-43E8-9ACE-6AEE8F100CED}" type="slidenum">
              <a:rPr lang="en-GB" smtClean="0"/>
              <a:t>‹#›</a:t>
            </a:fld>
            <a:endParaRPr lang="en-GB"/>
          </a:p>
        </p:txBody>
      </p:sp>
    </p:spTree>
    <p:extLst>
      <p:ext uri="{BB962C8B-B14F-4D97-AF65-F5344CB8AC3E}">
        <p14:creationId xmlns:p14="http://schemas.microsoft.com/office/powerpoint/2010/main" val="9904615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4669B3A9-EDDA-4BEE-9983-B9D1281F5107}" type="datetimeFigureOut">
              <a:rPr lang="en-GB" smtClean="0"/>
              <a:t>05/11/2021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A5854DD-9709-43E8-9ACE-6AEE8F100CED}" type="slidenum">
              <a:rPr lang="en-GB" smtClean="0"/>
              <a:t>‹#›</a:t>
            </a:fld>
            <a:endParaRPr lang="en-GB"/>
          </a:p>
        </p:txBody>
      </p:sp>
    </p:spTree>
    <p:extLst>
      <p:ext uri="{BB962C8B-B14F-4D97-AF65-F5344CB8AC3E}">
        <p14:creationId xmlns:p14="http://schemas.microsoft.com/office/powerpoint/2010/main" val="10660380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4669B3A9-EDDA-4BEE-9983-B9D1281F5107}" type="datetimeFigureOut">
              <a:rPr lang="en-GB" smtClean="0"/>
              <a:t>05/11/2021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A5854DD-9709-43E8-9ACE-6AEE8F100CED}" type="slidenum">
              <a:rPr lang="en-GB" smtClean="0"/>
              <a:t>‹#›</a:t>
            </a:fld>
            <a:endParaRPr lang="en-GB"/>
          </a:p>
        </p:txBody>
      </p:sp>
    </p:spTree>
    <p:extLst>
      <p:ext uri="{BB962C8B-B14F-4D97-AF65-F5344CB8AC3E}">
        <p14:creationId xmlns:p14="http://schemas.microsoft.com/office/powerpoint/2010/main" val="1518783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4669B3A9-EDDA-4BEE-9983-B9D1281F5107}" type="datetimeFigureOut">
              <a:rPr lang="en-GB" smtClean="0"/>
              <a:t>05/11/2021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A5854DD-9709-43E8-9ACE-6AEE8F100CED}" type="slidenum">
              <a:rPr lang="en-GB" smtClean="0"/>
              <a:t>‹#›</a:t>
            </a:fld>
            <a:endParaRPr lang="en-GB"/>
          </a:p>
        </p:txBody>
      </p:sp>
    </p:spTree>
    <p:extLst>
      <p:ext uri="{BB962C8B-B14F-4D97-AF65-F5344CB8AC3E}">
        <p14:creationId xmlns:p14="http://schemas.microsoft.com/office/powerpoint/2010/main" val="17918074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4669B3A9-EDDA-4BEE-9983-B9D1281F5107}" type="datetimeFigureOut">
              <a:rPr lang="en-GB" smtClean="0"/>
              <a:t>05/11/2021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0A5854DD-9709-43E8-9ACE-6AEE8F100CED}" type="slidenum">
              <a:rPr lang="en-GB" smtClean="0"/>
              <a:t>‹#›</a:t>
            </a:fld>
            <a:endParaRPr lang="en-GB"/>
          </a:p>
        </p:txBody>
      </p:sp>
    </p:spTree>
    <p:extLst>
      <p:ext uri="{BB962C8B-B14F-4D97-AF65-F5344CB8AC3E}">
        <p14:creationId xmlns:p14="http://schemas.microsoft.com/office/powerpoint/2010/main" val="7176662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4669B3A9-EDDA-4BEE-9983-B9D1281F5107}" type="datetimeFigureOut">
              <a:rPr lang="en-GB" smtClean="0"/>
              <a:t>05/11/2021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0A5854DD-9709-43E8-9ACE-6AEE8F100CED}" type="slidenum">
              <a:rPr lang="en-GB" smtClean="0"/>
              <a:t>‹#›</a:t>
            </a:fld>
            <a:endParaRPr lang="en-GB"/>
          </a:p>
        </p:txBody>
      </p:sp>
    </p:spTree>
    <p:extLst>
      <p:ext uri="{BB962C8B-B14F-4D97-AF65-F5344CB8AC3E}">
        <p14:creationId xmlns:p14="http://schemas.microsoft.com/office/powerpoint/2010/main" val="13037133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669B3A9-EDDA-4BEE-9983-B9D1281F5107}" type="datetimeFigureOut">
              <a:rPr lang="en-GB" smtClean="0"/>
              <a:t>05/11/2021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0A5854DD-9709-43E8-9ACE-6AEE8F100CED}" type="slidenum">
              <a:rPr lang="en-GB" smtClean="0"/>
              <a:t>‹#›</a:t>
            </a:fld>
            <a:endParaRPr lang="en-GB"/>
          </a:p>
        </p:txBody>
      </p:sp>
    </p:spTree>
    <p:extLst>
      <p:ext uri="{BB962C8B-B14F-4D97-AF65-F5344CB8AC3E}">
        <p14:creationId xmlns:p14="http://schemas.microsoft.com/office/powerpoint/2010/main" val="27714238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669B3A9-EDDA-4BEE-9983-B9D1281F5107}" type="datetimeFigureOut">
              <a:rPr lang="en-GB" smtClean="0"/>
              <a:t>05/11/2021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A5854DD-9709-43E8-9ACE-6AEE8F100CED}" type="slidenum">
              <a:rPr lang="en-GB" smtClean="0"/>
              <a:t>‹#›</a:t>
            </a:fld>
            <a:endParaRPr lang="en-GB"/>
          </a:p>
        </p:txBody>
      </p:sp>
    </p:spTree>
    <p:extLst>
      <p:ext uri="{BB962C8B-B14F-4D97-AF65-F5344CB8AC3E}">
        <p14:creationId xmlns:p14="http://schemas.microsoft.com/office/powerpoint/2010/main" val="37796706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669B3A9-EDDA-4BEE-9983-B9D1281F5107}" type="datetimeFigureOut">
              <a:rPr lang="en-GB" smtClean="0"/>
              <a:t>05/11/2021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A5854DD-9709-43E8-9ACE-6AEE8F100CED}" type="slidenum">
              <a:rPr lang="en-GB" smtClean="0"/>
              <a:t>‹#›</a:t>
            </a:fld>
            <a:endParaRPr lang="en-GB"/>
          </a:p>
        </p:txBody>
      </p:sp>
    </p:spTree>
    <p:extLst>
      <p:ext uri="{BB962C8B-B14F-4D97-AF65-F5344CB8AC3E}">
        <p14:creationId xmlns:p14="http://schemas.microsoft.com/office/powerpoint/2010/main" val="25958196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669B3A9-EDDA-4BEE-9983-B9D1281F5107}" type="datetimeFigureOut">
              <a:rPr lang="en-GB" smtClean="0"/>
              <a:t>05/11/2021</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5854DD-9709-43E8-9ACE-6AEE8F100CED}" type="slidenum">
              <a:rPr lang="en-GB" smtClean="0"/>
              <a:t>‹#›</a:t>
            </a:fld>
            <a:endParaRPr lang="en-GB"/>
          </a:p>
        </p:txBody>
      </p:sp>
    </p:spTree>
    <p:extLst>
      <p:ext uri="{BB962C8B-B14F-4D97-AF65-F5344CB8AC3E}">
        <p14:creationId xmlns:p14="http://schemas.microsoft.com/office/powerpoint/2010/main" val="41893482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www.bbc.co.uk/bitesize/clips/zc2pvcw"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635908" y="1385621"/>
            <a:ext cx="3167855" cy="1446550"/>
          </a:xfrm>
          <a:prstGeom prst="rect">
            <a:avLst/>
          </a:prstGeom>
          <a:noFill/>
        </p:spPr>
        <p:txBody>
          <a:bodyPr wrap="none" rtlCol="0">
            <a:spAutoFit/>
          </a:bodyPr>
          <a:lstStyle/>
          <a:p>
            <a:r>
              <a:rPr lang="en-GB" sz="8800" dirty="0" smtClean="0">
                <a:latin typeface="Berlin Sans FB" panose="020E0602020502020306" pitchFamily="34" charset="0"/>
              </a:rPr>
              <a:t>Coasts</a:t>
            </a:r>
            <a:r>
              <a:rPr lang="en-GB" dirty="0" smtClean="0"/>
              <a:t> </a:t>
            </a:r>
            <a:endParaRPr lang="en-GB" dirty="0"/>
          </a:p>
        </p:txBody>
      </p:sp>
      <p:pic>
        <p:nvPicPr>
          <p:cNvPr id="5" name="Picture 4"/>
          <p:cNvPicPr>
            <a:picLocks noChangeAspect="1"/>
          </p:cNvPicPr>
          <p:nvPr/>
        </p:nvPicPr>
        <p:blipFill>
          <a:blip r:embed="rId2"/>
          <a:stretch>
            <a:fillRect/>
          </a:stretch>
        </p:blipFill>
        <p:spPr>
          <a:xfrm>
            <a:off x="453802" y="285071"/>
            <a:ext cx="3141209" cy="2548019"/>
          </a:xfrm>
          <a:prstGeom prst="rect">
            <a:avLst/>
          </a:prstGeom>
        </p:spPr>
      </p:pic>
      <p:pic>
        <p:nvPicPr>
          <p:cNvPr id="6" name="Picture 5"/>
          <p:cNvPicPr>
            <a:picLocks noChangeAspect="1"/>
          </p:cNvPicPr>
          <p:nvPr/>
        </p:nvPicPr>
        <p:blipFill>
          <a:blip r:embed="rId3"/>
          <a:stretch>
            <a:fillRect/>
          </a:stretch>
        </p:blipFill>
        <p:spPr>
          <a:xfrm>
            <a:off x="453804" y="3187338"/>
            <a:ext cx="5766032" cy="3443223"/>
          </a:xfrm>
          <a:prstGeom prst="rect">
            <a:avLst/>
          </a:prstGeom>
        </p:spPr>
      </p:pic>
      <p:pic>
        <p:nvPicPr>
          <p:cNvPr id="7" name="Picture 6"/>
          <p:cNvPicPr>
            <a:picLocks noChangeAspect="1"/>
          </p:cNvPicPr>
          <p:nvPr/>
        </p:nvPicPr>
        <p:blipFill>
          <a:blip r:embed="rId4"/>
          <a:stretch>
            <a:fillRect/>
          </a:stretch>
        </p:blipFill>
        <p:spPr>
          <a:xfrm>
            <a:off x="9117875" y="285071"/>
            <a:ext cx="2805502" cy="2547100"/>
          </a:xfrm>
          <a:prstGeom prst="rect">
            <a:avLst/>
          </a:prstGeom>
        </p:spPr>
      </p:pic>
      <p:pic>
        <p:nvPicPr>
          <p:cNvPr id="8" name="Picture 7"/>
          <p:cNvPicPr>
            <a:picLocks noChangeAspect="1"/>
          </p:cNvPicPr>
          <p:nvPr/>
        </p:nvPicPr>
        <p:blipFill>
          <a:blip r:embed="rId5"/>
          <a:stretch>
            <a:fillRect/>
          </a:stretch>
        </p:blipFill>
        <p:spPr>
          <a:xfrm>
            <a:off x="6824391" y="3186073"/>
            <a:ext cx="4586967" cy="3444488"/>
          </a:xfrm>
          <a:prstGeom prst="rect">
            <a:avLst/>
          </a:prstGeom>
        </p:spPr>
      </p:pic>
    </p:spTree>
    <p:extLst>
      <p:ext uri="{BB962C8B-B14F-4D97-AF65-F5344CB8AC3E}">
        <p14:creationId xmlns:p14="http://schemas.microsoft.com/office/powerpoint/2010/main" val="30454852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07473" y="552606"/>
            <a:ext cx="8003177" cy="2800767"/>
          </a:xfrm>
          <a:prstGeom prst="rect">
            <a:avLst/>
          </a:prstGeom>
        </p:spPr>
        <p:txBody>
          <a:bodyPr wrap="square">
            <a:spAutoFit/>
          </a:bodyPr>
          <a:lstStyle/>
          <a:p>
            <a:pPr algn="ctr"/>
            <a:r>
              <a:rPr lang="en-GB" sz="4400" dirty="0" smtClean="0">
                <a:latin typeface="Berlin Sans FB" panose="020E0602020502020306" pitchFamily="34" charset="0"/>
              </a:rPr>
              <a:t>Waves also erode larger areas of the land which forms </a:t>
            </a:r>
            <a:r>
              <a:rPr lang="en-GB" sz="4400" dirty="0" smtClean="0">
                <a:solidFill>
                  <a:srgbClr val="0070C0"/>
                </a:solidFill>
                <a:latin typeface="Berlin Sans FB" panose="020E0602020502020306" pitchFamily="34" charset="0"/>
              </a:rPr>
              <a:t>bays</a:t>
            </a:r>
            <a:r>
              <a:rPr lang="en-GB" sz="4400" dirty="0" smtClean="0">
                <a:latin typeface="Berlin Sans FB" panose="020E0602020502020306" pitchFamily="34" charset="0"/>
              </a:rPr>
              <a:t>. The edges of the bay, where the land sticks out are called </a:t>
            </a:r>
            <a:r>
              <a:rPr lang="en-GB" sz="4400" dirty="0" smtClean="0">
                <a:solidFill>
                  <a:srgbClr val="0070C0"/>
                </a:solidFill>
                <a:latin typeface="Berlin Sans FB" panose="020E0602020502020306" pitchFamily="34" charset="0"/>
              </a:rPr>
              <a:t>headlands</a:t>
            </a:r>
            <a:r>
              <a:rPr lang="en-GB" sz="4400" dirty="0" smtClean="0">
                <a:latin typeface="Berlin Sans FB" panose="020E0602020502020306" pitchFamily="34" charset="0"/>
              </a:rPr>
              <a:t>. </a:t>
            </a:r>
            <a:endParaRPr lang="en-GB" sz="4400" dirty="0">
              <a:latin typeface="Berlin Sans FB" panose="020E0602020502020306" pitchFamily="34" charset="0"/>
            </a:endParaRPr>
          </a:p>
        </p:txBody>
      </p:sp>
      <p:pic>
        <p:nvPicPr>
          <p:cNvPr id="3" name="Picture 2"/>
          <p:cNvPicPr>
            <a:picLocks noChangeAspect="1"/>
          </p:cNvPicPr>
          <p:nvPr/>
        </p:nvPicPr>
        <p:blipFill>
          <a:blip r:embed="rId2"/>
          <a:stretch>
            <a:fillRect/>
          </a:stretch>
        </p:blipFill>
        <p:spPr>
          <a:xfrm>
            <a:off x="600027" y="3698875"/>
            <a:ext cx="3972690" cy="2498724"/>
          </a:xfrm>
          <a:prstGeom prst="rect">
            <a:avLst/>
          </a:prstGeom>
        </p:spPr>
      </p:pic>
      <p:pic>
        <p:nvPicPr>
          <p:cNvPr id="4" name="Picture 3"/>
          <p:cNvPicPr>
            <a:picLocks noChangeAspect="1"/>
          </p:cNvPicPr>
          <p:nvPr/>
        </p:nvPicPr>
        <p:blipFill>
          <a:blip r:embed="rId3"/>
          <a:stretch>
            <a:fillRect/>
          </a:stretch>
        </p:blipFill>
        <p:spPr>
          <a:xfrm>
            <a:off x="8153703" y="3577884"/>
            <a:ext cx="3562499" cy="2740705"/>
          </a:xfrm>
          <a:prstGeom prst="rect">
            <a:avLst/>
          </a:prstGeom>
        </p:spPr>
      </p:pic>
    </p:spTree>
    <p:extLst>
      <p:ext uri="{BB962C8B-B14F-4D97-AF65-F5344CB8AC3E}">
        <p14:creationId xmlns:p14="http://schemas.microsoft.com/office/powerpoint/2010/main" val="234569469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52748" y="241777"/>
            <a:ext cx="8399417" cy="2554545"/>
          </a:xfrm>
          <a:prstGeom prst="rect">
            <a:avLst/>
          </a:prstGeom>
        </p:spPr>
        <p:txBody>
          <a:bodyPr wrap="square">
            <a:spAutoFit/>
          </a:bodyPr>
          <a:lstStyle/>
          <a:p>
            <a:pPr algn="ctr"/>
            <a:r>
              <a:rPr lang="en-GB" sz="4000" dirty="0" smtClean="0">
                <a:latin typeface="Berlin Sans FB" panose="020E0602020502020306" pitchFamily="34" charset="0"/>
              </a:rPr>
              <a:t>When a cave forms in a </a:t>
            </a:r>
            <a:r>
              <a:rPr lang="en-GB" sz="4000" dirty="0" smtClean="0">
                <a:solidFill>
                  <a:srgbClr val="0070C0"/>
                </a:solidFill>
                <a:latin typeface="Berlin Sans FB" panose="020E0602020502020306" pitchFamily="34" charset="0"/>
              </a:rPr>
              <a:t>headland</a:t>
            </a:r>
            <a:r>
              <a:rPr lang="en-GB" sz="4000" dirty="0" smtClean="0">
                <a:latin typeface="Berlin Sans FB" panose="020E0602020502020306" pitchFamily="34" charset="0"/>
              </a:rPr>
              <a:t> it sometimes gets so large that it forms an </a:t>
            </a:r>
            <a:r>
              <a:rPr lang="en-GB" sz="4000" dirty="0" smtClean="0">
                <a:solidFill>
                  <a:srgbClr val="0070C0"/>
                </a:solidFill>
                <a:latin typeface="Berlin Sans FB" panose="020E0602020502020306" pitchFamily="34" charset="0"/>
              </a:rPr>
              <a:t>arch</a:t>
            </a:r>
            <a:r>
              <a:rPr lang="en-GB" sz="4000" dirty="0" smtClean="0">
                <a:latin typeface="Berlin Sans FB" panose="020E0602020502020306" pitchFamily="34" charset="0"/>
              </a:rPr>
              <a:t>. When the roof of an </a:t>
            </a:r>
            <a:r>
              <a:rPr lang="en-GB" sz="4000" dirty="0" smtClean="0">
                <a:solidFill>
                  <a:srgbClr val="0070C0"/>
                </a:solidFill>
                <a:latin typeface="Berlin Sans FB" panose="020E0602020502020306" pitchFamily="34" charset="0"/>
              </a:rPr>
              <a:t>arch</a:t>
            </a:r>
            <a:r>
              <a:rPr lang="en-GB" sz="4000" dirty="0" smtClean="0">
                <a:latin typeface="Berlin Sans FB" panose="020E0602020502020306" pitchFamily="34" charset="0"/>
              </a:rPr>
              <a:t> collapses it forms a </a:t>
            </a:r>
            <a:r>
              <a:rPr lang="en-GB" sz="4000" dirty="0" smtClean="0">
                <a:solidFill>
                  <a:srgbClr val="0070C0"/>
                </a:solidFill>
                <a:latin typeface="Berlin Sans FB" panose="020E0602020502020306" pitchFamily="34" charset="0"/>
              </a:rPr>
              <a:t>stack</a:t>
            </a:r>
            <a:r>
              <a:rPr lang="en-GB" sz="4000" dirty="0" smtClean="0">
                <a:latin typeface="Berlin Sans FB" panose="020E0602020502020306" pitchFamily="34" charset="0"/>
              </a:rPr>
              <a:t>. </a:t>
            </a:r>
            <a:endParaRPr lang="en-GB" sz="4000" dirty="0">
              <a:latin typeface="Berlin Sans FB" panose="020E0602020502020306" pitchFamily="34" charset="0"/>
            </a:endParaRPr>
          </a:p>
        </p:txBody>
      </p:sp>
      <p:pic>
        <p:nvPicPr>
          <p:cNvPr id="3" name="Picture 2"/>
          <p:cNvPicPr>
            <a:picLocks noChangeAspect="1"/>
          </p:cNvPicPr>
          <p:nvPr/>
        </p:nvPicPr>
        <p:blipFill>
          <a:blip r:embed="rId2"/>
          <a:stretch>
            <a:fillRect/>
          </a:stretch>
        </p:blipFill>
        <p:spPr>
          <a:xfrm>
            <a:off x="3650342" y="2993716"/>
            <a:ext cx="4572000" cy="3429000"/>
          </a:xfrm>
          <a:prstGeom prst="rect">
            <a:avLst/>
          </a:prstGeom>
        </p:spPr>
      </p:pic>
    </p:spTree>
    <p:extLst>
      <p:ext uri="{BB962C8B-B14F-4D97-AF65-F5344CB8AC3E}">
        <p14:creationId xmlns:p14="http://schemas.microsoft.com/office/powerpoint/2010/main" val="381721658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4"/>
          <p:cNvPicPr>
            <a:picLocks noChangeAspect="1"/>
          </p:cNvPicPr>
          <p:nvPr/>
        </p:nvPicPr>
        <p:blipFill>
          <a:blip r:embed="rId3" cstate="print">
            <a:extLst>
              <a:ext uri="{28A0092B-C50C-407E-A947-70E740481C1C}">
                <a14:useLocalDpi xmlns:a14="http://schemas.microsoft.com/office/drawing/2010/main" val="0"/>
              </a:ext>
            </a:extLst>
          </a:blip>
          <a:srcRect t="8087" b="12503"/>
          <a:stretch>
            <a:fillRect/>
          </a:stretch>
        </p:blipFill>
        <p:spPr bwMode="auto">
          <a:xfrm>
            <a:off x="2279650" y="1885951"/>
            <a:ext cx="7632700" cy="409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0" name="TextBox 6"/>
          <p:cNvSpPr txBox="1">
            <a:spLocks noChangeArrowheads="1"/>
          </p:cNvSpPr>
          <p:nvPr/>
        </p:nvSpPr>
        <p:spPr bwMode="auto">
          <a:xfrm>
            <a:off x="2520950" y="5608639"/>
            <a:ext cx="84137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Sassoon Infant Rg" pitchFamily="50"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itchFamily="50"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9pPr>
          </a:lstStyle>
          <a:p>
            <a:pPr eaLnBrk="1" hangingPunct="1">
              <a:lnSpc>
                <a:spcPct val="100000"/>
              </a:lnSpc>
              <a:spcBef>
                <a:spcPct val="0"/>
              </a:spcBef>
              <a:buFontTx/>
              <a:buNone/>
            </a:pPr>
            <a:r>
              <a:rPr lang="en-GB" altLang="en-US" dirty="0">
                <a:solidFill>
                  <a:schemeClr val="bg1"/>
                </a:solidFill>
                <a:latin typeface="Berlin Sans FB Demi" panose="020E0802020502020306" pitchFamily="34" charset="0"/>
              </a:rPr>
              <a:t>crack</a:t>
            </a:r>
          </a:p>
        </p:txBody>
      </p:sp>
      <p:sp>
        <p:nvSpPr>
          <p:cNvPr id="19461" name="TextBox 10"/>
          <p:cNvSpPr txBox="1">
            <a:spLocks noChangeArrowheads="1"/>
          </p:cNvSpPr>
          <p:nvPr/>
        </p:nvSpPr>
        <p:spPr bwMode="auto">
          <a:xfrm>
            <a:off x="4497388" y="5608639"/>
            <a:ext cx="137318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Sassoon Infant Rg" pitchFamily="50"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itchFamily="50"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9pPr>
          </a:lstStyle>
          <a:p>
            <a:pPr algn="ctr" eaLnBrk="1" hangingPunct="1">
              <a:lnSpc>
                <a:spcPct val="100000"/>
              </a:lnSpc>
              <a:spcBef>
                <a:spcPct val="0"/>
              </a:spcBef>
              <a:buFontTx/>
              <a:buNone/>
            </a:pPr>
            <a:r>
              <a:rPr lang="en-GB" altLang="en-US" dirty="0">
                <a:solidFill>
                  <a:schemeClr val="bg1"/>
                </a:solidFill>
                <a:latin typeface="Berlin Sans FB Demi" panose="020E0802020502020306" pitchFamily="34" charset="0"/>
              </a:rPr>
              <a:t>larger cave</a:t>
            </a:r>
          </a:p>
        </p:txBody>
      </p:sp>
      <p:sp>
        <p:nvSpPr>
          <p:cNvPr id="19462" name="TextBox 11"/>
          <p:cNvSpPr txBox="1">
            <a:spLocks noChangeArrowheads="1"/>
          </p:cNvSpPr>
          <p:nvPr/>
        </p:nvSpPr>
        <p:spPr bwMode="auto">
          <a:xfrm>
            <a:off x="3567113" y="5608639"/>
            <a:ext cx="692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Sassoon Infant Rg" pitchFamily="50"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itchFamily="50"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9pPr>
          </a:lstStyle>
          <a:p>
            <a:pPr algn="ctr" eaLnBrk="1" hangingPunct="1">
              <a:lnSpc>
                <a:spcPct val="100000"/>
              </a:lnSpc>
              <a:spcBef>
                <a:spcPct val="0"/>
              </a:spcBef>
              <a:buFontTx/>
              <a:buNone/>
            </a:pPr>
            <a:r>
              <a:rPr lang="en-GB" altLang="en-US">
                <a:solidFill>
                  <a:schemeClr val="bg1"/>
                </a:solidFill>
                <a:latin typeface="Berlin Sans FB Demi" panose="020E0802020502020306" pitchFamily="34" charset="0"/>
              </a:rPr>
              <a:t>cave</a:t>
            </a:r>
          </a:p>
        </p:txBody>
      </p:sp>
      <p:sp>
        <p:nvSpPr>
          <p:cNvPr id="19463" name="TextBox 12"/>
          <p:cNvSpPr txBox="1">
            <a:spLocks noChangeArrowheads="1"/>
          </p:cNvSpPr>
          <p:nvPr/>
        </p:nvSpPr>
        <p:spPr bwMode="auto">
          <a:xfrm>
            <a:off x="6075363" y="5608639"/>
            <a:ext cx="6905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Sassoon Infant Rg" pitchFamily="50"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itchFamily="50"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9pPr>
          </a:lstStyle>
          <a:p>
            <a:pPr eaLnBrk="1" hangingPunct="1">
              <a:lnSpc>
                <a:spcPct val="100000"/>
              </a:lnSpc>
              <a:spcBef>
                <a:spcPct val="0"/>
              </a:spcBef>
              <a:buFontTx/>
              <a:buNone/>
            </a:pPr>
            <a:r>
              <a:rPr lang="en-GB" altLang="en-US" dirty="0">
                <a:solidFill>
                  <a:schemeClr val="bg1"/>
                </a:solidFill>
                <a:latin typeface="Berlin Sans FB Demi" panose="020E0802020502020306" pitchFamily="34" charset="0"/>
              </a:rPr>
              <a:t>arch</a:t>
            </a:r>
          </a:p>
        </p:txBody>
      </p:sp>
      <p:sp>
        <p:nvSpPr>
          <p:cNvPr id="19464" name="TextBox 13"/>
          <p:cNvSpPr txBox="1">
            <a:spLocks noChangeArrowheads="1"/>
          </p:cNvSpPr>
          <p:nvPr/>
        </p:nvSpPr>
        <p:spPr bwMode="auto">
          <a:xfrm>
            <a:off x="7831138" y="5608639"/>
            <a:ext cx="9080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Sassoon Infant Rg" pitchFamily="50"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itchFamily="50"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9pPr>
          </a:lstStyle>
          <a:p>
            <a:pPr algn="ctr" eaLnBrk="1" hangingPunct="1">
              <a:lnSpc>
                <a:spcPct val="100000"/>
              </a:lnSpc>
              <a:spcBef>
                <a:spcPct val="0"/>
              </a:spcBef>
              <a:buFontTx/>
              <a:buNone/>
            </a:pPr>
            <a:r>
              <a:rPr lang="en-GB" altLang="en-US" dirty="0">
                <a:solidFill>
                  <a:schemeClr val="bg1"/>
                </a:solidFill>
                <a:latin typeface="Berlin Sans FB Demi" panose="020E0802020502020306" pitchFamily="34" charset="0"/>
              </a:rPr>
              <a:t>stack</a:t>
            </a:r>
          </a:p>
        </p:txBody>
      </p:sp>
      <p:sp>
        <p:nvSpPr>
          <p:cNvPr id="19465" name="TextBox 14"/>
          <p:cNvSpPr txBox="1">
            <a:spLocks noChangeArrowheads="1"/>
          </p:cNvSpPr>
          <p:nvPr/>
        </p:nvSpPr>
        <p:spPr bwMode="auto">
          <a:xfrm>
            <a:off x="8943974" y="5608639"/>
            <a:ext cx="9683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Sassoon Infant Rg" pitchFamily="50"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itchFamily="50"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9pPr>
          </a:lstStyle>
          <a:p>
            <a:pPr algn="ctr" eaLnBrk="1" hangingPunct="1">
              <a:lnSpc>
                <a:spcPct val="100000"/>
              </a:lnSpc>
              <a:spcBef>
                <a:spcPct val="0"/>
              </a:spcBef>
              <a:buFontTx/>
              <a:buNone/>
            </a:pPr>
            <a:r>
              <a:rPr lang="en-GB" altLang="en-US" dirty="0">
                <a:solidFill>
                  <a:schemeClr val="bg1"/>
                </a:solidFill>
                <a:latin typeface="Berlin Sans FB Demi" panose="020E0802020502020306" pitchFamily="34" charset="0"/>
              </a:rPr>
              <a:t>stump</a:t>
            </a:r>
          </a:p>
        </p:txBody>
      </p:sp>
      <p:sp>
        <p:nvSpPr>
          <p:cNvPr id="16" name="Rectangle 15"/>
          <p:cNvSpPr/>
          <p:nvPr/>
        </p:nvSpPr>
        <p:spPr>
          <a:xfrm>
            <a:off x="2279650" y="1401763"/>
            <a:ext cx="7632700" cy="747712"/>
          </a:xfrm>
          <a:prstGeom prst="rect">
            <a:avLst/>
          </a:prstGeom>
          <a:solidFill>
            <a:srgbClr val="BCFF8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latin typeface="Berlin Sans FB Demi" panose="020E0802020502020306" pitchFamily="34" charset="0"/>
            </a:endParaRPr>
          </a:p>
        </p:txBody>
      </p:sp>
      <p:sp>
        <p:nvSpPr>
          <p:cNvPr id="19467" name="TextBox 16"/>
          <p:cNvSpPr txBox="1">
            <a:spLocks noChangeArrowheads="1"/>
          </p:cNvSpPr>
          <p:nvPr/>
        </p:nvSpPr>
        <p:spPr bwMode="auto">
          <a:xfrm>
            <a:off x="2362200" y="1476376"/>
            <a:ext cx="755015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Sassoon Infant Rg" pitchFamily="50" charset="0"/>
              </a:defRPr>
            </a:lvl1pPr>
            <a:lvl2pPr marL="742950" indent="-285750">
              <a:defRPr>
                <a:solidFill>
                  <a:schemeClr val="tx1"/>
                </a:solidFill>
                <a:latin typeface="Sassoon Infant Rg" pitchFamily="50" charset="0"/>
              </a:defRPr>
            </a:lvl2pPr>
            <a:lvl3pPr marL="1143000" indent="-228600">
              <a:defRPr>
                <a:solidFill>
                  <a:schemeClr val="tx1"/>
                </a:solidFill>
                <a:latin typeface="Sassoon Infant Rg" pitchFamily="50" charset="0"/>
              </a:defRPr>
            </a:lvl3pPr>
            <a:lvl4pPr marL="1600200" indent="-228600">
              <a:defRPr>
                <a:solidFill>
                  <a:schemeClr val="tx1"/>
                </a:solidFill>
                <a:latin typeface="Sassoon Infant Rg" pitchFamily="50" charset="0"/>
              </a:defRPr>
            </a:lvl4pPr>
            <a:lvl5pPr marL="2057400" indent="-228600">
              <a:defRPr>
                <a:solidFill>
                  <a:schemeClr val="tx1"/>
                </a:solidFill>
                <a:latin typeface="Sassoon Infant Rg" pitchFamily="50" charset="0"/>
              </a:defRPr>
            </a:lvl5pPr>
            <a:lvl6pPr marL="2514600" indent="-228600" eaLnBrk="0" fontAlgn="base" hangingPunct="0">
              <a:spcBef>
                <a:spcPct val="0"/>
              </a:spcBef>
              <a:spcAft>
                <a:spcPct val="0"/>
              </a:spcAft>
              <a:defRPr>
                <a:solidFill>
                  <a:schemeClr val="tx1"/>
                </a:solidFill>
                <a:latin typeface="Sassoon Infant Rg" pitchFamily="50" charset="0"/>
              </a:defRPr>
            </a:lvl6pPr>
            <a:lvl7pPr marL="2971800" indent="-228600" eaLnBrk="0" fontAlgn="base" hangingPunct="0">
              <a:spcBef>
                <a:spcPct val="0"/>
              </a:spcBef>
              <a:spcAft>
                <a:spcPct val="0"/>
              </a:spcAft>
              <a:defRPr>
                <a:solidFill>
                  <a:schemeClr val="tx1"/>
                </a:solidFill>
                <a:latin typeface="Sassoon Infant Rg" pitchFamily="50" charset="0"/>
              </a:defRPr>
            </a:lvl7pPr>
            <a:lvl8pPr marL="3429000" indent="-228600" eaLnBrk="0" fontAlgn="base" hangingPunct="0">
              <a:spcBef>
                <a:spcPct val="0"/>
              </a:spcBef>
              <a:spcAft>
                <a:spcPct val="0"/>
              </a:spcAft>
              <a:defRPr>
                <a:solidFill>
                  <a:schemeClr val="tx1"/>
                </a:solidFill>
                <a:latin typeface="Sassoon Infant Rg" pitchFamily="50" charset="0"/>
              </a:defRPr>
            </a:lvl8pPr>
            <a:lvl9pPr marL="3886200" indent="-228600" eaLnBrk="0" fontAlgn="base" hangingPunct="0">
              <a:spcBef>
                <a:spcPct val="0"/>
              </a:spcBef>
              <a:spcAft>
                <a:spcPct val="0"/>
              </a:spcAft>
              <a:defRPr>
                <a:solidFill>
                  <a:schemeClr val="tx1"/>
                </a:solidFill>
                <a:latin typeface="Sassoon Infant Rg" pitchFamily="50" charset="0"/>
              </a:defRPr>
            </a:lvl9pPr>
          </a:lstStyle>
          <a:p>
            <a:r>
              <a:rPr lang="en-GB" altLang="en-US" dirty="0">
                <a:latin typeface="Berlin Sans FB Demi" panose="020E0802020502020306" pitchFamily="34" charset="0"/>
              </a:rPr>
              <a:t>Coastal erosion causes many different features that are commonly found on a headland. Within the cliff, softer or weak sections of the rock erode more easily.</a:t>
            </a:r>
          </a:p>
        </p:txBody>
      </p:sp>
      <p:grpSp>
        <p:nvGrpSpPr>
          <p:cNvPr id="5" name="Group 4"/>
          <p:cNvGrpSpPr>
            <a:grpSpLocks/>
          </p:cNvGrpSpPr>
          <p:nvPr/>
        </p:nvGrpSpPr>
        <p:grpSpPr bwMode="auto">
          <a:xfrm>
            <a:off x="4144964" y="4879976"/>
            <a:ext cx="485775" cy="498475"/>
            <a:chOff x="2248702" y="4465380"/>
            <a:chExt cx="486561" cy="499279"/>
          </a:xfrm>
        </p:grpSpPr>
        <p:sp>
          <p:nvSpPr>
            <p:cNvPr id="2" name="Oval 1"/>
            <p:cNvSpPr/>
            <p:nvPr/>
          </p:nvSpPr>
          <p:spPr>
            <a:xfrm>
              <a:off x="2248702" y="4465380"/>
              <a:ext cx="486561" cy="486559"/>
            </a:xfrm>
            <a:prstGeom prst="ellipse">
              <a:avLst/>
            </a:prstGeom>
            <a:solidFill>
              <a:schemeClr val="bg1"/>
            </a:solidFill>
            <a:ln w="28575">
              <a:solidFill>
                <a:srgbClr val="85C35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latin typeface="Berlin Sans FB Demi" panose="020E0802020502020306" pitchFamily="34" charset="0"/>
              </a:endParaRPr>
            </a:p>
          </p:txBody>
        </p:sp>
        <p:sp>
          <p:nvSpPr>
            <p:cNvPr id="19504" name="TextBox 2"/>
            <p:cNvSpPr txBox="1">
              <a:spLocks noChangeArrowheads="1"/>
            </p:cNvSpPr>
            <p:nvPr/>
          </p:nvSpPr>
          <p:spPr bwMode="auto">
            <a:xfrm>
              <a:off x="2248702" y="4502994"/>
              <a:ext cx="48656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Sassoon Infant Rg" pitchFamily="50" charset="0"/>
                </a:defRPr>
              </a:lvl1pPr>
              <a:lvl2pPr marL="742950" indent="-285750">
                <a:defRPr>
                  <a:solidFill>
                    <a:schemeClr val="tx1"/>
                  </a:solidFill>
                  <a:latin typeface="Sassoon Infant Rg" pitchFamily="50" charset="0"/>
                </a:defRPr>
              </a:lvl2pPr>
              <a:lvl3pPr marL="1143000" indent="-228600">
                <a:defRPr>
                  <a:solidFill>
                    <a:schemeClr val="tx1"/>
                  </a:solidFill>
                  <a:latin typeface="Sassoon Infant Rg" pitchFamily="50" charset="0"/>
                </a:defRPr>
              </a:lvl3pPr>
              <a:lvl4pPr marL="1600200" indent="-228600">
                <a:defRPr>
                  <a:solidFill>
                    <a:schemeClr val="tx1"/>
                  </a:solidFill>
                  <a:latin typeface="Sassoon Infant Rg" pitchFamily="50" charset="0"/>
                </a:defRPr>
              </a:lvl4pPr>
              <a:lvl5pPr marL="2057400" indent="-228600">
                <a:defRPr>
                  <a:solidFill>
                    <a:schemeClr val="tx1"/>
                  </a:solidFill>
                  <a:latin typeface="Sassoon Infant Rg" pitchFamily="50" charset="0"/>
                </a:defRPr>
              </a:lvl5pPr>
              <a:lvl6pPr marL="2514600" indent="-228600" eaLnBrk="0" fontAlgn="base" hangingPunct="0">
                <a:spcBef>
                  <a:spcPct val="0"/>
                </a:spcBef>
                <a:spcAft>
                  <a:spcPct val="0"/>
                </a:spcAft>
                <a:defRPr>
                  <a:solidFill>
                    <a:schemeClr val="tx1"/>
                  </a:solidFill>
                  <a:latin typeface="Sassoon Infant Rg" pitchFamily="50" charset="0"/>
                </a:defRPr>
              </a:lvl6pPr>
              <a:lvl7pPr marL="2971800" indent="-228600" eaLnBrk="0" fontAlgn="base" hangingPunct="0">
                <a:spcBef>
                  <a:spcPct val="0"/>
                </a:spcBef>
                <a:spcAft>
                  <a:spcPct val="0"/>
                </a:spcAft>
                <a:defRPr>
                  <a:solidFill>
                    <a:schemeClr val="tx1"/>
                  </a:solidFill>
                  <a:latin typeface="Sassoon Infant Rg" pitchFamily="50" charset="0"/>
                </a:defRPr>
              </a:lvl7pPr>
              <a:lvl8pPr marL="3429000" indent="-228600" eaLnBrk="0" fontAlgn="base" hangingPunct="0">
                <a:spcBef>
                  <a:spcPct val="0"/>
                </a:spcBef>
                <a:spcAft>
                  <a:spcPct val="0"/>
                </a:spcAft>
                <a:defRPr>
                  <a:solidFill>
                    <a:schemeClr val="tx1"/>
                  </a:solidFill>
                  <a:latin typeface="Sassoon Infant Rg" pitchFamily="50" charset="0"/>
                </a:defRPr>
              </a:lvl8pPr>
              <a:lvl9pPr marL="3886200" indent="-228600" eaLnBrk="0" fontAlgn="base" hangingPunct="0">
                <a:spcBef>
                  <a:spcPct val="0"/>
                </a:spcBef>
                <a:spcAft>
                  <a:spcPct val="0"/>
                </a:spcAft>
                <a:defRPr>
                  <a:solidFill>
                    <a:schemeClr val="tx1"/>
                  </a:solidFill>
                  <a:latin typeface="Sassoon Infant Rg" pitchFamily="50" charset="0"/>
                </a:defRPr>
              </a:lvl9pPr>
            </a:lstStyle>
            <a:p>
              <a:pPr algn="ctr"/>
              <a:r>
                <a:rPr lang="en-GB" altLang="en-US" sz="2400" b="1">
                  <a:latin typeface="Berlin Sans FB Demi" panose="020E0802020502020306" pitchFamily="34" charset="0"/>
                </a:rPr>
                <a:t>1</a:t>
              </a:r>
            </a:p>
          </p:txBody>
        </p:sp>
      </p:grpSp>
      <p:grpSp>
        <p:nvGrpSpPr>
          <p:cNvPr id="10" name="Group 9"/>
          <p:cNvGrpSpPr>
            <a:grpSpLocks/>
          </p:cNvGrpSpPr>
          <p:nvPr/>
        </p:nvGrpSpPr>
        <p:grpSpPr bwMode="auto">
          <a:xfrm>
            <a:off x="2420939" y="2378076"/>
            <a:ext cx="3144837" cy="2949273"/>
            <a:chOff x="1216856" y="2365894"/>
            <a:chExt cx="3144614" cy="2949856"/>
          </a:xfrm>
        </p:grpSpPr>
        <p:sp>
          <p:nvSpPr>
            <p:cNvPr id="7" name="Rectangle 6"/>
            <p:cNvSpPr/>
            <p:nvPr/>
          </p:nvSpPr>
          <p:spPr>
            <a:xfrm>
              <a:off x="1216856" y="2365894"/>
              <a:ext cx="3144614" cy="2672291"/>
            </a:xfrm>
            <a:prstGeom prst="rect">
              <a:avLst/>
            </a:prstGeom>
            <a:solidFill>
              <a:schemeClr val="bg1"/>
            </a:solidFill>
            <a:ln w="28575">
              <a:solidFill>
                <a:srgbClr val="85C35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latin typeface="Berlin Sans FB Demi" panose="020E0802020502020306" pitchFamily="34" charset="0"/>
              </a:endParaRPr>
            </a:p>
          </p:txBody>
        </p:sp>
        <p:sp>
          <p:nvSpPr>
            <p:cNvPr id="19502" name="TextBox 27"/>
            <p:cNvSpPr txBox="1">
              <a:spLocks noChangeArrowheads="1"/>
            </p:cNvSpPr>
            <p:nvPr/>
          </p:nvSpPr>
          <p:spPr bwMode="auto">
            <a:xfrm>
              <a:off x="1330932" y="2452862"/>
              <a:ext cx="2994716" cy="286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Sassoon Infant Rg" pitchFamily="50" charset="0"/>
                </a:defRPr>
              </a:lvl1pPr>
              <a:lvl2pPr marL="742950" indent="-285750">
                <a:defRPr>
                  <a:solidFill>
                    <a:schemeClr val="tx1"/>
                  </a:solidFill>
                  <a:latin typeface="Sassoon Infant Rg" pitchFamily="50" charset="0"/>
                </a:defRPr>
              </a:lvl2pPr>
              <a:lvl3pPr marL="1143000" indent="-228600">
                <a:defRPr>
                  <a:solidFill>
                    <a:schemeClr val="tx1"/>
                  </a:solidFill>
                  <a:latin typeface="Sassoon Infant Rg" pitchFamily="50" charset="0"/>
                </a:defRPr>
              </a:lvl3pPr>
              <a:lvl4pPr marL="1600200" indent="-228600">
                <a:defRPr>
                  <a:solidFill>
                    <a:schemeClr val="tx1"/>
                  </a:solidFill>
                  <a:latin typeface="Sassoon Infant Rg" pitchFamily="50" charset="0"/>
                </a:defRPr>
              </a:lvl4pPr>
              <a:lvl5pPr marL="2057400" indent="-228600">
                <a:defRPr>
                  <a:solidFill>
                    <a:schemeClr val="tx1"/>
                  </a:solidFill>
                  <a:latin typeface="Sassoon Infant Rg" pitchFamily="50" charset="0"/>
                </a:defRPr>
              </a:lvl5pPr>
              <a:lvl6pPr marL="2514600" indent="-228600" eaLnBrk="0" fontAlgn="base" hangingPunct="0">
                <a:spcBef>
                  <a:spcPct val="0"/>
                </a:spcBef>
                <a:spcAft>
                  <a:spcPct val="0"/>
                </a:spcAft>
                <a:defRPr>
                  <a:solidFill>
                    <a:schemeClr val="tx1"/>
                  </a:solidFill>
                  <a:latin typeface="Sassoon Infant Rg" pitchFamily="50" charset="0"/>
                </a:defRPr>
              </a:lvl6pPr>
              <a:lvl7pPr marL="2971800" indent="-228600" eaLnBrk="0" fontAlgn="base" hangingPunct="0">
                <a:spcBef>
                  <a:spcPct val="0"/>
                </a:spcBef>
                <a:spcAft>
                  <a:spcPct val="0"/>
                </a:spcAft>
                <a:defRPr>
                  <a:solidFill>
                    <a:schemeClr val="tx1"/>
                  </a:solidFill>
                  <a:latin typeface="Sassoon Infant Rg" pitchFamily="50" charset="0"/>
                </a:defRPr>
              </a:lvl7pPr>
              <a:lvl8pPr marL="3429000" indent="-228600" eaLnBrk="0" fontAlgn="base" hangingPunct="0">
                <a:spcBef>
                  <a:spcPct val="0"/>
                </a:spcBef>
                <a:spcAft>
                  <a:spcPct val="0"/>
                </a:spcAft>
                <a:defRPr>
                  <a:solidFill>
                    <a:schemeClr val="tx1"/>
                  </a:solidFill>
                  <a:latin typeface="Sassoon Infant Rg" pitchFamily="50" charset="0"/>
                </a:defRPr>
              </a:lvl8pPr>
              <a:lvl9pPr marL="3886200" indent="-228600" eaLnBrk="0" fontAlgn="base" hangingPunct="0">
                <a:spcBef>
                  <a:spcPct val="0"/>
                </a:spcBef>
                <a:spcAft>
                  <a:spcPct val="0"/>
                </a:spcAft>
                <a:defRPr>
                  <a:solidFill>
                    <a:schemeClr val="tx1"/>
                  </a:solidFill>
                  <a:latin typeface="Sassoon Infant Rg" pitchFamily="50" charset="0"/>
                </a:defRPr>
              </a:lvl9pPr>
            </a:lstStyle>
            <a:p>
              <a:r>
                <a:rPr lang="en-GB" altLang="en-US" dirty="0">
                  <a:latin typeface="Berlin Sans FB Demi" panose="020E0802020502020306" pitchFamily="34" charset="0"/>
                </a:rPr>
                <a:t>Over time, the force of the waves and the grinding action caused by materials in the water, such as sand, cause small cracks to open up in the cliff. As the water forces itself into the cracks, they continue to grow in size, eventually forming caves.</a:t>
              </a:r>
            </a:p>
          </p:txBody>
        </p:sp>
      </p:grpSp>
      <p:grpSp>
        <p:nvGrpSpPr>
          <p:cNvPr id="21" name="Group 20"/>
          <p:cNvGrpSpPr>
            <a:grpSpLocks/>
          </p:cNvGrpSpPr>
          <p:nvPr/>
        </p:nvGrpSpPr>
        <p:grpSpPr bwMode="auto">
          <a:xfrm>
            <a:off x="4144964" y="4879976"/>
            <a:ext cx="485775" cy="498475"/>
            <a:chOff x="2248702" y="4465380"/>
            <a:chExt cx="486561" cy="499279"/>
          </a:xfrm>
        </p:grpSpPr>
        <p:sp>
          <p:nvSpPr>
            <p:cNvPr id="22" name="Oval 21"/>
            <p:cNvSpPr/>
            <p:nvPr/>
          </p:nvSpPr>
          <p:spPr>
            <a:xfrm>
              <a:off x="2248702" y="4465380"/>
              <a:ext cx="486561" cy="486559"/>
            </a:xfrm>
            <a:prstGeom prst="ellipse">
              <a:avLst/>
            </a:prstGeom>
            <a:solidFill>
              <a:schemeClr val="bg1"/>
            </a:solidFill>
            <a:ln w="28575">
              <a:solidFill>
                <a:srgbClr val="85C35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latin typeface="Berlin Sans FB Demi" panose="020E0802020502020306" pitchFamily="34" charset="0"/>
              </a:endParaRPr>
            </a:p>
          </p:txBody>
        </p:sp>
        <p:sp>
          <p:nvSpPr>
            <p:cNvPr id="19500" name="TextBox 22"/>
            <p:cNvSpPr txBox="1">
              <a:spLocks noChangeArrowheads="1"/>
            </p:cNvSpPr>
            <p:nvPr/>
          </p:nvSpPr>
          <p:spPr bwMode="auto">
            <a:xfrm>
              <a:off x="2248702" y="4502994"/>
              <a:ext cx="48656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Sassoon Infant Rg" pitchFamily="50" charset="0"/>
                </a:defRPr>
              </a:lvl1pPr>
              <a:lvl2pPr marL="742950" indent="-285750">
                <a:defRPr>
                  <a:solidFill>
                    <a:schemeClr val="tx1"/>
                  </a:solidFill>
                  <a:latin typeface="Sassoon Infant Rg" pitchFamily="50" charset="0"/>
                </a:defRPr>
              </a:lvl2pPr>
              <a:lvl3pPr marL="1143000" indent="-228600">
                <a:defRPr>
                  <a:solidFill>
                    <a:schemeClr val="tx1"/>
                  </a:solidFill>
                  <a:latin typeface="Sassoon Infant Rg" pitchFamily="50" charset="0"/>
                </a:defRPr>
              </a:lvl3pPr>
              <a:lvl4pPr marL="1600200" indent="-228600">
                <a:defRPr>
                  <a:solidFill>
                    <a:schemeClr val="tx1"/>
                  </a:solidFill>
                  <a:latin typeface="Sassoon Infant Rg" pitchFamily="50" charset="0"/>
                </a:defRPr>
              </a:lvl4pPr>
              <a:lvl5pPr marL="2057400" indent="-228600">
                <a:defRPr>
                  <a:solidFill>
                    <a:schemeClr val="tx1"/>
                  </a:solidFill>
                  <a:latin typeface="Sassoon Infant Rg" pitchFamily="50" charset="0"/>
                </a:defRPr>
              </a:lvl5pPr>
              <a:lvl6pPr marL="2514600" indent="-228600" eaLnBrk="0" fontAlgn="base" hangingPunct="0">
                <a:spcBef>
                  <a:spcPct val="0"/>
                </a:spcBef>
                <a:spcAft>
                  <a:spcPct val="0"/>
                </a:spcAft>
                <a:defRPr>
                  <a:solidFill>
                    <a:schemeClr val="tx1"/>
                  </a:solidFill>
                  <a:latin typeface="Sassoon Infant Rg" pitchFamily="50" charset="0"/>
                </a:defRPr>
              </a:lvl6pPr>
              <a:lvl7pPr marL="2971800" indent="-228600" eaLnBrk="0" fontAlgn="base" hangingPunct="0">
                <a:spcBef>
                  <a:spcPct val="0"/>
                </a:spcBef>
                <a:spcAft>
                  <a:spcPct val="0"/>
                </a:spcAft>
                <a:defRPr>
                  <a:solidFill>
                    <a:schemeClr val="tx1"/>
                  </a:solidFill>
                  <a:latin typeface="Sassoon Infant Rg" pitchFamily="50" charset="0"/>
                </a:defRPr>
              </a:lvl7pPr>
              <a:lvl8pPr marL="3429000" indent="-228600" eaLnBrk="0" fontAlgn="base" hangingPunct="0">
                <a:spcBef>
                  <a:spcPct val="0"/>
                </a:spcBef>
                <a:spcAft>
                  <a:spcPct val="0"/>
                </a:spcAft>
                <a:defRPr>
                  <a:solidFill>
                    <a:schemeClr val="tx1"/>
                  </a:solidFill>
                  <a:latin typeface="Sassoon Infant Rg" pitchFamily="50" charset="0"/>
                </a:defRPr>
              </a:lvl8pPr>
              <a:lvl9pPr marL="3886200" indent="-228600" eaLnBrk="0" fontAlgn="base" hangingPunct="0">
                <a:spcBef>
                  <a:spcPct val="0"/>
                </a:spcBef>
                <a:spcAft>
                  <a:spcPct val="0"/>
                </a:spcAft>
                <a:defRPr>
                  <a:solidFill>
                    <a:schemeClr val="tx1"/>
                  </a:solidFill>
                  <a:latin typeface="Sassoon Infant Rg" pitchFamily="50" charset="0"/>
                </a:defRPr>
              </a:lvl9pPr>
            </a:lstStyle>
            <a:p>
              <a:pPr algn="ctr"/>
              <a:r>
                <a:rPr lang="en-GB" altLang="en-US" sz="2400" b="1">
                  <a:latin typeface="Berlin Sans FB Demi" panose="020E0802020502020306" pitchFamily="34" charset="0"/>
                </a:rPr>
                <a:t>×</a:t>
              </a:r>
            </a:p>
          </p:txBody>
        </p:sp>
      </p:grpSp>
      <p:grpSp>
        <p:nvGrpSpPr>
          <p:cNvPr id="30" name="Group 29"/>
          <p:cNvGrpSpPr>
            <a:grpSpLocks/>
          </p:cNvGrpSpPr>
          <p:nvPr/>
        </p:nvGrpSpPr>
        <p:grpSpPr bwMode="auto">
          <a:xfrm>
            <a:off x="6315076" y="3919539"/>
            <a:ext cx="485775" cy="498475"/>
            <a:chOff x="2248702" y="4465380"/>
            <a:chExt cx="486561" cy="499279"/>
          </a:xfrm>
        </p:grpSpPr>
        <p:sp>
          <p:nvSpPr>
            <p:cNvPr id="31" name="Oval 30"/>
            <p:cNvSpPr/>
            <p:nvPr/>
          </p:nvSpPr>
          <p:spPr>
            <a:xfrm>
              <a:off x="2248702" y="4465380"/>
              <a:ext cx="486561" cy="486559"/>
            </a:xfrm>
            <a:prstGeom prst="ellipse">
              <a:avLst/>
            </a:prstGeom>
            <a:solidFill>
              <a:schemeClr val="bg1"/>
            </a:solidFill>
            <a:ln w="28575">
              <a:solidFill>
                <a:srgbClr val="85C35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latin typeface="Berlin Sans FB Demi" panose="020E0802020502020306" pitchFamily="34" charset="0"/>
              </a:endParaRPr>
            </a:p>
          </p:txBody>
        </p:sp>
        <p:sp>
          <p:nvSpPr>
            <p:cNvPr id="19498" name="TextBox 31"/>
            <p:cNvSpPr txBox="1">
              <a:spLocks noChangeArrowheads="1"/>
            </p:cNvSpPr>
            <p:nvPr/>
          </p:nvSpPr>
          <p:spPr bwMode="auto">
            <a:xfrm>
              <a:off x="2248702" y="4502994"/>
              <a:ext cx="48656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Sassoon Infant Rg" pitchFamily="50" charset="0"/>
                </a:defRPr>
              </a:lvl1pPr>
              <a:lvl2pPr marL="742950" indent="-285750">
                <a:defRPr>
                  <a:solidFill>
                    <a:schemeClr val="tx1"/>
                  </a:solidFill>
                  <a:latin typeface="Sassoon Infant Rg" pitchFamily="50" charset="0"/>
                </a:defRPr>
              </a:lvl2pPr>
              <a:lvl3pPr marL="1143000" indent="-228600">
                <a:defRPr>
                  <a:solidFill>
                    <a:schemeClr val="tx1"/>
                  </a:solidFill>
                  <a:latin typeface="Sassoon Infant Rg" pitchFamily="50" charset="0"/>
                </a:defRPr>
              </a:lvl3pPr>
              <a:lvl4pPr marL="1600200" indent="-228600">
                <a:defRPr>
                  <a:solidFill>
                    <a:schemeClr val="tx1"/>
                  </a:solidFill>
                  <a:latin typeface="Sassoon Infant Rg" pitchFamily="50" charset="0"/>
                </a:defRPr>
              </a:lvl4pPr>
              <a:lvl5pPr marL="2057400" indent="-228600">
                <a:defRPr>
                  <a:solidFill>
                    <a:schemeClr val="tx1"/>
                  </a:solidFill>
                  <a:latin typeface="Sassoon Infant Rg" pitchFamily="50" charset="0"/>
                </a:defRPr>
              </a:lvl5pPr>
              <a:lvl6pPr marL="2514600" indent="-228600" eaLnBrk="0" fontAlgn="base" hangingPunct="0">
                <a:spcBef>
                  <a:spcPct val="0"/>
                </a:spcBef>
                <a:spcAft>
                  <a:spcPct val="0"/>
                </a:spcAft>
                <a:defRPr>
                  <a:solidFill>
                    <a:schemeClr val="tx1"/>
                  </a:solidFill>
                  <a:latin typeface="Sassoon Infant Rg" pitchFamily="50" charset="0"/>
                </a:defRPr>
              </a:lvl6pPr>
              <a:lvl7pPr marL="2971800" indent="-228600" eaLnBrk="0" fontAlgn="base" hangingPunct="0">
                <a:spcBef>
                  <a:spcPct val="0"/>
                </a:spcBef>
                <a:spcAft>
                  <a:spcPct val="0"/>
                </a:spcAft>
                <a:defRPr>
                  <a:solidFill>
                    <a:schemeClr val="tx1"/>
                  </a:solidFill>
                  <a:latin typeface="Sassoon Infant Rg" pitchFamily="50" charset="0"/>
                </a:defRPr>
              </a:lvl7pPr>
              <a:lvl8pPr marL="3429000" indent="-228600" eaLnBrk="0" fontAlgn="base" hangingPunct="0">
                <a:spcBef>
                  <a:spcPct val="0"/>
                </a:spcBef>
                <a:spcAft>
                  <a:spcPct val="0"/>
                </a:spcAft>
                <a:defRPr>
                  <a:solidFill>
                    <a:schemeClr val="tx1"/>
                  </a:solidFill>
                  <a:latin typeface="Sassoon Infant Rg" pitchFamily="50" charset="0"/>
                </a:defRPr>
              </a:lvl8pPr>
              <a:lvl9pPr marL="3886200" indent="-228600" eaLnBrk="0" fontAlgn="base" hangingPunct="0">
                <a:spcBef>
                  <a:spcPct val="0"/>
                </a:spcBef>
                <a:spcAft>
                  <a:spcPct val="0"/>
                </a:spcAft>
                <a:defRPr>
                  <a:solidFill>
                    <a:schemeClr val="tx1"/>
                  </a:solidFill>
                  <a:latin typeface="Sassoon Infant Rg" pitchFamily="50" charset="0"/>
                </a:defRPr>
              </a:lvl9pPr>
            </a:lstStyle>
            <a:p>
              <a:pPr algn="ctr"/>
              <a:r>
                <a:rPr lang="en-GB" altLang="en-US" sz="2400" b="1">
                  <a:latin typeface="Berlin Sans FB Demi" panose="020E0802020502020306" pitchFamily="34" charset="0"/>
                </a:rPr>
                <a:t>2</a:t>
              </a:r>
            </a:p>
          </p:txBody>
        </p:sp>
      </p:grpSp>
      <p:grpSp>
        <p:nvGrpSpPr>
          <p:cNvPr id="33" name="Group 32"/>
          <p:cNvGrpSpPr>
            <a:grpSpLocks/>
          </p:cNvGrpSpPr>
          <p:nvPr/>
        </p:nvGrpSpPr>
        <p:grpSpPr bwMode="auto">
          <a:xfrm>
            <a:off x="5643564" y="2378076"/>
            <a:ext cx="2509837" cy="1841234"/>
            <a:chOff x="1216856" y="2365894"/>
            <a:chExt cx="2508447" cy="1842499"/>
          </a:xfrm>
        </p:grpSpPr>
        <p:sp>
          <p:nvSpPr>
            <p:cNvPr id="34" name="Rectangle 33"/>
            <p:cNvSpPr/>
            <p:nvPr/>
          </p:nvSpPr>
          <p:spPr>
            <a:xfrm>
              <a:off x="1216856" y="2365894"/>
              <a:ext cx="2508447" cy="1680729"/>
            </a:xfrm>
            <a:prstGeom prst="rect">
              <a:avLst/>
            </a:prstGeom>
            <a:solidFill>
              <a:schemeClr val="bg1"/>
            </a:solidFill>
            <a:ln w="28575">
              <a:solidFill>
                <a:srgbClr val="85C35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latin typeface="Berlin Sans FB Demi" panose="020E0802020502020306" pitchFamily="34" charset="0"/>
              </a:endParaRPr>
            </a:p>
          </p:txBody>
        </p:sp>
        <p:sp>
          <p:nvSpPr>
            <p:cNvPr id="19496" name="TextBox 34"/>
            <p:cNvSpPr txBox="1">
              <a:spLocks noChangeArrowheads="1"/>
            </p:cNvSpPr>
            <p:nvPr/>
          </p:nvSpPr>
          <p:spPr bwMode="auto">
            <a:xfrm>
              <a:off x="1330932" y="2452862"/>
              <a:ext cx="2394371" cy="175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Sassoon Infant Rg" pitchFamily="50" charset="0"/>
                </a:defRPr>
              </a:lvl1pPr>
              <a:lvl2pPr marL="742950" indent="-285750">
                <a:defRPr>
                  <a:solidFill>
                    <a:schemeClr val="tx1"/>
                  </a:solidFill>
                  <a:latin typeface="Sassoon Infant Rg" pitchFamily="50" charset="0"/>
                </a:defRPr>
              </a:lvl2pPr>
              <a:lvl3pPr marL="1143000" indent="-228600">
                <a:defRPr>
                  <a:solidFill>
                    <a:schemeClr val="tx1"/>
                  </a:solidFill>
                  <a:latin typeface="Sassoon Infant Rg" pitchFamily="50" charset="0"/>
                </a:defRPr>
              </a:lvl3pPr>
              <a:lvl4pPr marL="1600200" indent="-228600">
                <a:defRPr>
                  <a:solidFill>
                    <a:schemeClr val="tx1"/>
                  </a:solidFill>
                  <a:latin typeface="Sassoon Infant Rg" pitchFamily="50" charset="0"/>
                </a:defRPr>
              </a:lvl4pPr>
              <a:lvl5pPr marL="2057400" indent="-228600">
                <a:defRPr>
                  <a:solidFill>
                    <a:schemeClr val="tx1"/>
                  </a:solidFill>
                  <a:latin typeface="Sassoon Infant Rg" pitchFamily="50" charset="0"/>
                </a:defRPr>
              </a:lvl5pPr>
              <a:lvl6pPr marL="2514600" indent="-228600" eaLnBrk="0" fontAlgn="base" hangingPunct="0">
                <a:spcBef>
                  <a:spcPct val="0"/>
                </a:spcBef>
                <a:spcAft>
                  <a:spcPct val="0"/>
                </a:spcAft>
                <a:defRPr>
                  <a:solidFill>
                    <a:schemeClr val="tx1"/>
                  </a:solidFill>
                  <a:latin typeface="Sassoon Infant Rg" pitchFamily="50" charset="0"/>
                </a:defRPr>
              </a:lvl6pPr>
              <a:lvl7pPr marL="2971800" indent="-228600" eaLnBrk="0" fontAlgn="base" hangingPunct="0">
                <a:spcBef>
                  <a:spcPct val="0"/>
                </a:spcBef>
                <a:spcAft>
                  <a:spcPct val="0"/>
                </a:spcAft>
                <a:defRPr>
                  <a:solidFill>
                    <a:schemeClr val="tx1"/>
                  </a:solidFill>
                  <a:latin typeface="Sassoon Infant Rg" pitchFamily="50" charset="0"/>
                </a:defRPr>
              </a:lvl7pPr>
              <a:lvl8pPr marL="3429000" indent="-228600" eaLnBrk="0" fontAlgn="base" hangingPunct="0">
                <a:spcBef>
                  <a:spcPct val="0"/>
                </a:spcBef>
                <a:spcAft>
                  <a:spcPct val="0"/>
                </a:spcAft>
                <a:defRPr>
                  <a:solidFill>
                    <a:schemeClr val="tx1"/>
                  </a:solidFill>
                  <a:latin typeface="Sassoon Infant Rg" pitchFamily="50" charset="0"/>
                </a:defRPr>
              </a:lvl8pPr>
              <a:lvl9pPr marL="3886200" indent="-228600" eaLnBrk="0" fontAlgn="base" hangingPunct="0">
                <a:spcBef>
                  <a:spcPct val="0"/>
                </a:spcBef>
                <a:spcAft>
                  <a:spcPct val="0"/>
                </a:spcAft>
                <a:defRPr>
                  <a:solidFill>
                    <a:schemeClr val="tx1"/>
                  </a:solidFill>
                  <a:latin typeface="Sassoon Infant Rg" pitchFamily="50" charset="0"/>
                </a:defRPr>
              </a:lvl9pPr>
            </a:lstStyle>
            <a:p>
              <a:r>
                <a:rPr lang="en-GB" altLang="en-US">
                  <a:latin typeface="Berlin Sans FB Demi" panose="020E0802020502020306" pitchFamily="34" charset="0"/>
                </a:rPr>
                <a:t>If a cave forms in a headland, it may break through to the other side of the cliff, causing an arch to form.</a:t>
              </a:r>
            </a:p>
          </p:txBody>
        </p:sp>
      </p:grpSp>
      <p:grpSp>
        <p:nvGrpSpPr>
          <p:cNvPr id="36" name="Group 35"/>
          <p:cNvGrpSpPr>
            <a:grpSpLocks/>
          </p:cNvGrpSpPr>
          <p:nvPr/>
        </p:nvGrpSpPr>
        <p:grpSpPr bwMode="auto">
          <a:xfrm>
            <a:off x="6315076" y="3919539"/>
            <a:ext cx="485775" cy="498475"/>
            <a:chOff x="2248702" y="4465380"/>
            <a:chExt cx="486561" cy="499279"/>
          </a:xfrm>
        </p:grpSpPr>
        <p:sp>
          <p:nvSpPr>
            <p:cNvPr id="38" name="Oval 37"/>
            <p:cNvSpPr/>
            <p:nvPr/>
          </p:nvSpPr>
          <p:spPr>
            <a:xfrm>
              <a:off x="2248702" y="4465380"/>
              <a:ext cx="486561" cy="486559"/>
            </a:xfrm>
            <a:prstGeom prst="ellipse">
              <a:avLst/>
            </a:prstGeom>
            <a:solidFill>
              <a:schemeClr val="bg1"/>
            </a:solidFill>
            <a:ln w="28575">
              <a:solidFill>
                <a:srgbClr val="85C35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latin typeface="Berlin Sans FB Demi" panose="020E0802020502020306" pitchFamily="34" charset="0"/>
              </a:endParaRPr>
            </a:p>
          </p:txBody>
        </p:sp>
        <p:sp>
          <p:nvSpPr>
            <p:cNvPr id="19494" name="TextBox 38"/>
            <p:cNvSpPr txBox="1">
              <a:spLocks noChangeArrowheads="1"/>
            </p:cNvSpPr>
            <p:nvPr/>
          </p:nvSpPr>
          <p:spPr bwMode="auto">
            <a:xfrm>
              <a:off x="2248702" y="4502994"/>
              <a:ext cx="48656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Sassoon Infant Rg" pitchFamily="50" charset="0"/>
                </a:defRPr>
              </a:lvl1pPr>
              <a:lvl2pPr marL="742950" indent="-285750">
                <a:defRPr>
                  <a:solidFill>
                    <a:schemeClr val="tx1"/>
                  </a:solidFill>
                  <a:latin typeface="Sassoon Infant Rg" pitchFamily="50" charset="0"/>
                </a:defRPr>
              </a:lvl2pPr>
              <a:lvl3pPr marL="1143000" indent="-228600">
                <a:defRPr>
                  <a:solidFill>
                    <a:schemeClr val="tx1"/>
                  </a:solidFill>
                  <a:latin typeface="Sassoon Infant Rg" pitchFamily="50" charset="0"/>
                </a:defRPr>
              </a:lvl3pPr>
              <a:lvl4pPr marL="1600200" indent="-228600">
                <a:defRPr>
                  <a:solidFill>
                    <a:schemeClr val="tx1"/>
                  </a:solidFill>
                  <a:latin typeface="Sassoon Infant Rg" pitchFamily="50" charset="0"/>
                </a:defRPr>
              </a:lvl4pPr>
              <a:lvl5pPr marL="2057400" indent="-228600">
                <a:defRPr>
                  <a:solidFill>
                    <a:schemeClr val="tx1"/>
                  </a:solidFill>
                  <a:latin typeface="Sassoon Infant Rg" pitchFamily="50" charset="0"/>
                </a:defRPr>
              </a:lvl5pPr>
              <a:lvl6pPr marL="2514600" indent="-228600" eaLnBrk="0" fontAlgn="base" hangingPunct="0">
                <a:spcBef>
                  <a:spcPct val="0"/>
                </a:spcBef>
                <a:spcAft>
                  <a:spcPct val="0"/>
                </a:spcAft>
                <a:defRPr>
                  <a:solidFill>
                    <a:schemeClr val="tx1"/>
                  </a:solidFill>
                  <a:latin typeface="Sassoon Infant Rg" pitchFamily="50" charset="0"/>
                </a:defRPr>
              </a:lvl6pPr>
              <a:lvl7pPr marL="2971800" indent="-228600" eaLnBrk="0" fontAlgn="base" hangingPunct="0">
                <a:spcBef>
                  <a:spcPct val="0"/>
                </a:spcBef>
                <a:spcAft>
                  <a:spcPct val="0"/>
                </a:spcAft>
                <a:defRPr>
                  <a:solidFill>
                    <a:schemeClr val="tx1"/>
                  </a:solidFill>
                  <a:latin typeface="Sassoon Infant Rg" pitchFamily="50" charset="0"/>
                </a:defRPr>
              </a:lvl7pPr>
              <a:lvl8pPr marL="3429000" indent="-228600" eaLnBrk="0" fontAlgn="base" hangingPunct="0">
                <a:spcBef>
                  <a:spcPct val="0"/>
                </a:spcBef>
                <a:spcAft>
                  <a:spcPct val="0"/>
                </a:spcAft>
                <a:defRPr>
                  <a:solidFill>
                    <a:schemeClr val="tx1"/>
                  </a:solidFill>
                  <a:latin typeface="Sassoon Infant Rg" pitchFamily="50" charset="0"/>
                </a:defRPr>
              </a:lvl8pPr>
              <a:lvl9pPr marL="3886200" indent="-228600" eaLnBrk="0" fontAlgn="base" hangingPunct="0">
                <a:spcBef>
                  <a:spcPct val="0"/>
                </a:spcBef>
                <a:spcAft>
                  <a:spcPct val="0"/>
                </a:spcAft>
                <a:defRPr>
                  <a:solidFill>
                    <a:schemeClr val="tx1"/>
                  </a:solidFill>
                  <a:latin typeface="Sassoon Infant Rg" pitchFamily="50" charset="0"/>
                </a:defRPr>
              </a:lvl9pPr>
            </a:lstStyle>
            <a:p>
              <a:pPr algn="ctr"/>
              <a:r>
                <a:rPr lang="en-GB" altLang="en-US" sz="2400" b="1">
                  <a:latin typeface="Berlin Sans FB Demi" panose="020E0802020502020306" pitchFamily="34" charset="0"/>
                </a:rPr>
                <a:t>×</a:t>
              </a:r>
            </a:p>
          </p:txBody>
        </p:sp>
      </p:grpSp>
      <p:grpSp>
        <p:nvGrpSpPr>
          <p:cNvPr id="40" name="Group 39"/>
          <p:cNvGrpSpPr>
            <a:grpSpLocks/>
          </p:cNvGrpSpPr>
          <p:nvPr/>
        </p:nvGrpSpPr>
        <p:grpSpPr bwMode="auto">
          <a:xfrm>
            <a:off x="7666038" y="4892676"/>
            <a:ext cx="487362" cy="498475"/>
            <a:chOff x="2248702" y="4465380"/>
            <a:chExt cx="486561" cy="499279"/>
          </a:xfrm>
        </p:grpSpPr>
        <p:sp>
          <p:nvSpPr>
            <p:cNvPr id="41" name="Oval 40"/>
            <p:cNvSpPr/>
            <p:nvPr/>
          </p:nvSpPr>
          <p:spPr>
            <a:xfrm>
              <a:off x="2248702" y="4465380"/>
              <a:ext cx="486561" cy="486559"/>
            </a:xfrm>
            <a:prstGeom prst="ellipse">
              <a:avLst/>
            </a:prstGeom>
            <a:solidFill>
              <a:schemeClr val="bg1"/>
            </a:solidFill>
            <a:ln w="28575">
              <a:solidFill>
                <a:srgbClr val="85C35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latin typeface="Berlin Sans FB Demi" panose="020E0802020502020306" pitchFamily="34" charset="0"/>
              </a:endParaRPr>
            </a:p>
          </p:txBody>
        </p:sp>
        <p:sp>
          <p:nvSpPr>
            <p:cNvPr id="19492" name="TextBox 41"/>
            <p:cNvSpPr txBox="1">
              <a:spLocks noChangeArrowheads="1"/>
            </p:cNvSpPr>
            <p:nvPr/>
          </p:nvSpPr>
          <p:spPr bwMode="auto">
            <a:xfrm>
              <a:off x="2248702" y="4502994"/>
              <a:ext cx="48656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Sassoon Infant Rg" pitchFamily="50" charset="0"/>
                </a:defRPr>
              </a:lvl1pPr>
              <a:lvl2pPr marL="742950" indent="-285750">
                <a:defRPr>
                  <a:solidFill>
                    <a:schemeClr val="tx1"/>
                  </a:solidFill>
                  <a:latin typeface="Sassoon Infant Rg" pitchFamily="50" charset="0"/>
                </a:defRPr>
              </a:lvl2pPr>
              <a:lvl3pPr marL="1143000" indent="-228600">
                <a:defRPr>
                  <a:solidFill>
                    <a:schemeClr val="tx1"/>
                  </a:solidFill>
                  <a:latin typeface="Sassoon Infant Rg" pitchFamily="50" charset="0"/>
                </a:defRPr>
              </a:lvl3pPr>
              <a:lvl4pPr marL="1600200" indent="-228600">
                <a:defRPr>
                  <a:solidFill>
                    <a:schemeClr val="tx1"/>
                  </a:solidFill>
                  <a:latin typeface="Sassoon Infant Rg" pitchFamily="50" charset="0"/>
                </a:defRPr>
              </a:lvl4pPr>
              <a:lvl5pPr marL="2057400" indent="-228600">
                <a:defRPr>
                  <a:solidFill>
                    <a:schemeClr val="tx1"/>
                  </a:solidFill>
                  <a:latin typeface="Sassoon Infant Rg" pitchFamily="50" charset="0"/>
                </a:defRPr>
              </a:lvl5pPr>
              <a:lvl6pPr marL="2514600" indent="-228600" eaLnBrk="0" fontAlgn="base" hangingPunct="0">
                <a:spcBef>
                  <a:spcPct val="0"/>
                </a:spcBef>
                <a:spcAft>
                  <a:spcPct val="0"/>
                </a:spcAft>
                <a:defRPr>
                  <a:solidFill>
                    <a:schemeClr val="tx1"/>
                  </a:solidFill>
                  <a:latin typeface="Sassoon Infant Rg" pitchFamily="50" charset="0"/>
                </a:defRPr>
              </a:lvl6pPr>
              <a:lvl7pPr marL="2971800" indent="-228600" eaLnBrk="0" fontAlgn="base" hangingPunct="0">
                <a:spcBef>
                  <a:spcPct val="0"/>
                </a:spcBef>
                <a:spcAft>
                  <a:spcPct val="0"/>
                </a:spcAft>
                <a:defRPr>
                  <a:solidFill>
                    <a:schemeClr val="tx1"/>
                  </a:solidFill>
                  <a:latin typeface="Sassoon Infant Rg" pitchFamily="50" charset="0"/>
                </a:defRPr>
              </a:lvl7pPr>
              <a:lvl8pPr marL="3429000" indent="-228600" eaLnBrk="0" fontAlgn="base" hangingPunct="0">
                <a:spcBef>
                  <a:spcPct val="0"/>
                </a:spcBef>
                <a:spcAft>
                  <a:spcPct val="0"/>
                </a:spcAft>
                <a:defRPr>
                  <a:solidFill>
                    <a:schemeClr val="tx1"/>
                  </a:solidFill>
                  <a:latin typeface="Sassoon Infant Rg" pitchFamily="50" charset="0"/>
                </a:defRPr>
              </a:lvl8pPr>
              <a:lvl9pPr marL="3886200" indent="-228600" eaLnBrk="0" fontAlgn="base" hangingPunct="0">
                <a:spcBef>
                  <a:spcPct val="0"/>
                </a:spcBef>
                <a:spcAft>
                  <a:spcPct val="0"/>
                </a:spcAft>
                <a:defRPr>
                  <a:solidFill>
                    <a:schemeClr val="tx1"/>
                  </a:solidFill>
                  <a:latin typeface="Sassoon Infant Rg" pitchFamily="50" charset="0"/>
                </a:defRPr>
              </a:lvl9pPr>
            </a:lstStyle>
            <a:p>
              <a:pPr algn="ctr"/>
              <a:r>
                <a:rPr lang="en-GB" altLang="en-US" sz="2400" b="1">
                  <a:latin typeface="Berlin Sans FB Demi" panose="020E0802020502020306" pitchFamily="34" charset="0"/>
                </a:rPr>
                <a:t>3</a:t>
              </a:r>
            </a:p>
          </p:txBody>
        </p:sp>
      </p:grpSp>
      <p:grpSp>
        <p:nvGrpSpPr>
          <p:cNvPr id="43" name="Group 42"/>
          <p:cNvGrpSpPr>
            <a:grpSpLocks/>
          </p:cNvGrpSpPr>
          <p:nvPr/>
        </p:nvGrpSpPr>
        <p:grpSpPr bwMode="auto">
          <a:xfrm>
            <a:off x="4837114" y="3298826"/>
            <a:ext cx="3144837" cy="2118295"/>
            <a:chOff x="1216856" y="2365895"/>
            <a:chExt cx="3144614" cy="2118231"/>
          </a:xfrm>
        </p:grpSpPr>
        <p:sp>
          <p:nvSpPr>
            <p:cNvPr id="44" name="Rectangle 43"/>
            <p:cNvSpPr/>
            <p:nvPr/>
          </p:nvSpPr>
          <p:spPr>
            <a:xfrm>
              <a:off x="1216856" y="2365895"/>
              <a:ext cx="3144614" cy="1897006"/>
            </a:xfrm>
            <a:prstGeom prst="rect">
              <a:avLst/>
            </a:prstGeom>
            <a:solidFill>
              <a:schemeClr val="bg1"/>
            </a:solidFill>
            <a:ln w="28575">
              <a:solidFill>
                <a:srgbClr val="85C35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latin typeface="Berlin Sans FB Demi" panose="020E0802020502020306" pitchFamily="34" charset="0"/>
              </a:endParaRPr>
            </a:p>
          </p:txBody>
        </p:sp>
        <p:sp>
          <p:nvSpPr>
            <p:cNvPr id="19490" name="TextBox 44"/>
            <p:cNvSpPr txBox="1">
              <a:spLocks noChangeArrowheads="1"/>
            </p:cNvSpPr>
            <p:nvPr/>
          </p:nvSpPr>
          <p:spPr bwMode="auto">
            <a:xfrm>
              <a:off x="1330932" y="2452862"/>
              <a:ext cx="3030538" cy="2031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Sassoon Infant Rg" pitchFamily="50" charset="0"/>
                </a:defRPr>
              </a:lvl1pPr>
              <a:lvl2pPr marL="742950" indent="-285750">
                <a:defRPr>
                  <a:solidFill>
                    <a:schemeClr val="tx1"/>
                  </a:solidFill>
                  <a:latin typeface="Sassoon Infant Rg" pitchFamily="50" charset="0"/>
                </a:defRPr>
              </a:lvl2pPr>
              <a:lvl3pPr marL="1143000" indent="-228600">
                <a:defRPr>
                  <a:solidFill>
                    <a:schemeClr val="tx1"/>
                  </a:solidFill>
                  <a:latin typeface="Sassoon Infant Rg" pitchFamily="50" charset="0"/>
                </a:defRPr>
              </a:lvl3pPr>
              <a:lvl4pPr marL="1600200" indent="-228600">
                <a:defRPr>
                  <a:solidFill>
                    <a:schemeClr val="tx1"/>
                  </a:solidFill>
                  <a:latin typeface="Sassoon Infant Rg" pitchFamily="50" charset="0"/>
                </a:defRPr>
              </a:lvl4pPr>
              <a:lvl5pPr marL="2057400" indent="-228600">
                <a:defRPr>
                  <a:solidFill>
                    <a:schemeClr val="tx1"/>
                  </a:solidFill>
                  <a:latin typeface="Sassoon Infant Rg" pitchFamily="50" charset="0"/>
                </a:defRPr>
              </a:lvl5pPr>
              <a:lvl6pPr marL="2514600" indent="-228600" eaLnBrk="0" fontAlgn="base" hangingPunct="0">
                <a:spcBef>
                  <a:spcPct val="0"/>
                </a:spcBef>
                <a:spcAft>
                  <a:spcPct val="0"/>
                </a:spcAft>
                <a:defRPr>
                  <a:solidFill>
                    <a:schemeClr val="tx1"/>
                  </a:solidFill>
                  <a:latin typeface="Sassoon Infant Rg" pitchFamily="50" charset="0"/>
                </a:defRPr>
              </a:lvl6pPr>
              <a:lvl7pPr marL="2971800" indent="-228600" eaLnBrk="0" fontAlgn="base" hangingPunct="0">
                <a:spcBef>
                  <a:spcPct val="0"/>
                </a:spcBef>
                <a:spcAft>
                  <a:spcPct val="0"/>
                </a:spcAft>
                <a:defRPr>
                  <a:solidFill>
                    <a:schemeClr val="tx1"/>
                  </a:solidFill>
                  <a:latin typeface="Sassoon Infant Rg" pitchFamily="50" charset="0"/>
                </a:defRPr>
              </a:lvl7pPr>
              <a:lvl8pPr marL="3429000" indent="-228600" eaLnBrk="0" fontAlgn="base" hangingPunct="0">
                <a:spcBef>
                  <a:spcPct val="0"/>
                </a:spcBef>
                <a:spcAft>
                  <a:spcPct val="0"/>
                </a:spcAft>
                <a:defRPr>
                  <a:solidFill>
                    <a:schemeClr val="tx1"/>
                  </a:solidFill>
                  <a:latin typeface="Sassoon Infant Rg" pitchFamily="50" charset="0"/>
                </a:defRPr>
              </a:lvl8pPr>
              <a:lvl9pPr marL="3886200" indent="-228600" eaLnBrk="0" fontAlgn="base" hangingPunct="0">
                <a:spcBef>
                  <a:spcPct val="0"/>
                </a:spcBef>
                <a:spcAft>
                  <a:spcPct val="0"/>
                </a:spcAft>
                <a:defRPr>
                  <a:solidFill>
                    <a:schemeClr val="tx1"/>
                  </a:solidFill>
                  <a:latin typeface="Sassoon Infant Rg" pitchFamily="50" charset="0"/>
                </a:defRPr>
              </a:lvl9pPr>
            </a:lstStyle>
            <a:p>
              <a:r>
                <a:rPr lang="en-GB" altLang="en-US">
                  <a:latin typeface="Berlin Sans FB Demi" panose="020E0802020502020306" pitchFamily="34" charset="0"/>
                </a:rPr>
                <a:t>As erosion continues, the base of the arch gets wider. This can weaken the top of the arch, causing it to collapse into the sea, leaving behind a stack (column of rock).</a:t>
              </a:r>
            </a:p>
          </p:txBody>
        </p:sp>
      </p:grpSp>
      <p:grpSp>
        <p:nvGrpSpPr>
          <p:cNvPr id="46" name="Group 45"/>
          <p:cNvGrpSpPr>
            <a:grpSpLocks/>
          </p:cNvGrpSpPr>
          <p:nvPr/>
        </p:nvGrpSpPr>
        <p:grpSpPr bwMode="auto">
          <a:xfrm>
            <a:off x="7666038" y="4892676"/>
            <a:ext cx="487362" cy="498475"/>
            <a:chOff x="2248702" y="4465380"/>
            <a:chExt cx="486561" cy="499279"/>
          </a:xfrm>
        </p:grpSpPr>
        <p:sp>
          <p:nvSpPr>
            <p:cNvPr id="47" name="Oval 46"/>
            <p:cNvSpPr/>
            <p:nvPr/>
          </p:nvSpPr>
          <p:spPr>
            <a:xfrm>
              <a:off x="2248702" y="4465380"/>
              <a:ext cx="486561" cy="486559"/>
            </a:xfrm>
            <a:prstGeom prst="ellipse">
              <a:avLst/>
            </a:prstGeom>
            <a:solidFill>
              <a:schemeClr val="bg1"/>
            </a:solidFill>
            <a:ln w="28575">
              <a:solidFill>
                <a:srgbClr val="85C35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latin typeface="Berlin Sans FB Demi" panose="020E0802020502020306" pitchFamily="34" charset="0"/>
              </a:endParaRPr>
            </a:p>
          </p:txBody>
        </p:sp>
        <p:sp>
          <p:nvSpPr>
            <p:cNvPr id="19488" name="TextBox 47"/>
            <p:cNvSpPr txBox="1">
              <a:spLocks noChangeArrowheads="1"/>
            </p:cNvSpPr>
            <p:nvPr/>
          </p:nvSpPr>
          <p:spPr bwMode="auto">
            <a:xfrm>
              <a:off x="2248702" y="4502994"/>
              <a:ext cx="48656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Sassoon Infant Rg" pitchFamily="50" charset="0"/>
                </a:defRPr>
              </a:lvl1pPr>
              <a:lvl2pPr marL="742950" indent="-285750">
                <a:defRPr>
                  <a:solidFill>
                    <a:schemeClr val="tx1"/>
                  </a:solidFill>
                  <a:latin typeface="Sassoon Infant Rg" pitchFamily="50" charset="0"/>
                </a:defRPr>
              </a:lvl2pPr>
              <a:lvl3pPr marL="1143000" indent="-228600">
                <a:defRPr>
                  <a:solidFill>
                    <a:schemeClr val="tx1"/>
                  </a:solidFill>
                  <a:latin typeface="Sassoon Infant Rg" pitchFamily="50" charset="0"/>
                </a:defRPr>
              </a:lvl3pPr>
              <a:lvl4pPr marL="1600200" indent="-228600">
                <a:defRPr>
                  <a:solidFill>
                    <a:schemeClr val="tx1"/>
                  </a:solidFill>
                  <a:latin typeface="Sassoon Infant Rg" pitchFamily="50" charset="0"/>
                </a:defRPr>
              </a:lvl4pPr>
              <a:lvl5pPr marL="2057400" indent="-228600">
                <a:defRPr>
                  <a:solidFill>
                    <a:schemeClr val="tx1"/>
                  </a:solidFill>
                  <a:latin typeface="Sassoon Infant Rg" pitchFamily="50" charset="0"/>
                </a:defRPr>
              </a:lvl5pPr>
              <a:lvl6pPr marL="2514600" indent="-228600" eaLnBrk="0" fontAlgn="base" hangingPunct="0">
                <a:spcBef>
                  <a:spcPct val="0"/>
                </a:spcBef>
                <a:spcAft>
                  <a:spcPct val="0"/>
                </a:spcAft>
                <a:defRPr>
                  <a:solidFill>
                    <a:schemeClr val="tx1"/>
                  </a:solidFill>
                  <a:latin typeface="Sassoon Infant Rg" pitchFamily="50" charset="0"/>
                </a:defRPr>
              </a:lvl6pPr>
              <a:lvl7pPr marL="2971800" indent="-228600" eaLnBrk="0" fontAlgn="base" hangingPunct="0">
                <a:spcBef>
                  <a:spcPct val="0"/>
                </a:spcBef>
                <a:spcAft>
                  <a:spcPct val="0"/>
                </a:spcAft>
                <a:defRPr>
                  <a:solidFill>
                    <a:schemeClr val="tx1"/>
                  </a:solidFill>
                  <a:latin typeface="Sassoon Infant Rg" pitchFamily="50" charset="0"/>
                </a:defRPr>
              </a:lvl7pPr>
              <a:lvl8pPr marL="3429000" indent="-228600" eaLnBrk="0" fontAlgn="base" hangingPunct="0">
                <a:spcBef>
                  <a:spcPct val="0"/>
                </a:spcBef>
                <a:spcAft>
                  <a:spcPct val="0"/>
                </a:spcAft>
                <a:defRPr>
                  <a:solidFill>
                    <a:schemeClr val="tx1"/>
                  </a:solidFill>
                  <a:latin typeface="Sassoon Infant Rg" pitchFamily="50" charset="0"/>
                </a:defRPr>
              </a:lvl8pPr>
              <a:lvl9pPr marL="3886200" indent="-228600" eaLnBrk="0" fontAlgn="base" hangingPunct="0">
                <a:spcBef>
                  <a:spcPct val="0"/>
                </a:spcBef>
                <a:spcAft>
                  <a:spcPct val="0"/>
                </a:spcAft>
                <a:defRPr>
                  <a:solidFill>
                    <a:schemeClr val="tx1"/>
                  </a:solidFill>
                  <a:latin typeface="Sassoon Infant Rg" pitchFamily="50" charset="0"/>
                </a:defRPr>
              </a:lvl9pPr>
            </a:lstStyle>
            <a:p>
              <a:pPr algn="ctr"/>
              <a:r>
                <a:rPr lang="en-GB" altLang="en-US" sz="2400" b="1">
                  <a:latin typeface="Berlin Sans FB Demi" panose="020E0802020502020306" pitchFamily="34" charset="0"/>
                </a:rPr>
                <a:t>×</a:t>
              </a:r>
            </a:p>
          </p:txBody>
        </p:sp>
      </p:grpSp>
      <p:grpSp>
        <p:nvGrpSpPr>
          <p:cNvPr id="49" name="Group 48"/>
          <p:cNvGrpSpPr>
            <a:grpSpLocks/>
          </p:cNvGrpSpPr>
          <p:nvPr/>
        </p:nvGrpSpPr>
        <p:grpSpPr bwMode="auto">
          <a:xfrm>
            <a:off x="9283701" y="4376739"/>
            <a:ext cx="487363" cy="498475"/>
            <a:chOff x="2248702" y="4465380"/>
            <a:chExt cx="486561" cy="499279"/>
          </a:xfrm>
        </p:grpSpPr>
        <p:sp>
          <p:nvSpPr>
            <p:cNvPr id="50" name="Oval 49"/>
            <p:cNvSpPr/>
            <p:nvPr/>
          </p:nvSpPr>
          <p:spPr>
            <a:xfrm>
              <a:off x="2248702" y="4465380"/>
              <a:ext cx="486561" cy="486559"/>
            </a:xfrm>
            <a:prstGeom prst="ellipse">
              <a:avLst/>
            </a:prstGeom>
            <a:solidFill>
              <a:schemeClr val="bg1"/>
            </a:solidFill>
            <a:ln w="28575">
              <a:solidFill>
                <a:srgbClr val="85C35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latin typeface="Berlin Sans FB Demi" panose="020E0802020502020306" pitchFamily="34" charset="0"/>
              </a:endParaRPr>
            </a:p>
          </p:txBody>
        </p:sp>
        <p:sp>
          <p:nvSpPr>
            <p:cNvPr id="19486" name="TextBox 50"/>
            <p:cNvSpPr txBox="1">
              <a:spLocks noChangeArrowheads="1"/>
            </p:cNvSpPr>
            <p:nvPr/>
          </p:nvSpPr>
          <p:spPr bwMode="auto">
            <a:xfrm>
              <a:off x="2248702" y="4502994"/>
              <a:ext cx="48656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Sassoon Infant Rg" pitchFamily="50" charset="0"/>
                </a:defRPr>
              </a:lvl1pPr>
              <a:lvl2pPr marL="742950" indent="-285750">
                <a:defRPr>
                  <a:solidFill>
                    <a:schemeClr val="tx1"/>
                  </a:solidFill>
                  <a:latin typeface="Sassoon Infant Rg" pitchFamily="50" charset="0"/>
                </a:defRPr>
              </a:lvl2pPr>
              <a:lvl3pPr marL="1143000" indent="-228600">
                <a:defRPr>
                  <a:solidFill>
                    <a:schemeClr val="tx1"/>
                  </a:solidFill>
                  <a:latin typeface="Sassoon Infant Rg" pitchFamily="50" charset="0"/>
                </a:defRPr>
              </a:lvl3pPr>
              <a:lvl4pPr marL="1600200" indent="-228600">
                <a:defRPr>
                  <a:solidFill>
                    <a:schemeClr val="tx1"/>
                  </a:solidFill>
                  <a:latin typeface="Sassoon Infant Rg" pitchFamily="50" charset="0"/>
                </a:defRPr>
              </a:lvl4pPr>
              <a:lvl5pPr marL="2057400" indent="-228600">
                <a:defRPr>
                  <a:solidFill>
                    <a:schemeClr val="tx1"/>
                  </a:solidFill>
                  <a:latin typeface="Sassoon Infant Rg" pitchFamily="50" charset="0"/>
                </a:defRPr>
              </a:lvl5pPr>
              <a:lvl6pPr marL="2514600" indent="-228600" eaLnBrk="0" fontAlgn="base" hangingPunct="0">
                <a:spcBef>
                  <a:spcPct val="0"/>
                </a:spcBef>
                <a:spcAft>
                  <a:spcPct val="0"/>
                </a:spcAft>
                <a:defRPr>
                  <a:solidFill>
                    <a:schemeClr val="tx1"/>
                  </a:solidFill>
                  <a:latin typeface="Sassoon Infant Rg" pitchFamily="50" charset="0"/>
                </a:defRPr>
              </a:lvl6pPr>
              <a:lvl7pPr marL="2971800" indent="-228600" eaLnBrk="0" fontAlgn="base" hangingPunct="0">
                <a:spcBef>
                  <a:spcPct val="0"/>
                </a:spcBef>
                <a:spcAft>
                  <a:spcPct val="0"/>
                </a:spcAft>
                <a:defRPr>
                  <a:solidFill>
                    <a:schemeClr val="tx1"/>
                  </a:solidFill>
                  <a:latin typeface="Sassoon Infant Rg" pitchFamily="50" charset="0"/>
                </a:defRPr>
              </a:lvl7pPr>
              <a:lvl8pPr marL="3429000" indent="-228600" eaLnBrk="0" fontAlgn="base" hangingPunct="0">
                <a:spcBef>
                  <a:spcPct val="0"/>
                </a:spcBef>
                <a:spcAft>
                  <a:spcPct val="0"/>
                </a:spcAft>
                <a:defRPr>
                  <a:solidFill>
                    <a:schemeClr val="tx1"/>
                  </a:solidFill>
                  <a:latin typeface="Sassoon Infant Rg" pitchFamily="50" charset="0"/>
                </a:defRPr>
              </a:lvl8pPr>
              <a:lvl9pPr marL="3886200" indent="-228600" eaLnBrk="0" fontAlgn="base" hangingPunct="0">
                <a:spcBef>
                  <a:spcPct val="0"/>
                </a:spcBef>
                <a:spcAft>
                  <a:spcPct val="0"/>
                </a:spcAft>
                <a:defRPr>
                  <a:solidFill>
                    <a:schemeClr val="tx1"/>
                  </a:solidFill>
                  <a:latin typeface="Sassoon Infant Rg" pitchFamily="50" charset="0"/>
                </a:defRPr>
              </a:lvl9pPr>
            </a:lstStyle>
            <a:p>
              <a:pPr algn="ctr"/>
              <a:r>
                <a:rPr lang="en-GB" altLang="en-US" sz="2400" b="1">
                  <a:latin typeface="Berlin Sans FB Demi" panose="020E0802020502020306" pitchFamily="34" charset="0"/>
                </a:rPr>
                <a:t>4</a:t>
              </a:r>
            </a:p>
          </p:txBody>
        </p:sp>
      </p:grpSp>
      <p:grpSp>
        <p:nvGrpSpPr>
          <p:cNvPr id="52" name="Group 51"/>
          <p:cNvGrpSpPr>
            <a:grpSpLocks/>
          </p:cNvGrpSpPr>
          <p:nvPr/>
        </p:nvGrpSpPr>
        <p:grpSpPr bwMode="auto">
          <a:xfrm>
            <a:off x="7470775" y="2963863"/>
            <a:ext cx="2128838" cy="1841287"/>
            <a:chOff x="2232382" y="2365895"/>
            <a:chExt cx="2129088" cy="1841417"/>
          </a:xfrm>
        </p:grpSpPr>
        <p:sp>
          <p:nvSpPr>
            <p:cNvPr id="53" name="Rectangle 52"/>
            <p:cNvSpPr/>
            <p:nvPr/>
          </p:nvSpPr>
          <p:spPr>
            <a:xfrm>
              <a:off x="2232382" y="2365895"/>
              <a:ext cx="2129088" cy="1644766"/>
            </a:xfrm>
            <a:prstGeom prst="rect">
              <a:avLst/>
            </a:prstGeom>
            <a:solidFill>
              <a:schemeClr val="bg1"/>
            </a:solidFill>
            <a:ln w="28575">
              <a:solidFill>
                <a:srgbClr val="85C35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latin typeface="Berlin Sans FB Demi" panose="020E0802020502020306" pitchFamily="34" charset="0"/>
              </a:endParaRPr>
            </a:p>
          </p:txBody>
        </p:sp>
        <p:sp>
          <p:nvSpPr>
            <p:cNvPr id="19484" name="TextBox 53"/>
            <p:cNvSpPr txBox="1">
              <a:spLocks noChangeArrowheads="1"/>
            </p:cNvSpPr>
            <p:nvPr/>
          </p:nvSpPr>
          <p:spPr bwMode="auto">
            <a:xfrm>
              <a:off x="2310636" y="2452862"/>
              <a:ext cx="2050834" cy="175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Sassoon Infant Rg" pitchFamily="50" charset="0"/>
                </a:defRPr>
              </a:lvl1pPr>
              <a:lvl2pPr marL="742950" indent="-285750">
                <a:defRPr>
                  <a:solidFill>
                    <a:schemeClr val="tx1"/>
                  </a:solidFill>
                  <a:latin typeface="Sassoon Infant Rg" pitchFamily="50" charset="0"/>
                </a:defRPr>
              </a:lvl2pPr>
              <a:lvl3pPr marL="1143000" indent="-228600">
                <a:defRPr>
                  <a:solidFill>
                    <a:schemeClr val="tx1"/>
                  </a:solidFill>
                  <a:latin typeface="Sassoon Infant Rg" pitchFamily="50" charset="0"/>
                </a:defRPr>
              </a:lvl3pPr>
              <a:lvl4pPr marL="1600200" indent="-228600">
                <a:defRPr>
                  <a:solidFill>
                    <a:schemeClr val="tx1"/>
                  </a:solidFill>
                  <a:latin typeface="Sassoon Infant Rg" pitchFamily="50" charset="0"/>
                </a:defRPr>
              </a:lvl4pPr>
              <a:lvl5pPr marL="2057400" indent="-228600">
                <a:defRPr>
                  <a:solidFill>
                    <a:schemeClr val="tx1"/>
                  </a:solidFill>
                  <a:latin typeface="Sassoon Infant Rg" pitchFamily="50" charset="0"/>
                </a:defRPr>
              </a:lvl5pPr>
              <a:lvl6pPr marL="2514600" indent="-228600" eaLnBrk="0" fontAlgn="base" hangingPunct="0">
                <a:spcBef>
                  <a:spcPct val="0"/>
                </a:spcBef>
                <a:spcAft>
                  <a:spcPct val="0"/>
                </a:spcAft>
                <a:defRPr>
                  <a:solidFill>
                    <a:schemeClr val="tx1"/>
                  </a:solidFill>
                  <a:latin typeface="Sassoon Infant Rg" pitchFamily="50" charset="0"/>
                </a:defRPr>
              </a:lvl6pPr>
              <a:lvl7pPr marL="2971800" indent="-228600" eaLnBrk="0" fontAlgn="base" hangingPunct="0">
                <a:spcBef>
                  <a:spcPct val="0"/>
                </a:spcBef>
                <a:spcAft>
                  <a:spcPct val="0"/>
                </a:spcAft>
                <a:defRPr>
                  <a:solidFill>
                    <a:schemeClr val="tx1"/>
                  </a:solidFill>
                  <a:latin typeface="Sassoon Infant Rg" pitchFamily="50" charset="0"/>
                </a:defRPr>
              </a:lvl7pPr>
              <a:lvl8pPr marL="3429000" indent="-228600" eaLnBrk="0" fontAlgn="base" hangingPunct="0">
                <a:spcBef>
                  <a:spcPct val="0"/>
                </a:spcBef>
                <a:spcAft>
                  <a:spcPct val="0"/>
                </a:spcAft>
                <a:defRPr>
                  <a:solidFill>
                    <a:schemeClr val="tx1"/>
                  </a:solidFill>
                  <a:latin typeface="Sassoon Infant Rg" pitchFamily="50" charset="0"/>
                </a:defRPr>
              </a:lvl8pPr>
              <a:lvl9pPr marL="3886200" indent="-228600" eaLnBrk="0" fontAlgn="base" hangingPunct="0">
                <a:spcBef>
                  <a:spcPct val="0"/>
                </a:spcBef>
                <a:spcAft>
                  <a:spcPct val="0"/>
                </a:spcAft>
                <a:defRPr>
                  <a:solidFill>
                    <a:schemeClr val="tx1"/>
                  </a:solidFill>
                  <a:latin typeface="Sassoon Infant Rg" pitchFamily="50" charset="0"/>
                </a:defRPr>
              </a:lvl9pPr>
            </a:lstStyle>
            <a:p>
              <a:r>
                <a:rPr lang="en-GB" altLang="en-US">
                  <a:latin typeface="Berlin Sans FB Demi" panose="020E0802020502020306" pitchFamily="34" charset="0"/>
                </a:rPr>
                <a:t>Over time, the stack will erode, causing </a:t>
              </a:r>
              <a:br>
                <a:rPr lang="en-GB" altLang="en-US">
                  <a:latin typeface="Berlin Sans FB Demi" panose="020E0802020502020306" pitchFamily="34" charset="0"/>
                </a:rPr>
              </a:br>
              <a:r>
                <a:rPr lang="en-GB" altLang="en-US">
                  <a:latin typeface="Berlin Sans FB Demi" panose="020E0802020502020306" pitchFamily="34" charset="0"/>
                </a:rPr>
                <a:t>it to fall and leave </a:t>
              </a:r>
              <a:br>
                <a:rPr lang="en-GB" altLang="en-US">
                  <a:latin typeface="Berlin Sans FB Demi" panose="020E0802020502020306" pitchFamily="34" charset="0"/>
                </a:rPr>
              </a:br>
              <a:r>
                <a:rPr lang="en-GB" altLang="en-US">
                  <a:latin typeface="Berlin Sans FB Demi" panose="020E0802020502020306" pitchFamily="34" charset="0"/>
                </a:rPr>
                <a:t>a small stump of rock behind.</a:t>
              </a:r>
            </a:p>
          </p:txBody>
        </p:sp>
      </p:grpSp>
      <p:grpSp>
        <p:nvGrpSpPr>
          <p:cNvPr id="55" name="Group 54"/>
          <p:cNvGrpSpPr>
            <a:grpSpLocks/>
          </p:cNvGrpSpPr>
          <p:nvPr/>
        </p:nvGrpSpPr>
        <p:grpSpPr bwMode="auto">
          <a:xfrm>
            <a:off x="9283701" y="4376739"/>
            <a:ext cx="487363" cy="498475"/>
            <a:chOff x="2248702" y="4465380"/>
            <a:chExt cx="486561" cy="499279"/>
          </a:xfrm>
        </p:grpSpPr>
        <p:sp>
          <p:nvSpPr>
            <p:cNvPr id="56" name="Oval 55"/>
            <p:cNvSpPr/>
            <p:nvPr/>
          </p:nvSpPr>
          <p:spPr>
            <a:xfrm>
              <a:off x="2248702" y="4465380"/>
              <a:ext cx="486561" cy="486559"/>
            </a:xfrm>
            <a:prstGeom prst="ellipse">
              <a:avLst/>
            </a:prstGeom>
            <a:solidFill>
              <a:schemeClr val="bg1"/>
            </a:solidFill>
            <a:ln w="28575">
              <a:solidFill>
                <a:srgbClr val="85C35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latin typeface="Berlin Sans FB Demi" panose="020E0802020502020306" pitchFamily="34" charset="0"/>
              </a:endParaRPr>
            </a:p>
          </p:txBody>
        </p:sp>
        <p:sp>
          <p:nvSpPr>
            <p:cNvPr id="19482" name="TextBox 56"/>
            <p:cNvSpPr txBox="1">
              <a:spLocks noChangeArrowheads="1"/>
            </p:cNvSpPr>
            <p:nvPr/>
          </p:nvSpPr>
          <p:spPr bwMode="auto">
            <a:xfrm>
              <a:off x="2248702" y="4502994"/>
              <a:ext cx="48656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Sassoon Infant Rg" pitchFamily="50" charset="0"/>
                </a:defRPr>
              </a:lvl1pPr>
              <a:lvl2pPr marL="742950" indent="-285750">
                <a:defRPr>
                  <a:solidFill>
                    <a:schemeClr val="tx1"/>
                  </a:solidFill>
                  <a:latin typeface="Sassoon Infant Rg" pitchFamily="50" charset="0"/>
                </a:defRPr>
              </a:lvl2pPr>
              <a:lvl3pPr marL="1143000" indent="-228600">
                <a:defRPr>
                  <a:solidFill>
                    <a:schemeClr val="tx1"/>
                  </a:solidFill>
                  <a:latin typeface="Sassoon Infant Rg" pitchFamily="50" charset="0"/>
                </a:defRPr>
              </a:lvl3pPr>
              <a:lvl4pPr marL="1600200" indent="-228600">
                <a:defRPr>
                  <a:solidFill>
                    <a:schemeClr val="tx1"/>
                  </a:solidFill>
                  <a:latin typeface="Sassoon Infant Rg" pitchFamily="50" charset="0"/>
                </a:defRPr>
              </a:lvl4pPr>
              <a:lvl5pPr marL="2057400" indent="-228600">
                <a:defRPr>
                  <a:solidFill>
                    <a:schemeClr val="tx1"/>
                  </a:solidFill>
                  <a:latin typeface="Sassoon Infant Rg" pitchFamily="50" charset="0"/>
                </a:defRPr>
              </a:lvl5pPr>
              <a:lvl6pPr marL="2514600" indent="-228600" eaLnBrk="0" fontAlgn="base" hangingPunct="0">
                <a:spcBef>
                  <a:spcPct val="0"/>
                </a:spcBef>
                <a:spcAft>
                  <a:spcPct val="0"/>
                </a:spcAft>
                <a:defRPr>
                  <a:solidFill>
                    <a:schemeClr val="tx1"/>
                  </a:solidFill>
                  <a:latin typeface="Sassoon Infant Rg" pitchFamily="50" charset="0"/>
                </a:defRPr>
              </a:lvl6pPr>
              <a:lvl7pPr marL="2971800" indent="-228600" eaLnBrk="0" fontAlgn="base" hangingPunct="0">
                <a:spcBef>
                  <a:spcPct val="0"/>
                </a:spcBef>
                <a:spcAft>
                  <a:spcPct val="0"/>
                </a:spcAft>
                <a:defRPr>
                  <a:solidFill>
                    <a:schemeClr val="tx1"/>
                  </a:solidFill>
                  <a:latin typeface="Sassoon Infant Rg" pitchFamily="50" charset="0"/>
                </a:defRPr>
              </a:lvl7pPr>
              <a:lvl8pPr marL="3429000" indent="-228600" eaLnBrk="0" fontAlgn="base" hangingPunct="0">
                <a:spcBef>
                  <a:spcPct val="0"/>
                </a:spcBef>
                <a:spcAft>
                  <a:spcPct val="0"/>
                </a:spcAft>
                <a:defRPr>
                  <a:solidFill>
                    <a:schemeClr val="tx1"/>
                  </a:solidFill>
                  <a:latin typeface="Sassoon Infant Rg" pitchFamily="50" charset="0"/>
                </a:defRPr>
              </a:lvl8pPr>
              <a:lvl9pPr marL="3886200" indent="-228600" eaLnBrk="0" fontAlgn="base" hangingPunct="0">
                <a:spcBef>
                  <a:spcPct val="0"/>
                </a:spcBef>
                <a:spcAft>
                  <a:spcPct val="0"/>
                </a:spcAft>
                <a:defRPr>
                  <a:solidFill>
                    <a:schemeClr val="tx1"/>
                  </a:solidFill>
                  <a:latin typeface="Sassoon Infant Rg" pitchFamily="50" charset="0"/>
                </a:defRPr>
              </a:lvl9pPr>
            </a:lstStyle>
            <a:p>
              <a:pPr algn="ctr"/>
              <a:r>
                <a:rPr lang="en-GB" altLang="en-US" sz="2400" b="1">
                  <a:latin typeface="Berlin Sans FB Demi" panose="020E0802020502020306" pitchFamily="34" charset="0"/>
                </a:rPr>
                <a:t>×</a:t>
              </a:r>
            </a:p>
          </p:txBody>
        </p:sp>
      </p:grpSp>
      <p:sp>
        <p:nvSpPr>
          <p:cNvPr id="3" name="TextBox 2"/>
          <p:cNvSpPr txBox="1"/>
          <p:nvPr/>
        </p:nvSpPr>
        <p:spPr>
          <a:xfrm>
            <a:off x="754743" y="6357257"/>
            <a:ext cx="3222101" cy="369332"/>
          </a:xfrm>
          <a:prstGeom prst="rect">
            <a:avLst/>
          </a:prstGeom>
          <a:noFill/>
        </p:spPr>
        <p:txBody>
          <a:bodyPr wrap="square" rtlCol="0">
            <a:spAutoFit/>
          </a:bodyPr>
          <a:lstStyle/>
          <a:p>
            <a:r>
              <a:rPr lang="en-GB" dirty="0" smtClean="0">
                <a:latin typeface="Berlin Sans FB Demi" panose="020E0802020502020306" pitchFamily="34" charset="0"/>
              </a:rPr>
              <a:t>Click on the numbers…</a:t>
            </a:r>
            <a:endParaRPr lang="en-GB" dirty="0">
              <a:latin typeface="Berlin Sans FB Demi" panose="020E0802020502020306" pitchFamily="34" charset="0"/>
            </a:endParaRPr>
          </a:p>
        </p:txBody>
      </p:sp>
    </p:spTree>
    <p:extLst>
      <p:ext uri="{BB962C8B-B14F-4D97-AF65-F5344CB8AC3E}">
        <p14:creationId xmlns:p14="http://schemas.microsoft.com/office/powerpoint/2010/main" val="301711757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nodeType="clickPar">
                      <p:stCondLst>
                        <p:cond delay="0"/>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childTnLst>
                          </p:cTn>
                        </p:par>
                      </p:childTnLst>
                    </p:cTn>
                  </p:par>
                </p:childTnLst>
              </p:cTn>
              <p:nextCondLst>
                <p:cond evt="onClick" delay="0">
                  <p:tgtEl>
                    <p:spTgt spid="5"/>
                  </p:tgtEl>
                </p:cond>
              </p:nextCondLst>
            </p:seq>
            <p:seq concurrent="1" nextAc="seek">
              <p:cTn id="11" restart="whenNotActive" fill="hold" evtFilter="cancelBubble" nodeType="interactiveSeq">
                <p:stCondLst>
                  <p:cond evt="onClick" delay="0">
                    <p:tgtEl>
                      <p:spTgt spid="21"/>
                    </p:tgtEl>
                  </p:cond>
                </p:stCondLst>
                <p:endSync evt="end" delay="0">
                  <p:rtn val="all"/>
                </p:endSync>
                <p:childTnLst>
                  <p:par>
                    <p:cTn id="12" fill="hold" nodeType="clickPar">
                      <p:stCondLst>
                        <p:cond delay="0"/>
                      </p:stCondLst>
                      <p:childTnLst>
                        <p:par>
                          <p:cTn id="13" fill="hold" nodeType="withGroup">
                            <p:stCondLst>
                              <p:cond delay="0"/>
                            </p:stCondLst>
                            <p:childTnLst>
                              <p:par>
                                <p:cTn id="14" presetID="10" presetClass="exit" presetSubtype="0" fill="hold" nodeType="clickEffect">
                                  <p:stCondLst>
                                    <p:cond delay="0"/>
                                  </p:stCondLst>
                                  <p:childTnLst>
                                    <p:animEffect transition="out" filter="fade">
                                      <p:cBhvr>
                                        <p:cTn id="15" dur="500"/>
                                        <p:tgtEl>
                                          <p:spTgt spid="10"/>
                                        </p:tgtEl>
                                      </p:cBhvr>
                                    </p:animEffect>
                                    <p:set>
                                      <p:cBhvr>
                                        <p:cTn id="16" dur="1" fill="hold">
                                          <p:stCondLst>
                                            <p:cond delay="499"/>
                                          </p:stCondLst>
                                        </p:cTn>
                                        <p:tgtEl>
                                          <p:spTgt spid="10"/>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21"/>
                                        </p:tgtEl>
                                      </p:cBhvr>
                                    </p:animEffect>
                                    <p:set>
                                      <p:cBhvr>
                                        <p:cTn id="19"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20" restart="whenNotActive" fill="hold" evtFilter="cancelBubble" nodeType="interactiveSeq">
                <p:stCondLst>
                  <p:cond evt="onClick" delay="0">
                    <p:tgtEl>
                      <p:spTgt spid="30"/>
                    </p:tgtEl>
                  </p:cond>
                </p:stCondLst>
                <p:endSync evt="end" delay="0">
                  <p:rtn val="all"/>
                </p:endSync>
                <p:childTnLst>
                  <p:par>
                    <p:cTn id="21" fill="hold" nodeType="clickPar">
                      <p:stCondLst>
                        <p:cond delay="0"/>
                      </p:stCondLst>
                      <p:childTnLst>
                        <p:par>
                          <p:cTn id="22" fill="hold" nodeType="withGroup">
                            <p:stCondLst>
                              <p:cond delay="0"/>
                            </p:stCondLst>
                            <p:childTnLst>
                              <p:par>
                                <p:cTn id="23" presetID="10" presetClass="entr" presetSubtype="0" fill="hold" nodeType="clickEffect">
                                  <p:stCondLst>
                                    <p:cond delay="0"/>
                                  </p:stCondLst>
                                  <p:childTnLst>
                                    <p:set>
                                      <p:cBhvr>
                                        <p:cTn id="24" dur="1" fill="hold">
                                          <p:stCondLst>
                                            <p:cond delay="0"/>
                                          </p:stCondLst>
                                        </p:cTn>
                                        <p:tgtEl>
                                          <p:spTgt spid="33"/>
                                        </p:tgtEl>
                                        <p:attrNameLst>
                                          <p:attrName>style.visibility</p:attrName>
                                        </p:attrNameLst>
                                      </p:cBhvr>
                                      <p:to>
                                        <p:strVal val="visible"/>
                                      </p:to>
                                    </p:set>
                                    <p:animEffect transition="in" filter="fade">
                                      <p:cBhvr>
                                        <p:cTn id="25" dur="500"/>
                                        <p:tgtEl>
                                          <p:spTgt spid="33"/>
                                        </p:tgtEl>
                                      </p:cBhvr>
                                    </p:animEffect>
                                  </p:childTnLst>
                                </p:cTn>
                              </p:par>
                              <p:par>
                                <p:cTn id="26" presetID="10" presetClass="entr" presetSubtype="0" fill="hold" nodeType="withEffect">
                                  <p:stCondLst>
                                    <p:cond delay="0"/>
                                  </p:stCondLst>
                                  <p:childTnLst>
                                    <p:set>
                                      <p:cBhvr>
                                        <p:cTn id="27" dur="1" fill="hold">
                                          <p:stCondLst>
                                            <p:cond delay="0"/>
                                          </p:stCondLst>
                                        </p:cTn>
                                        <p:tgtEl>
                                          <p:spTgt spid="36"/>
                                        </p:tgtEl>
                                        <p:attrNameLst>
                                          <p:attrName>style.visibility</p:attrName>
                                        </p:attrNameLst>
                                      </p:cBhvr>
                                      <p:to>
                                        <p:strVal val="visible"/>
                                      </p:to>
                                    </p:set>
                                    <p:animEffect transition="in" filter="fade">
                                      <p:cBhvr>
                                        <p:cTn id="28" dur="500"/>
                                        <p:tgtEl>
                                          <p:spTgt spid="36"/>
                                        </p:tgtEl>
                                      </p:cBhvr>
                                    </p:animEffect>
                                  </p:childTnLst>
                                </p:cTn>
                              </p:par>
                            </p:childTnLst>
                          </p:cTn>
                        </p:par>
                      </p:childTnLst>
                    </p:cTn>
                  </p:par>
                </p:childTnLst>
              </p:cTn>
              <p:nextCondLst>
                <p:cond evt="onClick" delay="0">
                  <p:tgtEl>
                    <p:spTgt spid="30"/>
                  </p:tgtEl>
                </p:cond>
              </p:nextCondLst>
            </p:seq>
            <p:seq concurrent="1" nextAc="seek">
              <p:cTn id="29" restart="whenNotActive" fill="hold" evtFilter="cancelBubble" nodeType="interactiveSeq">
                <p:stCondLst>
                  <p:cond evt="onClick" delay="0">
                    <p:tgtEl>
                      <p:spTgt spid="36"/>
                    </p:tgtEl>
                  </p:cond>
                </p:stCondLst>
                <p:endSync evt="end" delay="0">
                  <p:rtn val="all"/>
                </p:endSync>
                <p:childTnLst>
                  <p:par>
                    <p:cTn id="30" fill="hold" nodeType="clickPar">
                      <p:stCondLst>
                        <p:cond delay="0"/>
                      </p:stCondLst>
                      <p:childTnLst>
                        <p:par>
                          <p:cTn id="31" fill="hold" nodeType="withGroup">
                            <p:stCondLst>
                              <p:cond delay="0"/>
                            </p:stCondLst>
                            <p:childTnLst>
                              <p:par>
                                <p:cTn id="32" presetID="10" presetClass="exit" presetSubtype="0" fill="hold" nodeType="clickEffect">
                                  <p:stCondLst>
                                    <p:cond delay="0"/>
                                  </p:stCondLst>
                                  <p:childTnLst>
                                    <p:animEffect transition="out" filter="fade">
                                      <p:cBhvr>
                                        <p:cTn id="33" dur="500"/>
                                        <p:tgtEl>
                                          <p:spTgt spid="33"/>
                                        </p:tgtEl>
                                      </p:cBhvr>
                                    </p:animEffect>
                                    <p:set>
                                      <p:cBhvr>
                                        <p:cTn id="34" dur="1" fill="hold">
                                          <p:stCondLst>
                                            <p:cond delay="499"/>
                                          </p:stCondLst>
                                        </p:cTn>
                                        <p:tgtEl>
                                          <p:spTgt spid="33"/>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500"/>
                                        <p:tgtEl>
                                          <p:spTgt spid="36"/>
                                        </p:tgtEl>
                                      </p:cBhvr>
                                    </p:animEffect>
                                    <p:set>
                                      <p:cBhvr>
                                        <p:cTn id="37" dur="1" fill="hold">
                                          <p:stCondLst>
                                            <p:cond delay="49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36"/>
                  </p:tgtEl>
                </p:cond>
              </p:nextCondLst>
            </p:seq>
            <p:seq concurrent="1" nextAc="seek">
              <p:cTn id="38" restart="whenNotActive" fill="hold" evtFilter="cancelBubble" nodeType="interactiveSeq">
                <p:stCondLst>
                  <p:cond evt="onClick" delay="0">
                    <p:tgtEl>
                      <p:spTgt spid="40"/>
                    </p:tgtEl>
                  </p:cond>
                </p:stCondLst>
                <p:endSync evt="end" delay="0">
                  <p:rtn val="all"/>
                </p:endSync>
                <p:childTnLst>
                  <p:par>
                    <p:cTn id="39" fill="hold" nodeType="clickPar">
                      <p:stCondLst>
                        <p:cond delay="0"/>
                      </p:stCondLst>
                      <p:childTnLst>
                        <p:par>
                          <p:cTn id="40" fill="hold" nodeType="withGroup">
                            <p:stCondLst>
                              <p:cond delay="0"/>
                            </p:stCondLst>
                            <p:childTnLst>
                              <p:par>
                                <p:cTn id="41" presetID="10" presetClass="entr" presetSubtype="0" fill="hold" nodeType="clickEffect">
                                  <p:stCondLst>
                                    <p:cond delay="0"/>
                                  </p:stCondLst>
                                  <p:childTnLst>
                                    <p:set>
                                      <p:cBhvr>
                                        <p:cTn id="42" dur="1" fill="hold">
                                          <p:stCondLst>
                                            <p:cond delay="0"/>
                                          </p:stCondLst>
                                        </p:cTn>
                                        <p:tgtEl>
                                          <p:spTgt spid="43"/>
                                        </p:tgtEl>
                                        <p:attrNameLst>
                                          <p:attrName>style.visibility</p:attrName>
                                        </p:attrNameLst>
                                      </p:cBhvr>
                                      <p:to>
                                        <p:strVal val="visible"/>
                                      </p:to>
                                    </p:set>
                                    <p:animEffect transition="in" filter="fade">
                                      <p:cBhvr>
                                        <p:cTn id="43" dur="500"/>
                                        <p:tgtEl>
                                          <p:spTgt spid="43"/>
                                        </p:tgtEl>
                                      </p:cBhvr>
                                    </p:animEffect>
                                  </p:childTnLst>
                                </p:cTn>
                              </p:par>
                              <p:par>
                                <p:cTn id="44" presetID="10" presetClass="entr" presetSubtype="0" fill="hold" nodeType="withEffect">
                                  <p:stCondLst>
                                    <p:cond delay="0"/>
                                  </p:stCondLst>
                                  <p:childTnLst>
                                    <p:set>
                                      <p:cBhvr>
                                        <p:cTn id="45" dur="1" fill="hold">
                                          <p:stCondLst>
                                            <p:cond delay="0"/>
                                          </p:stCondLst>
                                        </p:cTn>
                                        <p:tgtEl>
                                          <p:spTgt spid="46"/>
                                        </p:tgtEl>
                                        <p:attrNameLst>
                                          <p:attrName>style.visibility</p:attrName>
                                        </p:attrNameLst>
                                      </p:cBhvr>
                                      <p:to>
                                        <p:strVal val="visible"/>
                                      </p:to>
                                    </p:set>
                                    <p:animEffect transition="in" filter="fade">
                                      <p:cBhvr>
                                        <p:cTn id="46" dur="500"/>
                                        <p:tgtEl>
                                          <p:spTgt spid="46"/>
                                        </p:tgtEl>
                                      </p:cBhvr>
                                    </p:animEffect>
                                  </p:childTnLst>
                                </p:cTn>
                              </p:par>
                            </p:childTnLst>
                          </p:cTn>
                        </p:par>
                      </p:childTnLst>
                    </p:cTn>
                  </p:par>
                </p:childTnLst>
              </p:cTn>
              <p:nextCondLst>
                <p:cond evt="onClick" delay="0">
                  <p:tgtEl>
                    <p:spTgt spid="40"/>
                  </p:tgtEl>
                </p:cond>
              </p:nextCondLst>
            </p:seq>
            <p:seq concurrent="1" nextAc="seek">
              <p:cTn id="47" restart="whenNotActive" fill="hold" evtFilter="cancelBubble" nodeType="interactiveSeq">
                <p:stCondLst>
                  <p:cond evt="onClick" delay="0">
                    <p:tgtEl>
                      <p:spTgt spid="46"/>
                    </p:tgtEl>
                  </p:cond>
                </p:stCondLst>
                <p:endSync evt="end" delay="0">
                  <p:rtn val="all"/>
                </p:endSync>
                <p:childTnLst>
                  <p:par>
                    <p:cTn id="48" fill="hold" nodeType="clickPar">
                      <p:stCondLst>
                        <p:cond delay="0"/>
                      </p:stCondLst>
                      <p:childTnLst>
                        <p:par>
                          <p:cTn id="49" fill="hold" nodeType="withGroup">
                            <p:stCondLst>
                              <p:cond delay="0"/>
                            </p:stCondLst>
                            <p:childTnLst>
                              <p:par>
                                <p:cTn id="50" presetID="10" presetClass="exit" presetSubtype="0" fill="hold" nodeType="clickEffect">
                                  <p:stCondLst>
                                    <p:cond delay="0"/>
                                  </p:stCondLst>
                                  <p:childTnLst>
                                    <p:animEffect transition="out" filter="fade">
                                      <p:cBhvr>
                                        <p:cTn id="51" dur="500"/>
                                        <p:tgtEl>
                                          <p:spTgt spid="43"/>
                                        </p:tgtEl>
                                      </p:cBhvr>
                                    </p:animEffect>
                                    <p:set>
                                      <p:cBhvr>
                                        <p:cTn id="52" dur="1" fill="hold">
                                          <p:stCondLst>
                                            <p:cond delay="499"/>
                                          </p:stCondLst>
                                        </p:cTn>
                                        <p:tgtEl>
                                          <p:spTgt spid="43"/>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46"/>
                                        </p:tgtEl>
                                      </p:cBhvr>
                                    </p:animEffect>
                                    <p:set>
                                      <p:cBhvr>
                                        <p:cTn id="55" dur="1" fill="hold">
                                          <p:stCondLst>
                                            <p:cond delay="4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46"/>
                  </p:tgtEl>
                </p:cond>
              </p:nextCondLst>
            </p:seq>
            <p:seq concurrent="1" nextAc="seek">
              <p:cTn id="56" restart="whenNotActive" fill="hold" evtFilter="cancelBubble" nodeType="interactiveSeq">
                <p:stCondLst>
                  <p:cond evt="onClick" delay="0">
                    <p:tgtEl>
                      <p:spTgt spid="49"/>
                    </p:tgtEl>
                  </p:cond>
                </p:stCondLst>
                <p:endSync evt="end" delay="0">
                  <p:rtn val="all"/>
                </p:endSync>
                <p:childTnLst>
                  <p:par>
                    <p:cTn id="57" fill="hold" nodeType="clickPar">
                      <p:stCondLst>
                        <p:cond delay="0"/>
                      </p:stCondLst>
                      <p:childTnLst>
                        <p:par>
                          <p:cTn id="58" fill="hold" nodeType="withGroup">
                            <p:stCondLst>
                              <p:cond delay="0"/>
                            </p:stCondLst>
                            <p:childTnLst>
                              <p:par>
                                <p:cTn id="59" presetID="10" presetClass="entr" presetSubtype="0" fill="hold" nodeType="clickEffect">
                                  <p:stCondLst>
                                    <p:cond delay="0"/>
                                  </p:stCondLst>
                                  <p:childTnLst>
                                    <p:set>
                                      <p:cBhvr>
                                        <p:cTn id="60" dur="1" fill="hold">
                                          <p:stCondLst>
                                            <p:cond delay="0"/>
                                          </p:stCondLst>
                                        </p:cTn>
                                        <p:tgtEl>
                                          <p:spTgt spid="52"/>
                                        </p:tgtEl>
                                        <p:attrNameLst>
                                          <p:attrName>style.visibility</p:attrName>
                                        </p:attrNameLst>
                                      </p:cBhvr>
                                      <p:to>
                                        <p:strVal val="visible"/>
                                      </p:to>
                                    </p:set>
                                    <p:animEffect transition="in" filter="fade">
                                      <p:cBhvr>
                                        <p:cTn id="61" dur="500"/>
                                        <p:tgtEl>
                                          <p:spTgt spid="52"/>
                                        </p:tgtEl>
                                      </p:cBhvr>
                                    </p:animEffect>
                                  </p:childTnLst>
                                </p:cTn>
                              </p:par>
                              <p:par>
                                <p:cTn id="62" presetID="10" presetClass="entr" presetSubtype="0" fill="hold" nodeType="withEffect">
                                  <p:stCondLst>
                                    <p:cond delay="0"/>
                                  </p:stCondLst>
                                  <p:childTnLst>
                                    <p:set>
                                      <p:cBhvr>
                                        <p:cTn id="63" dur="1" fill="hold">
                                          <p:stCondLst>
                                            <p:cond delay="0"/>
                                          </p:stCondLst>
                                        </p:cTn>
                                        <p:tgtEl>
                                          <p:spTgt spid="55"/>
                                        </p:tgtEl>
                                        <p:attrNameLst>
                                          <p:attrName>style.visibility</p:attrName>
                                        </p:attrNameLst>
                                      </p:cBhvr>
                                      <p:to>
                                        <p:strVal val="visible"/>
                                      </p:to>
                                    </p:set>
                                    <p:animEffect transition="in" filter="fade">
                                      <p:cBhvr>
                                        <p:cTn id="64" dur="500"/>
                                        <p:tgtEl>
                                          <p:spTgt spid="55"/>
                                        </p:tgtEl>
                                      </p:cBhvr>
                                    </p:animEffect>
                                  </p:childTnLst>
                                </p:cTn>
                              </p:par>
                            </p:childTnLst>
                          </p:cTn>
                        </p:par>
                      </p:childTnLst>
                    </p:cTn>
                  </p:par>
                </p:childTnLst>
              </p:cTn>
              <p:nextCondLst>
                <p:cond evt="onClick" delay="0">
                  <p:tgtEl>
                    <p:spTgt spid="49"/>
                  </p:tgtEl>
                </p:cond>
              </p:nextCondLst>
            </p:seq>
            <p:seq concurrent="1" nextAc="seek">
              <p:cTn id="65" restart="whenNotActive" fill="hold" evtFilter="cancelBubble" nodeType="interactiveSeq">
                <p:stCondLst>
                  <p:cond evt="onClick" delay="0">
                    <p:tgtEl>
                      <p:spTgt spid="55"/>
                    </p:tgtEl>
                  </p:cond>
                </p:stCondLst>
                <p:endSync evt="end" delay="0">
                  <p:rtn val="all"/>
                </p:endSync>
                <p:childTnLst>
                  <p:par>
                    <p:cTn id="66" fill="hold" nodeType="clickPar">
                      <p:stCondLst>
                        <p:cond delay="0"/>
                      </p:stCondLst>
                      <p:childTnLst>
                        <p:par>
                          <p:cTn id="67" fill="hold" nodeType="withGroup">
                            <p:stCondLst>
                              <p:cond delay="0"/>
                            </p:stCondLst>
                            <p:childTnLst>
                              <p:par>
                                <p:cTn id="68" presetID="10" presetClass="exit" presetSubtype="0" fill="hold" nodeType="clickEffect">
                                  <p:stCondLst>
                                    <p:cond delay="0"/>
                                  </p:stCondLst>
                                  <p:childTnLst>
                                    <p:animEffect transition="out" filter="fade">
                                      <p:cBhvr>
                                        <p:cTn id="69" dur="500"/>
                                        <p:tgtEl>
                                          <p:spTgt spid="52"/>
                                        </p:tgtEl>
                                      </p:cBhvr>
                                    </p:animEffect>
                                    <p:set>
                                      <p:cBhvr>
                                        <p:cTn id="70" dur="1" fill="hold">
                                          <p:stCondLst>
                                            <p:cond delay="499"/>
                                          </p:stCondLst>
                                        </p:cTn>
                                        <p:tgtEl>
                                          <p:spTgt spid="52"/>
                                        </p:tgtEl>
                                        <p:attrNameLst>
                                          <p:attrName>style.visibility</p:attrName>
                                        </p:attrNameLst>
                                      </p:cBhvr>
                                      <p:to>
                                        <p:strVal val="hidden"/>
                                      </p:to>
                                    </p:set>
                                  </p:childTnLst>
                                </p:cTn>
                              </p:par>
                              <p:par>
                                <p:cTn id="71" presetID="10" presetClass="exit" presetSubtype="0" fill="hold" nodeType="withEffect">
                                  <p:stCondLst>
                                    <p:cond delay="0"/>
                                  </p:stCondLst>
                                  <p:childTnLst>
                                    <p:animEffect transition="out" filter="fade">
                                      <p:cBhvr>
                                        <p:cTn id="72" dur="500"/>
                                        <p:tgtEl>
                                          <p:spTgt spid="55"/>
                                        </p:tgtEl>
                                      </p:cBhvr>
                                    </p:animEffect>
                                    <p:set>
                                      <p:cBhvr>
                                        <p:cTn id="73" dur="1" fill="hold">
                                          <p:stCondLst>
                                            <p:cond delay="4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55"/>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768474" y="1048884"/>
            <a:ext cx="8289925" cy="4904113"/>
          </a:xfrm>
          <a:prstGeom prst="rect">
            <a:avLst/>
          </a:prstGeom>
        </p:spPr>
      </p:pic>
    </p:spTree>
    <p:extLst>
      <p:ext uri="{BB962C8B-B14F-4D97-AF65-F5344CB8AC3E}">
        <p14:creationId xmlns:p14="http://schemas.microsoft.com/office/powerpoint/2010/main" val="383396084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09783" y="461332"/>
            <a:ext cx="8516983" cy="1446550"/>
          </a:xfrm>
          <a:prstGeom prst="rect">
            <a:avLst/>
          </a:prstGeom>
        </p:spPr>
        <p:txBody>
          <a:bodyPr wrap="square">
            <a:spAutoFit/>
          </a:bodyPr>
          <a:lstStyle/>
          <a:p>
            <a:pPr algn="ctr"/>
            <a:r>
              <a:rPr lang="en-GB" sz="4400" dirty="0" smtClean="0">
                <a:latin typeface="Berlin Sans FB" panose="020E0602020502020306" pitchFamily="34" charset="0"/>
              </a:rPr>
              <a:t>Waves also deposit the materials they </a:t>
            </a:r>
            <a:r>
              <a:rPr lang="en-GB" sz="4400" dirty="0" smtClean="0">
                <a:solidFill>
                  <a:srgbClr val="0070C0"/>
                </a:solidFill>
                <a:latin typeface="Berlin Sans FB" panose="020E0602020502020306" pitchFamily="34" charset="0"/>
              </a:rPr>
              <a:t>erode</a:t>
            </a:r>
            <a:r>
              <a:rPr lang="en-GB" sz="4400" dirty="0" smtClean="0">
                <a:latin typeface="Berlin Sans FB" panose="020E0602020502020306" pitchFamily="34" charset="0"/>
              </a:rPr>
              <a:t>. This forms </a:t>
            </a:r>
            <a:r>
              <a:rPr lang="en-GB" sz="4400" dirty="0" smtClean="0">
                <a:solidFill>
                  <a:srgbClr val="0070C0"/>
                </a:solidFill>
                <a:latin typeface="Berlin Sans FB" panose="020E0602020502020306" pitchFamily="34" charset="0"/>
              </a:rPr>
              <a:t>beaches</a:t>
            </a:r>
            <a:r>
              <a:rPr lang="en-GB" sz="4400" dirty="0" smtClean="0">
                <a:latin typeface="Berlin Sans FB" panose="020E0602020502020306" pitchFamily="34" charset="0"/>
              </a:rPr>
              <a:t>.</a:t>
            </a:r>
            <a:endParaRPr lang="en-GB" sz="4400" dirty="0">
              <a:latin typeface="Berlin Sans FB" panose="020E0602020502020306" pitchFamily="34"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94742" y="1907882"/>
            <a:ext cx="5082903" cy="4536491"/>
          </a:xfrm>
          <a:prstGeom prst="rect">
            <a:avLst/>
          </a:prstGeom>
        </p:spPr>
      </p:pic>
    </p:spTree>
    <p:extLst>
      <p:ext uri="{BB962C8B-B14F-4D97-AF65-F5344CB8AC3E}">
        <p14:creationId xmlns:p14="http://schemas.microsoft.com/office/powerpoint/2010/main" val="146149802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67100" y="956581"/>
            <a:ext cx="6437313" cy="447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2076450" y="956582"/>
            <a:ext cx="2781300" cy="5241018"/>
          </a:xfrm>
          <a:prstGeom prst="rect">
            <a:avLst/>
          </a:prstGeom>
          <a:solidFill>
            <a:srgbClr val="BCFF8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latin typeface="Berlin Sans FB Demi" panose="020E0802020502020306" pitchFamily="34" charset="0"/>
            </a:endParaRPr>
          </a:p>
        </p:txBody>
      </p:sp>
      <p:sp>
        <p:nvSpPr>
          <p:cNvPr id="4" name="Rectangle 3"/>
          <p:cNvSpPr/>
          <p:nvPr/>
        </p:nvSpPr>
        <p:spPr>
          <a:xfrm>
            <a:off x="2076450" y="956583"/>
            <a:ext cx="2781300" cy="5142534"/>
          </a:xfrm>
          <a:prstGeom prst="rect">
            <a:avLst/>
          </a:prstGeom>
        </p:spPr>
        <p:txBody>
          <a:bodyPr lIns="108000" tIns="108000" rIns="108000" bIns="108000">
            <a:spAutoFit/>
          </a:bodyPr>
          <a:lstStyle/>
          <a:p>
            <a:pPr>
              <a:defRPr/>
            </a:pPr>
            <a:r>
              <a:rPr lang="en-GB" sz="1600" dirty="0">
                <a:latin typeface="Berlin Sans FB Demi" panose="020E0802020502020306" pitchFamily="34" charset="0"/>
              </a:rPr>
              <a:t>Spit</a:t>
            </a:r>
            <a:br>
              <a:rPr lang="en-GB" sz="1600" dirty="0">
                <a:latin typeface="Berlin Sans FB Demi" panose="020E0802020502020306" pitchFamily="34" charset="0"/>
              </a:rPr>
            </a:br>
            <a:endParaRPr lang="en-GB" sz="1600" dirty="0">
              <a:latin typeface="Berlin Sans FB Demi" panose="020E0802020502020306" pitchFamily="34" charset="0"/>
            </a:endParaRPr>
          </a:p>
          <a:p>
            <a:pPr>
              <a:defRPr/>
            </a:pPr>
            <a:r>
              <a:rPr lang="en-GB" sz="1600" dirty="0">
                <a:latin typeface="Berlin Sans FB Demi" panose="020E0802020502020306" pitchFamily="34" charset="0"/>
              </a:rPr>
              <a:t>A spit is formed by deposition.</a:t>
            </a:r>
          </a:p>
          <a:p>
            <a:pPr>
              <a:defRPr/>
            </a:pPr>
            <a:endParaRPr lang="en-GB" sz="1600" dirty="0">
              <a:latin typeface="Berlin Sans FB Demi" panose="020E0802020502020306" pitchFamily="34" charset="0"/>
            </a:endParaRPr>
          </a:p>
          <a:p>
            <a:pPr marL="342900" indent="-342900">
              <a:buFont typeface="+mj-lt"/>
              <a:buAutoNum type="arabicPeriod"/>
              <a:defRPr/>
            </a:pPr>
            <a:r>
              <a:rPr lang="en-GB" sz="1600" dirty="0">
                <a:latin typeface="Berlin Sans FB Demi" panose="020E0802020502020306" pitchFamily="34" charset="0"/>
              </a:rPr>
              <a:t>The tide carries eroded material along the coastline coast </a:t>
            </a:r>
            <a:br>
              <a:rPr lang="en-GB" sz="1600" dirty="0">
                <a:latin typeface="Berlin Sans FB Demi" panose="020E0802020502020306" pitchFamily="34" charset="0"/>
              </a:rPr>
            </a:br>
            <a:endParaRPr lang="en-GB" sz="1600" dirty="0">
              <a:latin typeface="Berlin Sans FB Demi" panose="020E0802020502020306" pitchFamily="34" charset="0"/>
            </a:endParaRPr>
          </a:p>
          <a:p>
            <a:pPr marL="342900" indent="-342900">
              <a:buFont typeface="+mj-lt"/>
              <a:buAutoNum type="arabicPeriod"/>
              <a:defRPr/>
            </a:pPr>
            <a:r>
              <a:rPr lang="en-GB" sz="1600" dirty="0">
                <a:latin typeface="Berlin Sans FB Demi" panose="020E0802020502020306" pitchFamily="34" charset="0"/>
              </a:rPr>
              <a:t>The deposits  form a long, thin sandy area of land.</a:t>
            </a:r>
            <a:br>
              <a:rPr lang="en-GB" sz="1600" dirty="0">
                <a:latin typeface="Berlin Sans FB Demi" panose="020E0802020502020306" pitchFamily="34" charset="0"/>
              </a:rPr>
            </a:br>
            <a:endParaRPr lang="en-GB" sz="1600" dirty="0">
              <a:latin typeface="Berlin Sans FB Demi" panose="020E0802020502020306" pitchFamily="34" charset="0"/>
            </a:endParaRPr>
          </a:p>
          <a:p>
            <a:pPr marL="342900" indent="-342900">
              <a:buFont typeface="+mj-lt"/>
              <a:buAutoNum type="arabicPeriod"/>
              <a:defRPr/>
            </a:pPr>
            <a:r>
              <a:rPr lang="en-GB" sz="1600" dirty="0">
                <a:latin typeface="Berlin Sans FB Demi" panose="020E0802020502020306" pitchFamily="34" charset="0"/>
              </a:rPr>
              <a:t>Changing winds may cause the spit to form a hook shape.</a:t>
            </a:r>
            <a:br>
              <a:rPr lang="en-GB" sz="1600" dirty="0">
                <a:latin typeface="Berlin Sans FB Demi" panose="020E0802020502020306" pitchFamily="34" charset="0"/>
              </a:rPr>
            </a:br>
            <a:endParaRPr lang="en-GB" sz="1600" dirty="0">
              <a:latin typeface="Berlin Sans FB Demi" panose="020E0802020502020306" pitchFamily="34" charset="0"/>
            </a:endParaRPr>
          </a:p>
          <a:p>
            <a:pPr marL="342900" indent="-342900">
              <a:buFont typeface="+mj-lt"/>
              <a:buAutoNum type="arabicPeriod"/>
              <a:defRPr/>
            </a:pPr>
            <a:r>
              <a:rPr lang="en-GB" sz="1600" dirty="0">
                <a:latin typeface="Berlin Sans FB Demi" panose="020E0802020502020306" pitchFamily="34" charset="0"/>
              </a:rPr>
              <a:t>Mud flats develop on the inland side of the spit.</a:t>
            </a:r>
          </a:p>
        </p:txBody>
      </p:sp>
      <p:sp>
        <p:nvSpPr>
          <p:cNvPr id="6" name="Oval 5"/>
          <p:cNvSpPr/>
          <p:nvPr/>
        </p:nvSpPr>
        <p:spPr>
          <a:xfrm>
            <a:off x="7248526" y="1905907"/>
            <a:ext cx="327025" cy="325438"/>
          </a:xfrm>
          <a:prstGeom prst="ellipse">
            <a:avLst/>
          </a:prstGeom>
          <a:solidFill>
            <a:schemeClr val="bg1"/>
          </a:solidFill>
          <a:ln w="28575">
            <a:solidFill>
              <a:srgbClr val="85C35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600" dirty="0">
                <a:solidFill>
                  <a:schemeClr val="tx1"/>
                </a:solidFill>
              </a:rPr>
              <a:t>1</a:t>
            </a:r>
          </a:p>
        </p:txBody>
      </p:sp>
      <p:sp>
        <p:nvSpPr>
          <p:cNvPr id="18" name="Oval 17"/>
          <p:cNvSpPr/>
          <p:nvPr/>
        </p:nvSpPr>
        <p:spPr>
          <a:xfrm>
            <a:off x="7851775" y="1953533"/>
            <a:ext cx="325438" cy="327025"/>
          </a:xfrm>
          <a:prstGeom prst="ellipse">
            <a:avLst/>
          </a:prstGeom>
          <a:solidFill>
            <a:schemeClr val="bg1"/>
          </a:solidFill>
          <a:ln w="28575">
            <a:solidFill>
              <a:srgbClr val="85C35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600" dirty="0">
                <a:solidFill>
                  <a:schemeClr val="tx1"/>
                </a:solidFill>
              </a:rPr>
              <a:t>2</a:t>
            </a:r>
          </a:p>
        </p:txBody>
      </p:sp>
      <p:sp>
        <p:nvSpPr>
          <p:cNvPr id="19" name="Oval 18"/>
          <p:cNvSpPr/>
          <p:nvPr/>
        </p:nvSpPr>
        <p:spPr>
          <a:xfrm>
            <a:off x="7412039" y="4122057"/>
            <a:ext cx="325437" cy="325438"/>
          </a:xfrm>
          <a:prstGeom prst="ellipse">
            <a:avLst/>
          </a:prstGeom>
          <a:solidFill>
            <a:schemeClr val="bg1"/>
          </a:solidFill>
          <a:ln w="28575">
            <a:solidFill>
              <a:srgbClr val="85C35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600" dirty="0">
                <a:solidFill>
                  <a:schemeClr val="tx1"/>
                </a:solidFill>
              </a:rPr>
              <a:t>3</a:t>
            </a:r>
          </a:p>
        </p:txBody>
      </p:sp>
      <p:sp>
        <p:nvSpPr>
          <p:cNvPr id="20" name="Oval 19"/>
          <p:cNvSpPr/>
          <p:nvPr/>
        </p:nvSpPr>
        <p:spPr>
          <a:xfrm>
            <a:off x="7575550" y="2799671"/>
            <a:ext cx="325438" cy="325437"/>
          </a:xfrm>
          <a:prstGeom prst="ellipse">
            <a:avLst/>
          </a:prstGeom>
          <a:solidFill>
            <a:schemeClr val="bg1"/>
          </a:solidFill>
          <a:ln w="28575">
            <a:solidFill>
              <a:srgbClr val="85C35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600" dirty="0">
                <a:solidFill>
                  <a:schemeClr val="tx1"/>
                </a:solidFill>
              </a:rPr>
              <a:t>4</a:t>
            </a:r>
          </a:p>
        </p:txBody>
      </p:sp>
    </p:spTree>
    <p:extLst>
      <p:ext uri="{BB962C8B-B14F-4D97-AF65-F5344CB8AC3E}">
        <p14:creationId xmlns:p14="http://schemas.microsoft.com/office/powerpoint/2010/main" val="7262085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4" end="4"/>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4">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8" grpId="0" animBg="1"/>
      <p:bldP spid="19" grpId="0" animBg="1"/>
      <p:bldP spid="2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78972" y="580349"/>
            <a:ext cx="11466285" cy="1200329"/>
          </a:xfrm>
          <a:prstGeom prst="rect">
            <a:avLst/>
          </a:prstGeom>
        </p:spPr>
        <p:txBody>
          <a:bodyPr wrap="square">
            <a:spAutoFit/>
          </a:bodyPr>
          <a:lstStyle/>
          <a:p>
            <a:r>
              <a:rPr lang="en-GB" altLang="en-US" sz="3600" dirty="0">
                <a:latin typeface="Berlin Sans FB Demi" panose="020E0802020502020306" pitchFamily="34" charset="0"/>
              </a:rPr>
              <a:t>Wind along the coast can blow sand inland, which, if obstructed, can then form piles of sand called </a:t>
            </a:r>
            <a:r>
              <a:rPr lang="en-GB" altLang="en-US" sz="3600" dirty="0">
                <a:solidFill>
                  <a:srgbClr val="0070C0"/>
                </a:solidFill>
                <a:latin typeface="Berlin Sans FB Demi" panose="020E0802020502020306" pitchFamily="34" charset="0"/>
              </a:rPr>
              <a:t>dunes</a:t>
            </a:r>
            <a:r>
              <a:rPr lang="en-GB" altLang="en-US" sz="3600" dirty="0">
                <a:latin typeface="Berlin Sans FB Demi" panose="020E0802020502020306" pitchFamily="34" charset="0"/>
              </a:rPr>
              <a:t>.</a:t>
            </a:r>
          </a:p>
        </p:txBody>
      </p:sp>
      <p:pic>
        <p:nvPicPr>
          <p:cNvPr id="5" name="Picture 4"/>
          <p:cNvPicPr>
            <a:picLocks noChangeAspect="1"/>
          </p:cNvPicPr>
          <p:nvPr/>
        </p:nvPicPr>
        <p:blipFill>
          <a:blip r:embed="rId2"/>
          <a:stretch>
            <a:fillRect/>
          </a:stretch>
        </p:blipFill>
        <p:spPr>
          <a:xfrm>
            <a:off x="770164" y="2354153"/>
            <a:ext cx="4701721" cy="3014092"/>
          </a:xfrm>
          <a:prstGeom prst="rect">
            <a:avLst/>
          </a:prstGeom>
        </p:spPr>
      </p:pic>
      <p:pic>
        <p:nvPicPr>
          <p:cNvPr id="6" name="Picture 5"/>
          <p:cNvPicPr>
            <a:picLocks noChangeAspect="1"/>
          </p:cNvPicPr>
          <p:nvPr/>
        </p:nvPicPr>
        <p:blipFill>
          <a:blip r:embed="rId3"/>
          <a:stretch>
            <a:fillRect/>
          </a:stretch>
        </p:blipFill>
        <p:spPr>
          <a:xfrm>
            <a:off x="6865257" y="2210709"/>
            <a:ext cx="4210048" cy="3157536"/>
          </a:xfrm>
          <a:prstGeom prst="rect">
            <a:avLst/>
          </a:prstGeom>
        </p:spPr>
      </p:pic>
    </p:spTree>
    <p:extLst>
      <p:ext uri="{BB962C8B-B14F-4D97-AF65-F5344CB8AC3E}">
        <p14:creationId xmlns:p14="http://schemas.microsoft.com/office/powerpoint/2010/main" val="135737257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3744914" y="1511301"/>
            <a:ext cx="6167437" cy="4467225"/>
          </a:xfrm>
          <a:prstGeom prst="rect">
            <a:avLst/>
          </a:prstGeom>
          <a:solidFill>
            <a:srgbClr val="85C35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latin typeface="Berlin Sans FB Demi" panose="020E0802020502020306" pitchFamily="34" charset="0"/>
            </a:endParaRPr>
          </a:p>
        </p:txBody>
      </p:sp>
      <p:sp>
        <p:nvSpPr>
          <p:cNvPr id="13315" name="Rectangle 1"/>
          <p:cNvSpPr>
            <a:spLocks noChangeArrowheads="1"/>
          </p:cNvSpPr>
          <p:nvPr/>
        </p:nvSpPr>
        <p:spPr bwMode="auto">
          <a:xfrm>
            <a:off x="2143126" y="728663"/>
            <a:ext cx="77692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Sassoon Infant Rg" pitchFamily="50"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itchFamily="50"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9pPr>
          </a:lstStyle>
          <a:p>
            <a:pPr algn="ctr" eaLnBrk="1" hangingPunct="1">
              <a:lnSpc>
                <a:spcPct val="100000"/>
              </a:lnSpc>
              <a:spcBef>
                <a:spcPct val="0"/>
              </a:spcBef>
              <a:buFontTx/>
              <a:buNone/>
            </a:pPr>
            <a:r>
              <a:rPr lang="en-GB" altLang="en-US" sz="3600" b="1" dirty="0">
                <a:solidFill>
                  <a:schemeClr val="tx1"/>
                </a:solidFill>
                <a:latin typeface="Berlin Sans FB Demi" panose="020E0802020502020306" pitchFamily="34" charset="0"/>
              </a:rPr>
              <a:t>Features of Coastlines</a:t>
            </a:r>
          </a:p>
        </p:txBody>
      </p:sp>
      <p:pic>
        <p:nvPicPr>
          <p:cNvPr id="13316" name="Picture 5"/>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60801" y="2070100"/>
            <a:ext cx="5929313" cy="317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2279651" y="1511301"/>
            <a:ext cx="1465263" cy="4467225"/>
          </a:xfrm>
          <a:prstGeom prst="rect">
            <a:avLst/>
          </a:prstGeom>
          <a:solidFill>
            <a:srgbClr val="BCFF8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latin typeface="Berlin Sans FB Demi" panose="020E0802020502020306" pitchFamily="34" charset="0"/>
            </a:endParaRPr>
          </a:p>
        </p:txBody>
      </p:sp>
      <p:sp>
        <p:nvSpPr>
          <p:cNvPr id="9" name="Rectangle 8"/>
          <p:cNvSpPr/>
          <p:nvPr/>
        </p:nvSpPr>
        <p:spPr>
          <a:xfrm>
            <a:off x="2279650" y="1512889"/>
            <a:ext cx="1466850" cy="4465637"/>
          </a:xfrm>
          <a:prstGeom prst="rect">
            <a:avLst/>
          </a:prstGeom>
        </p:spPr>
        <p:txBody>
          <a:bodyPr>
            <a:spAutoFit/>
          </a:bodyPr>
          <a:lstStyle/>
          <a:p>
            <a:pPr algn="ctr">
              <a:lnSpc>
                <a:spcPts val="3000"/>
              </a:lnSpc>
              <a:defRPr/>
            </a:pPr>
            <a:r>
              <a:rPr lang="en-GB" sz="1600" dirty="0">
                <a:latin typeface="Berlin Sans FB Demi" panose="020E0802020502020306" pitchFamily="34" charset="0"/>
              </a:rPr>
              <a:t>coast</a:t>
            </a:r>
          </a:p>
          <a:p>
            <a:pPr algn="ctr">
              <a:lnSpc>
                <a:spcPts val="3000"/>
              </a:lnSpc>
              <a:defRPr/>
            </a:pPr>
            <a:r>
              <a:rPr lang="en-GB" sz="1600" dirty="0">
                <a:latin typeface="Berlin Sans FB Demi" panose="020E0802020502020306" pitchFamily="34" charset="0"/>
              </a:rPr>
              <a:t>bay</a:t>
            </a:r>
          </a:p>
          <a:p>
            <a:pPr algn="ctr">
              <a:lnSpc>
                <a:spcPts val="3000"/>
              </a:lnSpc>
              <a:defRPr/>
            </a:pPr>
            <a:r>
              <a:rPr lang="en-GB" sz="1600" dirty="0">
                <a:latin typeface="Berlin Sans FB Demi" panose="020E0802020502020306" pitchFamily="34" charset="0"/>
              </a:rPr>
              <a:t>headland</a:t>
            </a:r>
          </a:p>
          <a:p>
            <a:pPr algn="ctr">
              <a:lnSpc>
                <a:spcPts val="3000"/>
              </a:lnSpc>
              <a:defRPr/>
            </a:pPr>
            <a:r>
              <a:rPr lang="en-GB" sz="1600" dirty="0">
                <a:latin typeface="Berlin Sans FB Demi" panose="020E0802020502020306" pitchFamily="34" charset="0"/>
              </a:rPr>
              <a:t>beach</a:t>
            </a:r>
          </a:p>
          <a:p>
            <a:pPr algn="ctr">
              <a:lnSpc>
                <a:spcPts val="3000"/>
              </a:lnSpc>
              <a:defRPr/>
            </a:pPr>
            <a:r>
              <a:rPr lang="en-GB" sz="1600" dirty="0">
                <a:latin typeface="Berlin Sans FB Demi" panose="020E0802020502020306" pitchFamily="34" charset="0"/>
              </a:rPr>
              <a:t>dune</a:t>
            </a:r>
          </a:p>
          <a:p>
            <a:pPr algn="ctr">
              <a:lnSpc>
                <a:spcPts val="3000"/>
              </a:lnSpc>
              <a:defRPr/>
            </a:pPr>
            <a:r>
              <a:rPr lang="en-GB" sz="1600" dirty="0">
                <a:latin typeface="Berlin Sans FB Demi" panose="020E0802020502020306" pitchFamily="34" charset="0"/>
              </a:rPr>
              <a:t>cave</a:t>
            </a:r>
          </a:p>
          <a:p>
            <a:pPr algn="ctr">
              <a:lnSpc>
                <a:spcPts val="3000"/>
              </a:lnSpc>
              <a:defRPr/>
            </a:pPr>
            <a:r>
              <a:rPr lang="en-GB" sz="1600" dirty="0">
                <a:latin typeface="Berlin Sans FB Demi" panose="020E0802020502020306" pitchFamily="34" charset="0"/>
              </a:rPr>
              <a:t>cliff</a:t>
            </a:r>
          </a:p>
          <a:p>
            <a:pPr algn="ctr">
              <a:lnSpc>
                <a:spcPts val="3000"/>
              </a:lnSpc>
              <a:defRPr/>
            </a:pPr>
            <a:r>
              <a:rPr lang="en-GB" sz="1600" dirty="0">
                <a:latin typeface="Berlin Sans FB Demi" panose="020E0802020502020306" pitchFamily="34" charset="0"/>
              </a:rPr>
              <a:t>arch</a:t>
            </a:r>
          </a:p>
          <a:p>
            <a:pPr algn="ctr">
              <a:lnSpc>
                <a:spcPts val="3000"/>
              </a:lnSpc>
              <a:defRPr/>
            </a:pPr>
            <a:r>
              <a:rPr lang="en-GB" sz="1600" dirty="0">
                <a:latin typeface="Berlin Sans FB Demi" panose="020E0802020502020306" pitchFamily="34" charset="0"/>
              </a:rPr>
              <a:t>stack</a:t>
            </a:r>
          </a:p>
          <a:p>
            <a:pPr algn="ctr">
              <a:lnSpc>
                <a:spcPts val="3000"/>
              </a:lnSpc>
              <a:defRPr/>
            </a:pPr>
            <a:r>
              <a:rPr lang="en-GB" sz="1600" dirty="0">
                <a:latin typeface="Berlin Sans FB Demi" panose="020E0802020502020306" pitchFamily="34" charset="0"/>
              </a:rPr>
              <a:t>stump</a:t>
            </a:r>
          </a:p>
          <a:p>
            <a:pPr algn="ctr">
              <a:lnSpc>
                <a:spcPts val="3000"/>
              </a:lnSpc>
              <a:defRPr/>
            </a:pPr>
            <a:r>
              <a:rPr lang="en-GB" sz="1600" dirty="0">
                <a:latin typeface="Berlin Sans FB Demi" panose="020E0802020502020306" pitchFamily="34" charset="0"/>
              </a:rPr>
              <a:t>spit </a:t>
            </a:r>
          </a:p>
        </p:txBody>
      </p:sp>
      <p:grpSp>
        <p:nvGrpSpPr>
          <p:cNvPr id="13319" name="Group 18"/>
          <p:cNvGrpSpPr>
            <a:grpSpLocks/>
          </p:cNvGrpSpPr>
          <p:nvPr/>
        </p:nvGrpSpPr>
        <p:grpSpPr bwMode="auto">
          <a:xfrm>
            <a:off x="6667500" y="3919538"/>
            <a:ext cx="368300" cy="1111250"/>
            <a:chOff x="5143598" y="3928187"/>
            <a:chExt cx="367870" cy="1111300"/>
          </a:xfrm>
        </p:grpSpPr>
        <p:sp>
          <p:nvSpPr>
            <p:cNvPr id="15" name="Oval 14"/>
            <p:cNvSpPr/>
            <p:nvPr/>
          </p:nvSpPr>
          <p:spPr>
            <a:xfrm>
              <a:off x="5143598" y="3928187"/>
              <a:ext cx="52327" cy="50802"/>
            </a:xfrm>
            <a:prstGeom prst="ellipse">
              <a:avLst/>
            </a:prstGeom>
            <a:solidFill>
              <a:srgbClr val="BCFF8B"/>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latin typeface="Berlin Sans FB Demi" panose="020E0802020502020306" pitchFamily="34" charset="0"/>
              </a:endParaRPr>
            </a:p>
          </p:txBody>
        </p:sp>
        <p:cxnSp>
          <p:nvCxnSpPr>
            <p:cNvPr id="17" name="Straight Connector 16"/>
            <p:cNvCxnSpPr/>
            <p:nvPr/>
          </p:nvCxnSpPr>
          <p:spPr>
            <a:xfrm flipV="1">
              <a:off x="5195925" y="3948825"/>
              <a:ext cx="310787" cy="7938"/>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5511468" y="3945650"/>
              <a:ext cx="0" cy="109383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0" name="Rectangle 19"/>
          <p:cNvSpPr>
            <a:spLocks noChangeArrowheads="1"/>
          </p:cNvSpPr>
          <p:nvPr/>
        </p:nvSpPr>
        <p:spPr bwMode="auto">
          <a:xfrm>
            <a:off x="6705600" y="4927600"/>
            <a:ext cx="758541" cy="438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Sassoon Infant Rg" pitchFamily="50"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itchFamily="50"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9pPr>
          </a:lstStyle>
          <a:p>
            <a:pPr>
              <a:lnSpc>
                <a:spcPts val="2700"/>
              </a:lnSpc>
              <a:spcBef>
                <a:spcPct val="0"/>
              </a:spcBef>
              <a:buNone/>
            </a:pPr>
            <a:r>
              <a:rPr lang="en-GB" altLang="en-US" sz="1600">
                <a:solidFill>
                  <a:schemeClr val="tx1"/>
                </a:solidFill>
                <a:latin typeface="Berlin Sans FB Demi" panose="020E0802020502020306" pitchFamily="34" charset="0"/>
              </a:rPr>
              <a:t>stump</a:t>
            </a:r>
          </a:p>
        </p:txBody>
      </p:sp>
      <p:cxnSp>
        <p:nvCxnSpPr>
          <p:cNvPr id="23" name="Straight Connector 22"/>
          <p:cNvCxnSpPr/>
          <p:nvPr/>
        </p:nvCxnSpPr>
        <p:spPr>
          <a:xfrm>
            <a:off x="6183313" y="3530600"/>
            <a:ext cx="6731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Oval 21"/>
          <p:cNvSpPr/>
          <p:nvPr/>
        </p:nvSpPr>
        <p:spPr>
          <a:xfrm>
            <a:off x="6843714" y="3505201"/>
            <a:ext cx="52387" cy="49213"/>
          </a:xfrm>
          <a:prstGeom prst="ellipse">
            <a:avLst/>
          </a:prstGeom>
          <a:solidFill>
            <a:srgbClr val="BCFF8B"/>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latin typeface="Berlin Sans FB Demi" panose="020E0802020502020306" pitchFamily="34" charset="0"/>
            </a:endParaRPr>
          </a:p>
        </p:txBody>
      </p:sp>
      <p:cxnSp>
        <p:nvCxnSpPr>
          <p:cNvPr id="25" name="Straight Connector 24"/>
          <p:cNvCxnSpPr/>
          <p:nvPr/>
        </p:nvCxnSpPr>
        <p:spPr>
          <a:xfrm>
            <a:off x="6184900" y="3522663"/>
            <a:ext cx="0" cy="132556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Rectangle 26"/>
          <p:cNvSpPr>
            <a:spLocks noChangeArrowheads="1"/>
          </p:cNvSpPr>
          <p:nvPr/>
        </p:nvSpPr>
        <p:spPr bwMode="auto">
          <a:xfrm>
            <a:off x="5873751" y="4797425"/>
            <a:ext cx="663964" cy="438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Sassoon Infant Rg" pitchFamily="50"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itchFamily="50"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9pPr>
          </a:lstStyle>
          <a:p>
            <a:pPr>
              <a:lnSpc>
                <a:spcPts val="2700"/>
              </a:lnSpc>
              <a:spcBef>
                <a:spcPct val="0"/>
              </a:spcBef>
              <a:buNone/>
            </a:pPr>
            <a:r>
              <a:rPr lang="en-GB" altLang="en-US" sz="1600">
                <a:solidFill>
                  <a:schemeClr val="tx1"/>
                </a:solidFill>
                <a:latin typeface="Berlin Sans FB Demi" panose="020E0802020502020306" pitchFamily="34" charset="0"/>
              </a:rPr>
              <a:t>stack</a:t>
            </a:r>
          </a:p>
        </p:txBody>
      </p:sp>
      <p:cxnSp>
        <p:nvCxnSpPr>
          <p:cNvPr id="29" name="Straight Connector 28"/>
          <p:cNvCxnSpPr/>
          <p:nvPr/>
        </p:nvCxnSpPr>
        <p:spPr>
          <a:xfrm flipV="1">
            <a:off x="7277100" y="3589338"/>
            <a:ext cx="311150" cy="635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8" name="Oval 27"/>
          <p:cNvSpPr/>
          <p:nvPr/>
        </p:nvSpPr>
        <p:spPr>
          <a:xfrm>
            <a:off x="7224714" y="3570288"/>
            <a:ext cx="52387" cy="49212"/>
          </a:xfrm>
          <a:prstGeom prst="ellipse">
            <a:avLst/>
          </a:prstGeom>
          <a:solidFill>
            <a:srgbClr val="BCFF8B"/>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latin typeface="Berlin Sans FB Demi" panose="020E0802020502020306" pitchFamily="34" charset="0"/>
            </a:endParaRPr>
          </a:p>
        </p:txBody>
      </p:sp>
      <p:cxnSp>
        <p:nvCxnSpPr>
          <p:cNvPr id="30" name="Straight Connector 29"/>
          <p:cNvCxnSpPr/>
          <p:nvPr/>
        </p:nvCxnSpPr>
        <p:spPr>
          <a:xfrm>
            <a:off x="7581900" y="3589338"/>
            <a:ext cx="0" cy="201136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32" name="Rectangle 31"/>
          <p:cNvSpPr>
            <a:spLocks noChangeArrowheads="1"/>
          </p:cNvSpPr>
          <p:nvPr/>
        </p:nvSpPr>
        <p:spPr bwMode="auto">
          <a:xfrm>
            <a:off x="7319963" y="5481638"/>
            <a:ext cx="585417" cy="438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Sassoon Infant Rg" pitchFamily="50"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itchFamily="50"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9pPr>
          </a:lstStyle>
          <a:p>
            <a:pPr>
              <a:lnSpc>
                <a:spcPts val="2700"/>
              </a:lnSpc>
              <a:spcBef>
                <a:spcPct val="0"/>
              </a:spcBef>
              <a:buNone/>
            </a:pPr>
            <a:r>
              <a:rPr lang="en-GB" altLang="en-US" sz="1600">
                <a:solidFill>
                  <a:schemeClr val="tx1"/>
                </a:solidFill>
                <a:latin typeface="Berlin Sans FB Demi" panose="020E0802020502020306" pitchFamily="34" charset="0"/>
              </a:rPr>
              <a:t>arch</a:t>
            </a:r>
          </a:p>
        </p:txBody>
      </p:sp>
      <p:sp>
        <p:nvSpPr>
          <p:cNvPr id="40" name="Rectangle 39"/>
          <p:cNvSpPr>
            <a:spLocks noChangeArrowheads="1"/>
          </p:cNvSpPr>
          <p:nvPr/>
        </p:nvSpPr>
        <p:spPr bwMode="auto">
          <a:xfrm>
            <a:off x="7731126" y="5243513"/>
            <a:ext cx="1059906" cy="438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Sassoon Infant Rg" pitchFamily="50"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itchFamily="50"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9pPr>
          </a:lstStyle>
          <a:p>
            <a:pPr>
              <a:lnSpc>
                <a:spcPts val="2700"/>
              </a:lnSpc>
              <a:spcBef>
                <a:spcPct val="0"/>
              </a:spcBef>
              <a:buNone/>
            </a:pPr>
            <a:r>
              <a:rPr lang="en-GB" altLang="en-US" sz="1600">
                <a:solidFill>
                  <a:schemeClr val="tx1"/>
                </a:solidFill>
                <a:latin typeface="Berlin Sans FB Demi" panose="020E0802020502020306" pitchFamily="34" charset="0"/>
              </a:rPr>
              <a:t>headland</a:t>
            </a:r>
          </a:p>
        </p:txBody>
      </p:sp>
      <p:cxnSp>
        <p:nvCxnSpPr>
          <p:cNvPr id="41" name="Straight Connector 40"/>
          <p:cNvCxnSpPr/>
          <p:nvPr/>
        </p:nvCxnSpPr>
        <p:spPr>
          <a:xfrm>
            <a:off x="8439151" y="3684588"/>
            <a:ext cx="487363"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35" name="Oval 34"/>
          <p:cNvSpPr/>
          <p:nvPr/>
        </p:nvSpPr>
        <p:spPr>
          <a:xfrm>
            <a:off x="8401050" y="3657600"/>
            <a:ext cx="52388" cy="50800"/>
          </a:xfrm>
          <a:prstGeom prst="ellipse">
            <a:avLst/>
          </a:prstGeom>
          <a:solidFill>
            <a:srgbClr val="BCFF8B"/>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latin typeface="Berlin Sans FB Demi" panose="020E0802020502020306" pitchFamily="34" charset="0"/>
            </a:endParaRPr>
          </a:p>
        </p:txBody>
      </p:sp>
      <p:cxnSp>
        <p:nvCxnSpPr>
          <p:cNvPr id="43" name="Straight Connector 42"/>
          <p:cNvCxnSpPr>
            <a:endCxn id="44" idx="0"/>
          </p:cNvCxnSpPr>
          <p:nvPr/>
        </p:nvCxnSpPr>
        <p:spPr>
          <a:xfrm flipH="1">
            <a:off x="8924925" y="3678238"/>
            <a:ext cx="1588" cy="167005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4" name="Rectangle 43"/>
          <p:cNvSpPr>
            <a:spLocks noChangeArrowheads="1"/>
          </p:cNvSpPr>
          <p:nvPr/>
        </p:nvSpPr>
        <p:spPr bwMode="auto">
          <a:xfrm>
            <a:off x="8683625" y="5348288"/>
            <a:ext cx="524503" cy="438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Sassoon Infant Rg" pitchFamily="50"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itchFamily="50"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9pPr>
          </a:lstStyle>
          <a:p>
            <a:pPr>
              <a:lnSpc>
                <a:spcPts val="2700"/>
              </a:lnSpc>
              <a:spcBef>
                <a:spcPct val="0"/>
              </a:spcBef>
              <a:buNone/>
            </a:pPr>
            <a:r>
              <a:rPr lang="en-GB" altLang="en-US" sz="1600">
                <a:solidFill>
                  <a:schemeClr val="tx1"/>
                </a:solidFill>
                <a:latin typeface="Berlin Sans FB Demi" panose="020E0802020502020306" pitchFamily="34" charset="0"/>
              </a:rPr>
              <a:t>cliff</a:t>
            </a:r>
          </a:p>
        </p:txBody>
      </p:sp>
      <p:cxnSp>
        <p:nvCxnSpPr>
          <p:cNvPr id="46" name="Straight Connector 45"/>
          <p:cNvCxnSpPr/>
          <p:nvPr/>
        </p:nvCxnSpPr>
        <p:spPr>
          <a:xfrm>
            <a:off x="8208963" y="3810000"/>
            <a:ext cx="0" cy="1538288"/>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34" name="Oval 33"/>
          <p:cNvSpPr/>
          <p:nvPr/>
        </p:nvSpPr>
        <p:spPr>
          <a:xfrm>
            <a:off x="8181975" y="3790951"/>
            <a:ext cx="52388" cy="49213"/>
          </a:xfrm>
          <a:prstGeom prst="ellipse">
            <a:avLst/>
          </a:prstGeom>
          <a:solidFill>
            <a:srgbClr val="BCFF8B"/>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latin typeface="Berlin Sans FB Demi" panose="020E0802020502020306" pitchFamily="34" charset="0"/>
            </a:endParaRPr>
          </a:p>
        </p:txBody>
      </p:sp>
      <p:cxnSp>
        <p:nvCxnSpPr>
          <p:cNvPr id="51" name="Straight Connector 50"/>
          <p:cNvCxnSpPr/>
          <p:nvPr/>
        </p:nvCxnSpPr>
        <p:spPr>
          <a:xfrm>
            <a:off x="9391650" y="3427413"/>
            <a:ext cx="0" cy="15367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9191626" y="3432175"/>
            <a:ext cx="20002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50" name="Oval 49"/>
          <p:cNvSpPr/>
          <p:nvPr/>
        </p:nvSpPr>
        <p:spPr>
          <a:xfrm>
            <a:off x="9166225" y="3411538"/>
            <a:ext cx="52388" cy="49212"/>
          </a:xfrm>
          <a:prstGeom prst="ellipse">
            <a:avLst/>
          </a:prstGeom>
          <a:solidFill>
            <a:srgbClr val="BCFF8B"/>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latin typeface="Berlin Sans FB Demi" panose="020E0802020502020306" pitchFamily="34" charset="0"/>
            </a:endParaRPr>
          </a:p>
        </p:txBody>
      </p:sp>
      <p:sp>
        <p:nvSpPr>
          <p:cNvPr id="54" name="Rectangle 53"/>
          <p:cNvSpPr>
            <a:spLocks noChangeArrowheads="1"/>
          </p:cNvSpPr>
          <p:nvPr/>
        </p:nvSpPr>
        <p:spPr bwMode="auto">
          <a:xfrm>
            <a:off x="9064626" y="4868864"/>
            <a:ext cx="729687" cy="438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Sassoon Infant Rg" pitchFamily="50"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itchFamily="50"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9pPr>
          </a:lstStyle>
          <a:p>
            <a:pPr>
              <a:lnSpc>
                <a:spcPts val="2700"/>
              </a:lnSpc>
              <a:spcBef>
                <a:spcPct val="0"/>
              </a:spcBef>
              <a:buNone/>
            </a:pPr>
            <a:r>
              <a:rPr lang="en-GB" altLang="en-US" sz="1600">
                <a:solidFill>
                  <a:schemeClr val="tx1"/>
                </a:solidFill>
                <a:latin typeface="Berlin Sans FB Demi" panose="020E0802020502020306" pitchFamily="34" charset="0"/>
              </a:rPr>
              <a:t>beach</a:t>
            </a:r>
          </a:p>
        </p:txBody>
      </p:sp>
      <p:sp>
        <p:nvSpPr>
          <p:cNvPr id="60" name="Oval 59"/>
          <p:cNvSpPr/>
          <p:nvPr/>
        </p:nvSpPr>
        <p:spPr>
          <a:xfrm>
            <a:off x="6492875" y="3028951"/>
            <a:ext cx="52388" cy="49213"/>
          </a:xfrm>
          <a:prstGeom prst="ellipse">
            <a:avLst/>
          </a:prstGeom>
          <a:solidFill>
            <a:srgbClr val="BCFF8B"/>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latin typeface="Berlin Sans FB Demi" panose="020E0802020502020306" pitchFamily="34" charset="0"/>
            </a:endParaRPr>
          </a:p>
        </p:txBody>
      </p:sp>
      <p:cxnSp>
        <p:nvCxnSpPr>
          <p:cNvPr id="61" name="Straight Connector 60"/>
          <p:cNvCxnSpPr/>
          <p:nvPr/>
        </p:nvCxnSpPr>
        <p:spPr>
          <a:xfrm flipV="1">
            <a:off x="6516688" y="3067050"/>
            <a:ext cx="0" cy="185738"/>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flipH="1">
            <a:off x="5746750" y="3251201"/>
            <a:ext cx="776288" cy="317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flipV="1">
            <a:off x="5748338" y="3249613"/>
            <a:ext cx="0" cy="230505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69" name="Rectangle 68"/>
          <p:cNvSpPr>
            <a:spLocks noChangeArrowheads="1"/>
          </p:cNvSpPr>
          <p:nvPr/>
        </p:nvSpPr>
        <p:spPr bwMode="auto">
          <a:xfrm>
            <a:off x="5518151" y="5459414"/>
            <a:ext cx="514885" cy="438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Sassoon Infant Rg" pitchFamily="50"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itchFamily="50"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9pPr>
          </a:lstStyle>
          <a:p>
            <a:pPr>
              <a:lnSpc>
                <a:spcPts val="2700"/>
              </a:lnSpc>
              <a:spcBef>
                <a:spcPct val="0"/>
              </a:spcBef>
              <a:buNone/>
            </a:pPr>
            <a:r>
              <a:rPr lang="en-GB" altLang="en-US" sz="1600">
                <a:solidFill>
                  <a:schemeClr val="tx1"/>
                </a:solidFill>
                <a:latin typeface="Berlin Sans FB Demi" panose="020E0802020502020306" pitchFamily="34" charset="0"/>
              </a:rPr>
              <a:t>spit</a:t>
            </a:r>
          </a:p>
        </p:txBody>
      </p:sp>
      <p:cxnSp>
        <p:nvCxnSpPr>
          <p:cNvPr id="71" name="Straight Connector 70"/>
          <p:cNvCxnSpPr/>
          <p:nvPr/>
        </p:nvCxnSpPr>
        <p:spPr>
          <a:xfrm flipV="1">
            <a:off x="4968875" y="1974851"/>
            <a:ext cx="0" cy="72072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70" name="Oval 69"/>
          <p:cNvSpPr/>
          <p:nvPr/>
        </p:nvSpPr>
        <p:spPr>
          <a:xfrm>
            <a:off x="4941889" y="2682875"/>
            <a:ext cx="52387" cy="50800"/>
          </a:xfrm>
          <a:prstGeom prst="ellipse">
            <a:avLst/>
          </a:prstGeom>
          <a:solidFill>
            <a:srgbClr val="BCFF8B"/>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latin typeface="Berlin Sans FB Demi" panose="020E0802020502020306" pitchFamily="34" charset="0"/>
            </a:endParaRPr>
          </a:p>
        </p:txBody>
      </p:sp>
      <p:sp>
        <p:nvSpPr>
          <p:cNvPr id="73" name="Rectangle 72"/>
          <p:cNvSpPr>
            <a:spLocks noChangeArrowheads="1"/>
          </p:cNvSpPr>
          <p:nvPr/>
        </p:nvSpPr>
        <p:spPr bwMode="auto">
          <a:xfrm>
            <a:off x="4675189" y="1555750"/>
            <a:ext cx="646331" cy="438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Sassoon Infant Rg" pitchFamily="50"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itchFamily="50"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9pPr>
          </a:lstStyle>
          <a:p>
            <a:pPr>
              <a:lnSpc>
                <a:spcPts val="2700"/>
              </a:lnSpc>
              <a:spcBef>
                <a:spcPct val="0"/>
              </a:spcBef>
              <a:buNone/>
            </a:pPr>
            <a:r>
              <a:rPr lang="en-GB" altLang="en-US" sz="1600">
                <a:solidFill>
                  <a:schemeClr val="tx1"/>
                </a:solidFill>
                <a:latin typeface="Berlin Sans FB Demi" panose="020E0802020502020306" pitchFamily="34" charset="0"/>
              </a:rPr>
              <a:t>dune</a:t>
            </a:r>
          </a:p>
        </p:txBody>
      </p:sp>
      <p:sp>
        <p:nvSpPr>
          <p:cNvPr id="74" name="Oval 73"/>
          <p:cNvSpPr/>
          <p:nvPr/>
        </p:nvSpPr>
        <p:spPr>
          <a:xfrm>
            <a:off x="8037514" y="3411538"/>
            <a:ext cx="52387" cy="49212"/>
          </a:xfrm>
          <a:prstGeom prst="ellipse">
            <a:avLst/>
          </a:prstGeom>
          <a:solidFill>
            <a:srgbClr val="BCFF8B"/>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latin typeface="Berlin Sans FB Demi" panose="020E0802020502020306" pitchFamily="34" charset="0"/>
            </a:endParaRPr>
          </a:p>
        </p:txBody>
      </p:sp>
      <p:cxnSp>
        <p:nvCxnSpPr>
          <p:cNvPr id="75" name="Straight Connector 74"/>
          <p:cNvCxnSpPr/>
          <p:nvPr/>
        </p:nvCxnSpPr>
        <p:spPr>
          <a:xfrm>
            <a:off x="8066088" y="2343150"/>
            <a:ext cx="0" cy="1074738"/>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77" name="Rectangle 76"/>
          <p:cNvSpPr>
            <a:spLocks noChangeArrowheads="1"/>
          </p:cNvSpPr>
          <p:nvPr/>
        </p:nvSpPr>
        <p:spPr bwMode="auto">
          <a:xfrm>
            <a:off x="7821614" y="1879600"/>
            <a:ext cx="535724" cy="438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Sassoon Infant Rg" pitchFamily="50"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itchFamily="50"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9pPr>
          </a:lstStyle>
          <a:p>
            <a:pPr>
              <a:lnSpc>
                <a:spcPts val="2700"/>
              </a:lnSpc>
              <a:spcBef>
                <a:spcPct val="0"/>
              </a:spcBef>
              <a:buNone/>
            </a:pPr>
            <a:r>
              <a:rPr lang="en-GB" altLang="en-US" sz="1600">
                <a:solidFill>
                  <a:schemeClr val="tx1"/>
                </a:solidFill>
                <a:latin typeface="Berlin Sans FB Demi" panose="020E0802020502020306" pitchFamily="34" charset="0"/>
              </a:rPr>
              <a:t>bay</a:t>
            </a:r>
          </a:p>
        </p:txBody>
      </p:sp>
      <p:sp>
        <p:nvSpPr>
          <p:cNvPr id="84" name="Freeform 83"/>
          <p:cNvSpPr/>
          <p:nvPr/>
        </p:nvSpPr>
        <p:spPr>
          <a:xfrm>
            <a:off x="7539039" y="3263900"/>
            <a:ext cx="123825" cy="96838"/>
          </a:xfrm>
          <a:custGeom>
            <a:avLst/>
            <a:gdLst>
              <a:gd name="connsiteX0" fmla="*/ 1001 w 151125"/>
              <a:gd name="connsiteY0" fmla="*/ 95306 h 95320"/>
              <a:gd name="connsiteX1" fmla="*/ 17670 w 151125"/>
              <a:gd name="connsiteY1" fmla="*/ 47681 h 95320"/>
              <a:gd name="connsiteX2" fmla="*/ 62914 w 151125"/>
              <a:gd name="connsiteY2" fmla="*/ 56 h 95320"/>
              <a:gd name="connsiteX3" fmla="*/ 151020 w 151125"/>
              <a:gd name="connsiteY3" fmla="*/ 38156 h 95320"/>
              <a:gd name="connsiteX4" fmla="*/ 43864 w 151125"/>
              <a:gd name="connsiteY4" fmla="*/ 42918 h 95320"/>
              <a:gd name="connsiteX5" fmla="*/ 1001 w 151125"/>
              <a:gd name="connsiteY5" fmla="*/ 95306 h 95320"/>
              <a:gd name="connsiteX0" fmla="*/ 2001 w 152125"/>
              <a:gd name="connsiteY0" fmla="*/ 95306 h 95618"/>
              <a:gd name="connsiteX1" fmla="*/ 18670 w 152125"/>
              <a:gd name="connsiteY1" fmla="*/ 47681 h 95618"/>
              <a:gd name="connsiteX2" fmla="*/ 63914 w 152125"/>
              <a:gd name="connsiteY2" fmla="*/ 56 h 95618"/>
              <a:gd name="connsiteX3" fmla="*/ 152020 w 152125"/>
              <a:gd name="connsiteY3" fmla="*/ 38156 h 95618"/>
              <a:gd name="connsiteX4" fmla="*/ 61533 w 152125"/>
              <a:gd name="connsiteY4" fmla="*/ 66731 h 95618"/>
              <a:gd name="connsiteX5" fmla="*/ 2001 w 152125"/>
              <a:gd name="connsiteY5" fmla="*/ 95306 h 95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2125" h="95618">
                <a:moveTo>
                  <a:pt x="2001" y="95306"/>
                </a:moveTo>
                <a:cubicBezTo>
                  <a:pt x="-5143" y="92131"/>
                  <a:pt x="8351" y="63556"/>
                  <a:pt x="18670" y="47681"/>
                </a:cubicBezTo>
                <a:cubicBezTo>
                  <a:pt x="28989" y="31806"/>
                  <a:pt x="41689" y="1643"/>
                  <a:pt x="63914" y="56"/>
                </a:cubicBezTo>
                <a:cubicBezTo>
                  <a:pt x="86139" y="-1531"/>
                  <a:pt x="155195" y="31012"/>
                  <a:pt x="152020" y="38156"/>
                </a:cubicBezTo>
                <a:cubicBezTo>
                  <a:pt x="148845" y="45300"/>
                  <a:pt x="85742" y="56809"/>
                  <a:pt x="61533" y="66731"/>
                </a:cubicBezTo>
                <a:cubicBezTo>
                  <a:pt x="37324" y="76653"/>
                  <a:pt x="9145" y="98481"/>
                  <a:pt x="2001" y="95306"/>
                </a:cubicBezTo>
                <a:close/>
              </a:path>
            </a:pathLst>
          </a:custGeom>
          <a:solidFill>
            <a:srgbClr val="1D1D1B"/>
          </a:solidFill>
          <a:ln>
            <a:solidFill>
              <a:srgbClr val="1F1F1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latin typeface="Berlin Sans FB Demi" panose="020E0802020502020306" pitchFamily="34" charset="0"/>
            </a:endParaRPr>
          </a:p>
        </p:txBody>
      </p:sp>
      <p:sp>
        <p:nvSpPr>
          <p:cNvPr id="85" name="Freeform 84"/>
          <p:cNvSpPr/>
          <p:nvPr/>
        </p:nvSpPr>
        <p:spPr>
          <a:xfrm>
            <a:off x="7539038" y="3313114"/>
            <a:ext cx="184150" cy="58737"/>
          </a:xfrm>
          <a:custGeom>
            <a:avLst/>
            <a:gdLst>
              <a:gd name="connsiteX0" fmla="*/ 1001 w 151125"/>
              <a:gd name="connsiteY0" fmla="*/ 95306 h 95320"/>
              <a:gd name="connsiteX1" fmla="*/ 17670 w 151125"/>
              <a:gd name="connsiteY1" fmla="*/ 47681 h 95320"/>
              <a:gd name="connsiteX2" fmla="*/ 62914 w 151125"/>
              <a:gd name="connsiteY2" fmla="*/ 56 h 95320"/>
              <a:gd name="connsiteX3" fmla="*/ 151020 w 151125"/>
              <a:gd name="connsiteY3" fmla="*/ 38156 h 95320"/>
              <a:gd name="connsiteX4" fmla="*/ 43864 w 151125"/>
              <a:gd name="connsiteY4" fmla="*/ 42918 h 95320"/>
              <a:gd name="connsiteX5" fmla="*/ 1001 w 151125"/>
              <a:gd name="connsiteY5" fmla="*/ 95306 h 95320"/>
              <a:gd name="connsiteX0" fmla="*/ 2001 w 152125"/>
              <a:gd name="connsiteY0" fmla="*/ 95306 h 95618"/>
              <a:gd name="connsiteX1" fmla="*/ 18670 w 152125"/>
              <a:gd name="connsiteY1" fmla="*/ 47681 h 95618"/>
              <a:gd name="connsiteX2" fmla="*/ 63914 w 152125"/>
              <a:gd name="connsiteY2" fmla="*/ 56 h 95618"/>
              <a:gd name="connsiteX3" fmla="*/ 152020 w 152125"/>
              <a:gd name="connsiteY3" fmla="*/ 38156 h 95618"/>
              <a:gd name="connsiteX4" fmla="*/ 61533 w 152125"/>
              <a:gd name="connsiteY4" fmla="*/ 66731 h 95618"/>
              <a:gd name="connsiteX5" fmla="*/ 2001 w 152125"/>
              <a:gd name="connsiteY5" fmla="*/ 95306 h 95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2125" h="95618">
                <a:moveTo>
                  <a:pt x="2001" y="95306"/>
                </a:moveTo>
                <a:cubicBezTo>
                  <a:pt x="-5143" y="92131"/>
                  <a:pt x="8351" y="63556"/>
                  <a:pt x="18670" y="47681"/>
                </a:cubicBezTo>
                <a:cubicBezTo>
                  <a:pt x="28989" y="31806"/>
                  <a:pt x="41689" y="1643"/>
                  <a:pt x="63914" y="56"/>
                </a:cubicBezTo>
                <a:cubicBezTo>
                  <a:pt x="86139" y="-1531"/>
                  <a:pt x="155195" y="31012"/>
                  <a:pt x="152020" y="38156"/>
                </a:cubicBezTo>
                <a:cubicBezTo>
                  <a:pt x="148845" y="45300"/>
                  <a:pt x="85742" y="56809"/>
                  <a:pt x="61533" y="66731"/>
                </a:cubicBezTo>
                <a:cubicBezTo>
                  <a:pt x="37324" y="76653"/>
                  <a:pt x="9145" y="98481"/>
                  <a:pt x="2001" y="95306"/>
                </a:cubicBezTo>
                <a:close/>
              </a:path>
            </a:pathLst>
          </a:custGeom>
          <a:solidFill>
            <a:srgbClr val="435561">
              <a:alpha val="7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latin typeface="Berlin Sans FB Demi" panose="020E0802020502020306" pitchFamily="34" charset="0"/>
            </a:endParaRPr>
          </a:p>
        </p:txBody>
      </p:sp>
      <p:cxnSp>
        <p:nvCxnSpPr>
          <p:cNvPr id="87" name="Straight Connector 86"/>
          <p:cNvCxnSpPr/>
          <p:nvPr/>
        </p:nvCxnSpPr>
        <p:spPr>
          <a:xfrm>
            <a:off x="7607300" y="1895476"/>
            <a:ext cx="0" cy="147002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92" name="Rectangle 91"/>
          <p:cNvSpPr>
            <a:spLocks noChangeArrowheads="1"/>
          </p:cNvSpPr>
          <p:nvPr/>
        </p:nvSpPr>
        <p:spPr bwMode="auto">
          <a:xfrm>
            <a:off x="7334250" y="1506538"/>
            <a:ext cx="603050" cy="438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Sassoon Infant Rg" pitchFamily="50"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itchFamily="50"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9pPr>
          </a:lstStyle>
          <a:p>
            <a:pPr>
              <a:lnSpc>
                <a:spcPts val="2700"/>
              </a:lnSpc>
              <a:spcBef>
                <a:spcPct val="0"/>
              </a:spcBef>
              <a:buNone/>
            </a:pPr>
            <a:r>
              <a:rPr lang="en-GB" altLang="en-US" sz="1600">
                <a:solidFill>
                  <a:schemeClr val="tx1"/>
                </a:solidFill>
                <a:latin typeface="Berlin Sans FB Demi" panose="020E0802020502020306" pitchFamily="34" charset="0"/>
              </a:rPr>
              <a:t>cave</a:t>
            </a:r>
          </a:p>
        </p:txBody>
      </p:sp>
      <p:sp>
        <p:nvSpPr>
          <p:cNvPr id="86" name="Oval 85"/>
          <p:cNvSpPr/>
          <p:nvPr/>
        </p:nvSpPr>
        <p:spPr>
          <a:xfrm>
            <a:off x="7581900" y="3341688"/>
            <a:ext cx="52388" cy="49212"/>
          </a:xfrm>
          <a:prstGeom prst="ellipse">
            <a:avLst/>
          </a:prstGeom>
          <a:solidFill>
            <a:srgbClr val="BCFF8B"/>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latin typeface="Berlin Sans FB Demi" panose="020E0802020502020306" pitchFamily="34" charset="0"/>
            </a:endParaRPr>
          </a:p>
        </p:txBody>
      </p:sp>
      <p:sp>
        <p:nvSpPr>
          <p:cNvPr id="98" name="Oval 97"/>
          <p:cNvSpPr/>
          <p:nvPr/>
        </p:nvSpPr>
        <p:spPr>
          <a:xfrm>
            <a:off x="6418264" y="2439988"/>
            <a:ext cx="52387" cy="50800"/>
          </a:xfrm>
          <a:prstGeom prst="ellipse">
            <a:avLst/>
          </a:prstGeom>
          <a:solidFill>
            <a:srgbClr val="BCFF8B"/>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latin typeface="Berlin Sans FB Demi" panose="020E0802020502020306" pitchFamily="34" charset="0"/>
            </a:endParaRPr>
          </a:p>
        </p:txBody>
      </p:sp>
      <p:cxnSp>
        <p:nvCxnSpPr>
          <p:cNvPr id="99" name="Straight Connector 98"/>
          <p:cNvCxnSpPr/>
          <p:nvPr/>
        </p:nvCxnSpPr>
        <p:spPr>
          <a:xfrm flipV="1">
            <a:off x="6443663" y="2012951"/>
            <a:ext cx="0" cy="43021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01" name="Rectangle 100"/>
          <p:cNvSpPr>
            <a:spLocks noChangeArrowheads="1"/>
          </p:cNvSpPr>
          <p:nvPr/>
        </p:nvSpPr>
        <p:spPr bwMode="auto">
          <a:xfrm>
            <a:off x="6142039" y="1598613"/>
            <a:ext cx="649537" cy="438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Sassoon Infant Rg" pitchFamily="50"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itchFamily="50"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9pPr>
          </a:lstStyle>
          <a:p>
            <a:pPr>
              <a:lnSpc>
                <a:spcPts val="2700"/>
              </a:lnSpc>
              <a:spcBef>
                <a:spcPct val="0"/>
              </a:spcBef>
              <a:buNone/>
            </a:pPr>
            <a:r>
              <a:rPr lang="en-GB" altLang="en-US" sz="1600">
                <a:solidFill>
                  <a:schemeClr val="tx1"/>
                </a:solidFill>
                <a:latin typeface="Berlin Sans FB Demi" panose="020E0802020502020306" pitchFamily="34" charset="0"/>
              </a:rPr>
              <a:t>coast</a:t>
            </a:r>
          </a:p>
        </p:txBody>
      </p:sp>
    </p:spTree>
    <p:extLst>
      <p:ext uri="{BB962C8B-B14F-4D97-AF65-F5344CB8AC3E}">
        <p14:creationId xmlns:p14="http://schemas.microsoft.com/office/powerpoint/2010/main" val="2230355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4"/>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3"/>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2"/>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4"/>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2"/>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7"/>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7" grpId="0"/>
      <p:bldP spid="32" grpId="0"/>
      <p:bldP spid="40" grpId="0"/>
      <p:bldP spid="44" grpId="0"/>
      <p:bldP spid="54" grpId="0"/>
      <p:bldP spid="69" grpId="0"/>
      <p:bldP spid="73" grpId="0"/>
      <p:bldP spid="77" grpId="0"/>
      <p:bldP spid="92" grpId="0"/>
      <p:bldP spid="10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33828" y="290285"/>
            <a:ext cx="4934857" cy="2062103"/>
          </a:xfrm>
          <a:prstGeom prst="rect">
            <a:avLst/>
          </a:prstGeom>
          <a:noFill/>
        </p:spPr>
        <p:txBody>
          <a:bodyPr wrap="square" rtlCol="0">
            <a:spAutoFit/>
          </a:bodyPr>
          <a:lstStyle/>
          <a:p>
            <a:r>
              <a:rPr lang="en-GB" sz="3200" dirty="0" smtClean="0">
                <a:latin typeface="Berlin Sans FB Demi" panose="020E0802020502020306" pitchFamily="34" charset="0"/>
              </a:rPr>
              <a:t>Can you label the key features of the coastline on the diagram in your books.</a:t>
            </a:r>
            <a:endParaRPr lang="en-GB" sz="3200" dirty="0">
              <a:latin typeface="Berlin Sans FB Demi" panose="020E0802020502020306" pitchFamily="34" charset="0"/>
            </a:endParaRPr>
          </a:p>
        </p:txBody>
      </p:sp>
      <p:pic>
        <p:nvPicPr>
          <p:cNvPr id="4" name="Picture 3"/>
          <p:cNvPicPr>
            <a:picLocks noChangeAspect="1"/>
          </p:cNvPicPr>
          <p:nvPr/>
        </p:nvPicPr>
        <p:blipFill>
          <a:blip r:embed="rId2"/>
          <a:stretch>
            <a:fillRect/>
          </a:stretch>
        </p:blipFill>
        <p:spPr>
          <a:xfrm>
            <a:off x="3628118" y="1828800"/>
            <a:ext cx="7867650" cy="4419600"/>
          </a:xfrm>
          <a:prstGeom prst="rect">
            <a:avLst/>
          </a:prstGeom>
        </p:spPr>
      </p:pic>
    </p:spTree>
    <p:extLst>
      <p:ext uri="{BB962C8B-B14F-4D97-AF65-F5344CB8AC3E}">
        <p14:creationId xmlns:p14="http://schemas.microsoft.com/office/powerpoint/2010/main" val="15656978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55766" y="767534"/>
            <a:ext cx="10515600" cy="4351338"/>
          </a:xfrm>
        </p:spPr>
        <p:txBody>
          <a:bodyPr>
            <a:normAutofit/>
          </a:bodyPr>
          <a:lstStyle/>
          <a:p>
            <a:pPr marL="0" indent="0" algn="ctr">
              <a:buNone/>
            </a:pPr>
            <a:r>
              <a:rPr lang="en-GB" sz="4000" dirty="0" smtClean="0">
                <a:latin typeface="Berlin Sans FB" panose="020E0602020502020306" pitchFamily="34" charset="0"/>
              </a:rPr>
              <a:t>The surface of the Earth is completely covered in rock. Most of this rock is submerged by the oceans and seas but the higher areas, which are called land, are not covered. </a:t>
            </a:r>
            <a:endParaRPr lang="en-GB" sz="4000" dirty="0">
              <a:latin typeface="Berlin Sans FB" panose="020E0602020502020306" pitchFamily="34" charset="0"/>
            </a:endParaRPr>
          </a:p>
        </p:txBody>
      </p:sp>
    </p:spTree>
    <p:extLst>
      <p:ext uri="{BB962C8B-B14F-4D97-AF65-F5344CB8AC3E}">
        <p14:creationId xmlns:p14="http://schemas.microsoft.com/office/powerpoint/2010/main" val="377969407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45771" y="359790"/>
            <a:ext cx="8956766" cy="2585323"/>
          </a:xfrm>
          <a:prstGeom prst="rect">
            <a:avLst/>
          </a:prstGeom>
        </p:spPr>
        <p:txBody>
          <a:bodyPr wrap="square">
            <a:spAutoFit/>
          </a:bodyPr>
          <a:lstStyle/>
          <a:p>
            <a:pPr algn="ctr"/>
            <a:r>
              <a:rPr lang="en-GB" sz="5400" dirty="0" smtClean="0">
                <a:latin typeface="Berlin Sans FB" panose="020E0602020502020306" pitchFamily="34" charset="0"/>
              </a:rPr>
              <a:t>Coasts are where the edges of the higher land meet the oceans or sea. </a:t>
            </a:r>
            <a:endParaRPr lang="en-GB" sz="5400" dirty="0">
              <a:latin typeface="Berlin Sans FB" panose="020E0602020502020306" pitchFamily="34" charset="0"/>
            </a:endParaRPr>
          </a:p>
        </p:txBody>
      </p:sp>
      <p:pic>
        <p:nvPicPr>
          <p:cNvPr id="2" name="Picture 1"/>
          <p:cNvPicPr>
            <a:picLocks noChangeAspect="1"/>
          </p:cNvPicPr>
          <p:nvPr/>
        </p:nvPicPr>
        <p:blipFill>
          <a:blip r:embed="rId2"/>
          <a:stretch>
            <a:fillRect/>
          </a:stretch>
        </p:blipFill>
        <p:spPr>
          <a:xfrm>
            <a:off x="3632061" y="3114384"/>
            <a:ext cx="4784186" cy="3177557"/>
          </a:xfrm>
          <a:prstGeom prst="rect">
            <a:avLst/>
          </a:prstGeom>
        </p:spPr>
      </p:pic>
    </p:spTree>
    <p:extLst>
      <p:ext uri="{BB962C8B-B14F-4D97-AF65-F5344CB8AC3E}">
        <p14:creationId xmlns:p14="http://schemas.microsoft.com/office/powerpoint/2010/main" val="319808334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hlinkClick r:id="rId2"/>
          </p:cNvPr>
          <p:cNvPicPr>
            <a:picLocks noChangeAspect="1"/>
          </p:cNvPicPr>
          <p:nvPr/>
        </p:nvPicPr>
        <p:blipFill>
          <a:blip r:embed="rId3"/>
          <a:stretch>
            <a:fillRect/>
          </a:stretch>
        </p:blipFill>
        <p:spPr>
          <a:xfrm>
            <a:off x="2520950" y="1356858"/>
            <a:ext cx="7043964" cy="3992309"/>
          </a:xfrm>
          <a:prstGeom prst="rect">
            <a:avLst/>
          </a:prstGeom>
        </p:spPr>
      </p:pic>
    </p:spTree>
    <p:extLst>
      <p:ext uri="{BB962C8B-B14F-4D97-AF65-F5344CB8AC3E}">
        <p14:creationId xmlns:p14="http://schemas.microsoft.com/office/powerpoint/2010/main" val="147246272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70858" y="870634"/>
            <a:ext cx="6096000" cy="3170099"/>
          </a:xfrm>
          <a:prstGeom prst="rect">
            <a:avLst/>
          </a:prstGeom>
        </p:spPr>
        <p:txBody>
          <a:bodyPr>
            <a:spAutoFit/>
          </a:bodyPr>
          <a:lstStyle/>
          <a:p>
            <a:pPr algn="ctr"/>
            <a:r>
              <a:rPr lang="en-GB" sz="4000" dirty="0" smtClean="0">
                <a:latin typeface="Berlin Sans FB" panose="020E0602020502020306" pitchFamily="34" charset="0"/>
              </a:rPr>
              <a:t>Norway has the longest coastline in Europe. It is 62,000 miles (99,780 km) in length and it is the second longest in the world.</a:t>
            </a:r>
            <a:endParaRPr lang="en-GB" sz="4000" dirty="0">
              <a:latin typeface="Berlin Sans FB" panose="020E0602020502020306" pitchFamily="34" charset="0"/>
            </a:endParaRPr>
          </a:p>
        </p:txBody>
      </p:sp>
      <p:pic>
        <p:nvPicPr>
          <p:cNvPr id="6" name="Picture 5"/>
          <p:cNvPicPr>
            <a:picLocks noChangeAspect="1"/>
          </p:cNvPicPr>
          <p:nvPr/>
        </p:nvPicPr>
        <p:blipFill>
          <a:blip r:embed="rId2"/>
          <a:stretch>
            <a:fillRect/>
          </a:stretch>
        </p:blipFill>
        <p:spPr>
          <a:xfrm>
            <a:off x="7547426" y="1510490"/>
            <a:ext cx="4339773" cy="5060485"/>
          </a:xfrm>
          <a:prstGeom prst="rect">
            <a:avLst/>
          </a:prstGeom>
        </p:spPr>
      </p:pic>
    </p:spTree>
    <p:extLst>
      <p:ext uri="{BB962C8B-B14F-4D97-AF65-F5344CB8AC3E}">
        <p14:creationId xmlns:p14="http://schemas.microsoft.com/office/powerpoint/2010/main" val="320921691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47485" y="644883"/>
            <a:ext cx="11142617" cy="4524315"/>
          </a:xfrm>
          <a:prstGeom prst="rect">
            <a:avLst/>
          </a:prstGeom>
        </p:spPr>
        <p:txBody>
          <a:bodyPr wrap="square">
            <a:spAutoFit/>
          </a:bodyPr>
          <a:lstStyle/>
          <a:p>
            <a:pPr algn="ctr"/>
            <a:r>
              <a:rPr lang="en-GB" sz="3600" dirty="0" smtClean="0">
                <a:latin typeface="Berlin Sans FB" panose="020E0602020502020306" pitchFamily="34" charset="0"/>
              </a:rPr>
              <a:t>Coasts are also </a:t>
            </a:r>
            <a:r>
              <a:rPr lang="en-GB" sz="3600" dirty="0" smtClean="0">
                <a:solidFill>
                  <a:srgbClr val="0070C0"/>
                </a:solidFill>
                <a:latin typeface="Berlin Sans FB" panose="020E0602020502020306" pitchFamily="34" charset="0"/>
              </a:rPr>
              <a:t>tourist destinations </a:t>
            </a:r>
            <a:r>
              <a:rPr lang="en-GB" sz="3600" dirty="0" smtClean="0">
                <a:latin typeface="Berlin Sans FB" panose="020E0602020502020306" pitchFamily="34" charset="0"/>
              </a:rPr>
              <a:t>where people sunbathe on the beach, paddle in the sea and explore rock pools and caves. </a:t>
            </a:r>
          </a:p>
          <a:p>
            <a:pPr algn="ctr"/>
            <a:endParaRPr lang="en-GB" sz="3600" dirty="0">
              <a:latin typeface="Berlin Sans FB" panose="020E0602020502020306" pitchFamily="34" charset="0"/>
            </a:endParaRPr>
          </a:p>
          <a:p>
            <a:pPr algn="ctr"/>
            <a:endParaRPr lang="en-GB" sz="3600" dirty="0" smtClean="0">
              <a:latin typeface="Berlin Sans FB" panose="020E0602020502020306" pitchFamily="34" charset="0"/>
            </a:endParaRPr>
          </a:p>
          <a:p>
            <a:pPr algn="ctr"/>
            <a:endParaRPr lang="en-GB" sz="3600" dirty="0">
              <a:latin typeface="Berlin Sans FB" panose="020E0602020502020306" pitchFamily="34" charset="0"/>
            </a:endParaRPr>
          </a:p>
          <a:p>
            <a:pPr algn="ctr"/>
            <a:endParaRPr lang="en-GB" sz="3600" dirty="0" smtClean="0">
              <a:latin typeface="Berlin Sans FB" panose="020E0602020502020306" pitchFamily="34" charset="0"/>
            </a:endParaRPr>
          </a:p>
          <a:p>
            <a:pPr algn="ctr"/>
            <a:endParaRPr lang="en-GB" sz="3600" dirty="0">
              <a:latin typeface="Berlin Sans FB" panose="020E0602020502020306" pitchFamily="34" charset="0"/>
            </a:endParaRPr>
          </a:p>
        </p:txBody>
      </p:sp>
      <p:pic>
        <p:nvPicPr>
          <p:cNvPr id="2" name="Picture 1"/>
          <p:cNvPicPr>
            <a:picLocks noChangeAspect="1"/>
          </p:cNvPicPr>
          <p:nvPr/>
        </p:nvPicPr>
        <p:blipFill>
          <a:blip r:embed="rId2"/>
          <a:stretch>
            <a:fillRect/>
          </a:stretch>
        </p:blipFill>
        <p:spPr>
          <a:xfrm>
            <a:off x="312056" y="2400596"/>
            <a:ext cx="3743452" cy="2495635"/>
          </a:xfrm>
          <a:prstGeom prst="rect">
            <a:avLst/>
          </a:prstGeom>
        </p:spPr>
      </p:pic>
      <p:pic>
        <p:nvPicPr>
          <p:cNvPr id="3" name="Picture 2"/>
          <p:cNvPicPr>
            <a:picLocks noChangeAspect="1"/>
          </p:cNvPicPr>
          <p:nvPr/>
        </p:nvPicPr>
        <p:blipFill>
          <a:blip r:embed="rId3"/>
          <a:stretch>
            <a:fillRect/>
          </a:stretch>
        </p:blipFill>
        <p:spPr>
          <a:xfrm>
            <a:off x="4174543" y="3699626"/>
            <a:ext cx="3918857" cy="2939143"/>
          </a:xfrm>
          <a:prstGeom prst="rect">
            <a:avLst/>
          </a:prstGeom>
        </p:spPr>
      </p:pic>
      <p:pic>
        <p:nvPicPr>
          <p:cNvPr id="5" name="Picture 4"/>
          <p:cNvPicPr>
            <a:picLocks noChangeAspect="1"/>
          </p:cNvPicPr>
          <p:nvPr/>
        </p:nvPicPr>
        <p:blipFill>
          <a:blip r:embed="rId4"/>
          <a:stretch>
            <a:fillRect/>
          </a:stretch>
        </p:blipFill>
        <p:spPr>
          <a:xfrm>
            <a:off x="8212435" y="2400595"/>
            <a:ext cx="3743453" cy="2495635"/>
          </a:xfrm>
          <a:prstGeom prst="rect">
            <a:avLst/>
          </a:prstGeom>
        </p:spPr>
      </p:pic>
    </p:spTree>
    <p:extLst>
      <p:ext uri="{BB962C8B-B14F-4D97-AF65-F5344CB8AC3E}">
        <p14:creationId xmlns:p14="http://schemas.microsoft.com/office/powerpoint/2010/main" val="146178641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15142" y="647338"/>
            <a:ext cx="9283337" cy="2062103"/>
          </a:xfrm>
          <a:prstGeom prst="rect">
            <a:avLst/>
          </a:prstGeom>
        </p:spPr>
        <p:txBody>
          <a:bodyPr wrap="square">
            <a:spAutoFit/>
          </a:bodyPr>
          <a:lstStyle/>
          <a:p>
            <a:pPr algn="ctr"/>
            <a:r>
              <a:rPr lang="en-GB" sz="3200" dirty="0" smtClean="0">
                <a:latin typeface="Berlin Sans FB" panose="020E0602020502020306" pitchFamily="34" charset="0"/>
              </a:rPr>
              <a:t>Some of the geographic features that are found there are </a:t>
            </a:r>
            <a:r>
              <a:rPr lang="en-GB" sz="3200" dirty="0" smtClean="0">
                <a:solidFill>
                  <a:srgbClr val="0070C0"/>
                </a:solidFill>
                <a:latin typeface="Berlin Sans FB" panose="020E0602020502020306" pitchFamily="34" charset="0"/>
              </a:rPr>
              <a:t>beaches, cliffs, arches, stacks, headlands</a:t>
            </a:r>
            <a:r>
              <a:rPr lang="en-GB" sz="3200" dirty="0" smtClean="0">
                <a:latin typeface="Berlin Sans FB" panose="020E0602020502020306" pitchFamily="34" charset="0"/>
              </a:rPr>
              <a:t> and </a:t>
            </a:r>
            <a:r>
              <a:rPr lang="en-GB" sz="3200" dirty="0" smtClean="0">
                <a:solidFill>
                  <a:srgbClr val="0070C0"/>
                </a:solidFill>
                <a:latin typeface="Berlin Sans FB" panose="020E0602020502020306" pitchFamily="34" charset="0"/>
              </a:rPr>
              <a:t>bays</a:t>
            </a:r>
            <a:r>
              <a:rPr lang="en-GB" sz="3200" dirty="0" smtClean="0">
                <a:latin typeface="Berlin Sans FB" panose="020E0602020502020306" pitchFamily="34" charset="0"/>
              </a:rPr>
              <a:t>. These features are formed through the processes of erosion and deposition. </a:t>
            </a:r>
            <a:endParaRPr lang="en-GB" sz="3200" dirty="0">
              <a:latin typeface="Berlin Sans FB" panose="020E0602020502020306" pitchFamily="34" charset="0"/>
            </a:endParaRPr>
          </a:p>
        </p:txBody>
      </p:sp>
      <p:pic>
        <p:nvPicPr>
          <p:cNvPr id="2" name="Picture 1"/>
          <p:cNvPicPr>
            <a:picLocks noChangeAspect="1"/>
          </p:cNvPicPr>
          <p:nvPr/>
        </p:nvPicPr>
        <p:blipFill>
          <a:blip r:embed="rId2"/>
          <a:stretch>
            <a:fillRect/>
          </a:stretch>
        </p:blipFill>
        <p:spPr>
          <a:xfrm>
            <a:off x="1661885" y="2709441"/>
            <a:ext cx="9461812" cy="3865199"/>
          </a:xfrm>
          <a:prstGeom prst="rect">
            <a:avLst/>
          </a:prstGeom>
        </p:spPr>
      </p:pic>
    </p:spTree>
    <p:extLst>
      <p:ext uri="{BB962C8B-B14F-4D97-AF65-F5344CB8AC3E}">
        <p14:creationId xmlns:p14="http://schemas.microsoft.com/office/powerpoint/2010/main" val="259085717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22697" y="269838"/>
            <a:ext cx="8399417" cy="2123658"/>
          </a:xfrm>
          <a:prstGeom prst="rect">
            <a:avLst/>
          </a:prstGeom>
        </p:spPr>
        <p:txBody>
          <a:bodyPr wrap="square">
            <a:spAutoFit/>
          </a:bodyPr>
          <a:lstStyle/>
          <a:p>
            <a:pPr algn="ctr"/>
            <a:r>
              <a:rPr lang="en-GB" sz="4400" dirty="0" smtClean="0">
                <a:solidFill>
                  <a:srgbClr val="0070C0"/>
                </a:solidFill>
                <a:latin typeface="Berlin Sans FB" panose="020E0602020502020306" pitchFamily="34" charset="0"/>
              </a:rPr>
              <a:t>Cliffs</a:t>
            </a:r>
            <a:r>
              <a:rPr lang="en-GB" sz="4400" dirty="0" smtClean="0">
                <a:latin typeface="Berlin Sans FB" panose="020E0602020502020306" pitchFamily="34" charset="0"/>
              </a:rPr>
              <a:t> are rocks that are very hard and not easily worn away by the sea. </a:t>
            </a:r>
            <a:endParaRPr lang="en-GB" sz="4400" dirty="0">
              <a:latin typeface="Berlin Sans FB" panose="020E0602020502020306" pitchFamily="34" charset="0"/>
            </a:endParaRPr>
          </a:p>
        </p:txBody>
      </p:sp>
      <p:pic>
        <p:nvPicPr>
          <p:cNvPr id="3" name="Picture 2"/>
          <p:cNvPicPr>
            <a:picLocks noChangeAspect="1"/>
          </p:cNvPicPr>
          <p:nvPr/>
        </p:nvPicPr>
        <p:blipFill>
          <a:blip r:embed="rId2"/>
          <a:stretch>
            <a:fillRect/>
          </a:stretch>
        </p:blipFill>
        <p:spPr>
          <a:xfrm>
            <a:off x="2636294" y="2393496"/>
            <a:ext cx="6372225" cy="4248150"/>
          </a:xfrm>
          <a:prstGeom prst="rect">
            <a:avLst/>
          </a:prstGeom>
        </p:spPr>
      </p:pic>
    </p:spTree>
    <p:extLst>
      <p:ext uri="{BB962C8B-B14F-4D97-AF65-F5344CB8AC3E}">
        <p14:creationId xmlns:p14="http://schemas.microsoft.com/office/powerpoint/2010/main" val="138241882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63450" y="260367"/>
            <a:ext cx="10502538" cy="3754874"/>
          </a:xfrm>
          <a:prstGeom prst="rect">
            <a:avLst/>
          </a:prstGeom>
        </p:spPr>
        <p:txBody>
          <a:bodyPr wrap="square">
            <a:spAutoFit/>
          </a:bodyPr>
          <a:lstStyle/>
          <a:p>
            <a:pPr algn="ctr"/>
            <a:r>
              <a:rPr lang="en-GB" sz="4400" dirty="0">
                <a:latin typeface="Berlin Sans FB" panose="020E0602020502020306" pitchFamily="34" charset="0"/>
              </a:rPr>
              <a:t>Waves are formed when wind blows over the seas or oceans. The force of the waves erodes the land. Waves erode softer areas of rock, which forms </a:t>
            </a:r>
            <a:r>
              <a:rPr lang="en-GB" sz="4400" dirty="0">
                <a:solidFill>
                  <a:srgbClr val="0070C0"/>
                </a:solidFill>
                <a:latin typeface="Berlin Sans FB" panose="020E0602020502020306" pitchFamily="34" charset="0"/>
              </a:rPr>
              <a:t>caves</a:t>
            </a:r>
            <a:r>
              <a:rPr lang="en-GB" sz="4400" dirty="0">
                <a:latin typeface="Berlin Sans FB" panose="020E0602020502020306" pitchFamily="34" charset="0"/>
              </a:rPr>
              <a:t>, short tunnels into a cliff. </a:t>
            </a:r>
          </a:p>
          <a:p>
            <a:pPr algn="ctr"/>
            <a:endParaRPr lang="en-GB" dirty="0">
              <a:latin typeface="Berlin Sans FB" panose="020E0602020502020306" pitchFamily="34" charset="0"/>
            </a:endParaRPr>
          </a:p>
        </p:txBody>
      </p:sp>
      <p:pic>
        <p:nvPicPr>
          <p:cNvPr id="2" name="Picture 1"/>
          <p:cNvPicPr>
            <a:picLocks noChangeAspect="1"/>
          </p:cNvPicPr>
          <p:nvPr/>
        </p:nvPicPr>
        <p:blipFill>
          <a:blip r:embed="rId2"/>
          <a:stretch>
            <a:fillRect/>
          </a:stretch>
        </p:blipFill>
        <p:spPr>
          <a:xfrm>
            <a:off x="519247" y="3730396"/>
            <a:ext cx="4734925" cy="2959328"/>
          </a:xfrm>
          <a:prstGeom prst="rect">
            <a:avLst/>
          </a:prstGeom>
        </p:spPr>
      </p:pic>
      <p:pic>
        <p:nvPicPr>
          <p:cNvPr id="4" name="Picture 3"/>
          <p:cNvPicPr>
            <a:picLocks noChangeAspect="1"/>
          </p:cNvPicPr>
          <p:nvPr/>
        </p:nvPicPr>
        <p:blipFill>
          <a:blip r:embed="rId3"/>
          <a:stretch>
            <a:fillRect/>
          </a:stretch>
        </p:blipFill>
        <p:spPr>
          <a:xfrm>
            <a:off x="8181311" y="3730396"/>
            <a:ext cx="3505591" cy="2789917"/>
          </a:xfrm>
          <a:prstGeom prst="rect">
            <a:avLst/>
          </a:prstGeom>
        </p:spPr>
      </p:pic>
    </p:spTree>
    <p:extLst>
      <p:ext uri="{BB962C8B-B14F-4D97-AF65-F5344CB8AC3E}">
        <p14:creationId xmlns:p14="http://schemas.microsoft.com/office/powerpoint/2010/main" val="79263116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342</TotalTime>
  <Words>505</Words>
  <Application>Microsoft Office PowerPoint</Application>
  <PresentationFormat>Widescreen</PresentationFormat>
  <Paragraphs>71</Paragraphs>
  <Slides>18</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18</vt:i4>
      </vt:variant>
    </vt:vector>
  </HeadingPairs>
  <TitlesOfParts>
    <vt:vector size="25" baseType="lpstr">
      <vt:lpstr>Arial</vt:lpstr>
      <vt:lpstr>Berlin Sans FB</vt:lpstr>
      <vt:lpstr>Berlin Sans FB Demi</vt:lpstr>
      <vt:lpstr>Calibri</vt:lpstr>
      <vt:lpstr>Calibri Light</vt:lpstr>
      <vt:lpstr>Sassoon Infant Rg</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Emily Rochester</dc:creator>
  <cp:lastModifiedBy>Emily Rochester</cp:lastModifiedBy>
  <cp:revision>20</cp:revision>
  <dcterms:created xsi:type="dcterms:W3CDTF">2020-11-04T14:11:45Z</dcterms:created>
  <dcterms:modified xsi:type="dcterms:W3CDTF">2021-11-05T08:28:36Z</dcterms:modified>
</cp:coreProperties>
</file>